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26">
  <p:sldMasterIdLst>
    <p:sldMasterId id="2147483732" r:id="rId1"/>
  </p:sldMasterIdLst>
  <p:notesMasterIdLst>
    <p:notesMasterId r:id="rId32"/>
  </p:notesMasterIdLst>
  <p:handoutMasterIdLst>
    <p:handoutMasterId r:id="rId33"/>
  </p:handoutMasterIdLst>
  <p:sldIdLst>
    <p:sldId id="256" r:id="rId2"/>
    <p:sldId id="261" r:id="rId3"/>
    <p:sldId id="282" r:id="rId4"/>
    <p:sldId id="259" r:id="rId5"/>
    <p:sldId id="283" r:id="rId6"/>
    <p:sldId id="281" r:id="rId7"/>
    <p:sldId id="263" r:id="rId8"/>
    <p:sldId id="354" r:id="rId9"/>
    <p:sldId id="286" r:id="rId10"/>
    <p:sldId id="291" r:id="rId11"/>
    <p:sldId id="323" r:id="rId12"/>
    <p:sldId id="292" r:id="rId13"/>
    <p:sldId id="325" r:id="rId14"/>
    <p:sldId id="278" r:id="rId15"/>
    <p:sldId id="335" r:id="rId16"/>
    <p:sldId id="357" r:id="rId17"/>
    <p:sldId id="350" r:id="rId18"/>
    <p:sldId id="348" r:id="rId19"/>
    <p:sldId id="355" r:id="rId20"/>
    <p:sldId id="352" r:id="rId21"/>
    <p:sldId id="363" r:id="rId22"/>
    <p:sldId id="353" r:id="rId23"/>
    <p:sldId id="334" r:id="rId24"/>
    <p:sldId id="343" r:id="rId25"/>
    <p:sldId id="358" r:id="rId26"/>
    <p:sldId id="359" r:id="rId27"/>
    <p:sldId id="360" r:id="rId28"/>
    <p:sldId id="361" r:id="rId29"/>
    <p:sldId id="362" r:id="rId30"/>
    <p:sldId id="294"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2593" autoAdjust="0"/>
  </p:normalViewPr>
  <p:slideViewPr>
    <p:cSldViewPr>
      <p:cViewPr>
        <p:scale>
          <a:sx n="90" d="100"/>
          <a:sy n="90" d="100"/>
        </p:scale>
        <p:origin x="54" y="4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38987EE-A341-4C92-AD70-2AF1EBCA7E84}" type="datetimeFigureOut">
              <a:rPr lang="en-US" smtClean="0"/>
              <a:pPr/>
              <a:t>8/15/2012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56FF68B-C575-4857-A8F4-E8DD00A7033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9" y="0"/>
            <a:ext cx="3038475" cy="465138"/>
          </a:xfrm>
          <a:prstGeom prst="rect">
            <a:avLst/>
          </a:prstGeom>
        </p:spPr>
        <p:txBody>
          <a:bodyPr vert="horz" lIns="91440" tIns="45720" rIns="91440" bIns="45720" rtlCol="0"/>
          <a:lstStyle>
            <a:lvl1pPr algn="r">
              <a:defRPr sz="1200"/>
            </a:lvl1pPr>
          </a:lstStyle>
          <a:p>
            <a:fld id="{B9E34DC0-E972-4905-94F4-11D0C75B7137}" type="datetimeFigureOut">
              <a:rPr lang="en-US" smtClean="0"/>
              <a:pPr/>
              <a:t>8/15/2012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7"/>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1440" tIns="45720" rIns="91440" bIns="45720" rtlCol="0" anchor="b"/>
          <a:lstStyle>
            <a:lvl1pPr algn="r">
              <a:defRPr sz="1200"/>
            </a:lvl1pPr>
          </a:lstStyle>
          <a:p>
            <a:fld id="{5E85967B-06CF-4FF5-9312-E626D7245B3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85967B-06CF-4FF5-9312-E626D7245B3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C03D063-29CB-4318-A2CE-38A214AA8D83}" type="slidenum">
              <a:rPr lang="en-US" smtClean="0">
                <a:ea typeface="ＭＳ Ｐゴシック" pitchFamily="1" charset="-128"/>
                <a:cs typeface="Arial" charset="0"/>
              </a:rPr>
              <a:pPr/>
              <a:t>10</a:t>
            </a:fld>
            <a:endParaRPr lang="en-US" smtClean="0">
              <a:ea typeface="ＭＳ Ｐゴシック" pitchFamily="1" charset="-128"/>
              <a:cs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dirty="0" smtClean="0">
                <a:ea typeface="ＭＳ Ｐゴシック" pitchFamily="1" charset="-128"/>
              </a:rPr>
              <a:t>Again, as we take a problem-solving approach we look at the environment, instruction, and curriculum to see if there are problems there before we look at the student.</a:t>
            </a:r>
          </a:p>
          <a:p>
            <a:pPr eaLnBrk="1" hangingPunct="1"/>
            <a:r>
              <a:rPr lang="en-US" b="1" dirty="0" smtClean="0">
                <a:ea typeface="ＭＳ Ｐゴシック" pitchFamily="1" charset="-128"/>
              </a:rPr>
              <a:t>PLAN</a:t>
            </a:r>
            <a:r>
              <a:rPr lang="en-US" dirty="0" smtClean="0">
                <a:ea typeface="ＭＳ Ｐゴシック" pitchFamily="1" charset="-128"/>
              </a:rPr>
              <a:t> includes  specific intervention, the duration, schedule and setting of the implementation, and the person responsible for the implementation.  Must address </a:t>
            </a:r>
            <a:r>
              <a:rPr lang="en-US" b="1" u="sng" dirty="0" smtClean="0">
                <a:ea typeface="ＭＳ Ｐゴシック" pitchFamily="1" charset="-128"/>
              </a:rPr>
              <a:t>measurable</a:t>
            </a:r>
            <a:r>
              <a:rPr lang="en-US" dirty="0" smtClean="0">
                <a:ea typeface="ＭＳ Ｐゴシック" pitchFamily="1" charset="-128"/>
              </a:rPr>
              <a:t> outcomes and must include a specific schedule for progress monitoring.   Sounds like an IEP,</a:t>
            </a:r>
          </a:p>
        </p:txBody>
      </p:sp>
      <p:sp>
        <p:nvSpPr>
          <p:cNvPr id="50181" name="Header Placeholder 4"/>
          <p:cNvSpPr>
            <a:spLocks noGrp="1"/>
          </p:cNvSpPr>
          <p:nvPr>
            <p:ph type="hdr" sz="quarter"/>
          </p:nvPr>
        </p:nvSpPr>
        <p:spPr>
          <a:noFill/>
        </p:spPr>
        <p:txBody>
          <a:bodyPr/>
          <a:lstStyle/>
          <a:p>
            <a:r>
              <a:rPr lang="en-US" smtClean="0">
                <a:ea typeface="ＭＳ Ｐゴシック" pitchFamily="1" charset="-128"/>
              </a:rPr>
              <a:t>October 2010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a </a:t>
            </a:r>
            <a:r>
              <a:rPr lang="en-US" baseline="0" dirty="0" smtClean="0"/>
              <a:t>Data driven.  No only the District but campus and classroom.  We always look at the outcomes of the assessment, benchmarks and etc. to drive our instruction.</a:t>
            </a:r>
          </a:p>
          <a:p>
            <a:endParaRPr lang="en-US" baseline="0" dirty="0" smtClean="0"/>
          </a:p>
          <a:p>
            <a:r>
              <a:rPr lang="en-US" baseline="0" dirty="0" smtClean="0"/>
              <a:t>But, we must always keep in mind the WHOLE child when determining their needs.</a:t>
            </a:r>
          </a:p>
          <a:p>
            <a:endParaRPr lang="en-US" baseline="0" dirty="0" smtClean="0"/>
          </a:p>
          <a:p>
            <a:r>
              <a:rPr lang="en-US" baseline="0" dirty="0" smtClean="0"/>
              <a:t>Example:</a:t>
            </a:r>
          </a:p>
          <a:p>
            <a:endParaRPr lang="en-US" baseline="0" dirty="0" smtClean="0"/>
          </a:p>
          <a:p>
            <a:pPr algn="l"/>
            <a:r>
              <a:rPr lang="en-US" baseline="0" dirty="0" smtClean="0"/>
              <a:t>During a BOY meeting one of the Lead Teachers insisted that her student should be on Tier II but on TPRI he was showing mastered in all skills.  After going back and forth we questions on this situation the teacher finally said that the student had been retain.  This was his third year in that grade level.  The student had learned the test and that is why he mastered the skills on the TPRI but in the classroom his performance was very low.</a:t>
            </a:r>
          </a:p>
          <a:p>
            <a:endParaRPr lang="en-US" baseline="0" dirty="0" smtClean="0"/>
          </a:p>
          <a:p>
            <a:r>
              <a:rPr lang="en-US" baseline="0" dirty="0" smtClean="0"/>
              <a:t>This is why we always have to keep in mind, again, the WHOLE child when making educational decisions.  At this point that students should be considered for intensive interventions </a:t>
            </a:r>
          </a:p>
          <a:p>
            <a:endParaRPr lang="en-US" baseline="0" dirty="0" smtClean="0"/>
          </a:p>
        </p:txBody>
      </p:sp>
      <p:sp>
        <p:nvSpPr>
          <p:cNvPr id="4" name="Slide Number Placeholder 3"/>
          <p:cNvSpPr>
            <a:spLocks noGrp="1"/>
          </p:cNvSpPr>
          <p:nvPr>
            <p:ph type="sldNum" sz="quarter" idx="10"/>
          </p:nvPr>
        </p:nvSpPr>
        <p:spPr/>
        <p:txBody>
          <a:bodyPr/>
          <a:lstStyle/>
          <a:p>
            <a:fld id="{5E85967B-06CF-4FF5-9312-E626D7245B3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D7FEE018-8EAC-4748-9350-D8861BE5745C}" type="slidenum">
              <a:rPr lang="en-US" smtClean="0">
                <a:ea typeface="ＭＳ Ｐゴシック" pitchFamily="1" charset="-128"/>
                <a:cs typeface="Arial" charset="0"/>
              </a:rPr>
              <a:pPr/>
              <a:t>12</a:t>
            </a:fld>
            <a:endParaRPr lang="en-US" smtClean="0">
              <a:ea typeface="ＭＳ Ｐゴシック" pitchFamily="1" charset="-128"/>
              <a:cs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dirty="0" smtClean="0">
              <a:ea typeface="ＭＳ Ｐゴシック" pitchFamily="1" charset="-128"/>
            </a:endParaRPr>
          </a:p>
          <a:p>
            <a:pPr eaLnBrk="1" hangingPunct="1"/>
            <a:endParaRPr lang="en-US" dirty="0" smtClean="0">
              <a:ea typeface="ＭＳ Ｐゴシック" pitchFamily="1" charset="-128"/>
            </a:endParaRPr>
          </a:p>
          <a:p>
            <a:pPr eaLnBrk="1" hangingPunct="1"/>
            <a:r>
              <a:rPr lang="en-US" dirty="0" smtClean="0">
                <a:ea typeface="ＭＳ Ｐゴシック" pitchFamily="1" charset="-128"/>
              </a:rPr>
              <a:t>The</a:t>
            </a:r>
            <a:r>
              <a:rPr lang="en-US" baseline="0" dirty="0" smtClean="0">
                <a:ea typeface="ＭＳ Ｐゴシック" pitchFamily="1" charset="-128"/>
              </a:rPr>
              <a:t> best slide in this presentation because it is so true.  Teachers are the ones that know the students BEST.  They know the way they learn, the way they interact  and how they respond to instruction.  </a:t>
            </a:r>
          </a:p>
          <a:p>
            <a:pPr eaLnBrk="1" hangingPunct="1"/>
            <a:endParaRPr lang="en-US" baseline="0" dirty="0" smtClean="0">
              <a:ea typeface="ＭＳ Ｐゴシック" pitchFamily="1" charset="-128"/>
            </a:endParaRPr>
          </a:p>
          <a:p>
            <a:pPr eaLnBrk="1" hangingPunct="1"/>
            <a:r>
              <a:rPr lang="en-US" baseline="0" dirty="0" smtClean="0">
                <a:ea typeface="ＭＳ Ｐゴシック" pitchFamily="1" charset="-128"/>
              </a:rPr>
              <a:t>We must always keep in mind the fidelity of the interventions. </a:t>
            </a:r>
          </a:p>
          <a:p>
            <a:pPr eaLnBrk="1" hangingPunct="1"/>
            <a:r>
              <a:rPr lang="en-US" baseline="0" dirty="0" smtClean="0">
                <a:ea typeface="ＭＳ Ｐゴシック" pitchFamily="1" charset="-128"/>
              </a:rPr>
              <a:t>	Are we implementing the interventions with FIDELITY 30 minutes everyday?</a:t>
            </a:r>
            <a:r>
              <a:rPr lang="en-US" dirty="0" smtClean="0">
                <a:ea typeface="ＭＳ Ｐゴシック" pitchFamily="1" charset="-128"/>
              </a:rPr>
              <a:t> </a:t>
            </a:r>
          </a:p>
          <a:p>
            <a:pPr eaLnBrk="1" hangingPunct="1"/>
            <a:r>
              <a:rPr lang="en-US" dirty="0" smtClean="0">
                <a:ea typeface="ＭＳ Ｐゴシック" pitchFamily="1" charset="-128"/>
              </a:rPr>
              <a:t>	Are we</a:t>
            </a:r>
            <a:r>
              <a:rPr lang="en-US" baseline="0" dirty="0" smtClean="0">
                <a:ea typeface="ＭＳ Ｐゴシック" pitchFamily="1" charset="-128"/>
              </a:rPr>
              <a:t> allowing students opportunities to practice, review and respond?</a:t>
            </a:r>
          </a:p>
          <a:p>
            <a:pPr eaLnBrk="1" hangingPunct="1"/>
            <a:r>
              <a:rPr lang="en-US" baseline="0" dirty="0" smtClean="0">
                <a:ea typeface="ＭＳ Ｐゴシック" pitchFamily="1" charset="-128"/>
              </a:rPr>
              <a:t>	Are we checking for understanding?</a:t>
            </a:r>
          </a:p>
          <a:p>
            <a:pPr eaLnBrk="1" hangingPunct="1"/>
            <a:r>
              <a:rPr lang="en-US" baseline="0" dirty="0" smtClean="0">
                <a:ea typeface="ＭＳ Ｐゴシック" pitchFamily="1" charset="-128"/>
              </a:rPr>
              <a:t>We must keep in mind the way a student learns.  Multi-Intelligences and Learning Styles.  </a:t>
            </a:r>
          </a:p>
          <a:p>
            <a:pPr eaLnBrk="1" hangingPunct="1"/>
            <a:r>
              <a:rPr lang="en-US" baseline="0" dirty="0" smtClean="0">
                <a:ea typeface="ＭＳ Ｐゴシック" pitchFamily="1" charset="-128"/>
              </a:rPr>
              <a:t>	Are they an auditory learner</a:t>
            </a:r>
          </a:p>
          <a:p>
            <a:pPr eaLnBrk="1" hangingPunct="1"/>
            <a:r>
              <a:rPr lang="en-US" baseline="0" dirty="0" smtClean="0">
                <a:ea typeface="ＭＳ Ｐゴシック" pitchFamily="1" charset="-128"/>
              </a:rPr>
              <a:t>	Do they need hands on; kinesthetic</a:t>
            </a:r>
            <a:endParaRPr lang="en-US" dirty="0" smtClean="0">
              <a:ea typeface="ＭＳ Ｐゴシック" pitchFamily="1" charset="-128"/>
            </a:endParaRPr>
          </a:p>
        </p:txBody>
      </p:sp>
      <p:sp>
        <p:nvSpPr>
          <p:cNvPr id="51205" name="Header Placeholder 4"/>
          <p:cNvSpPr>
            <a:spLocks noGrp="1"/>
          </p:cNvSpPr>
          <p:nvPr>
            <p:ph type="hdr" sz="quarter"/>
          </p:nvPr>
        </p:nvSpPr>
        <p:spPr>
          <a:noFill/>
        </p:spPr>
        <p:txBody>
          <a:bodyPr/>
          <a:lstStyle/>
          <a:p>
            <a:r>
              <a:rPr lang="en-US" smtClean="0">
                <a:ea typeface="ＭＳ Ｐゴシック" pitchFamily="1" charset="-128"/>
              </a:rPr>
              <a:t>October 2010</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US" dirty="0" smtClean="0"/>
              <a:t>Can</a:t>
            </a:r>
            <a:r>
              <a:rPr lang="en-US" baseline="0" dirty="0" smtClean="0"/>
              <a:t> you tell me which of these target Comprehension, Fluency, Rhyming, Alliteration, and etc.</a:t>
            </a:r>
          </a:p>
          <a:p>
            <a:endParaRPr lang="en-US" baseline="0" dirty="0" smtClean="0"/>
          </a:p>
          <a:p>
            <a:r>
              <a:rPr lang="en-US" baseline="0" dirty="0" smtClean="0"/>
              <a:t>These are good practices that help students but do not target a SPECIFIC SKILL.  Example:  If a student is very distracted then preferential seating is something we would do for this student.  Such as seating him in the front of  the classroom.</a:t>
            </a:r>
          </a:p>
          <a:p>
            <a:endParaRPr lang="en-US" baseline="0" dirty="0" smtClean="0"/>
          </a:p>
          <a:p>
            <a:r>
              <a:rPr lang="en-US" baseline="0" dirty="0" smtClean="0"/>
              <a:t>Remember the intervention must match the skill deficiency.</a:t>
            </a:r>
          </a:p>
          <a:p>
            <a:endParaRPr lang="en-US" baseline="0" dirty="0" smtClean="0"/>
          </a:p>
          <a:p>
            <a:endParaRPr lang="en-US" dirty="0" smtClean="0"/>
          </a:p>
        </p:txBody>
      </p:sp>
      <p:sp>
        <p:nvSpPr>
          <p:cNvPr id="53252" name="Slide Number Placeholder 4"/>
          <p:cNvSpPr>
            <a:spLocks noGrp="1"/>
          </p:cNvSpPr>
          <p:nvPr>
            <p:ph type="sldNum" sz="quarter" idx="5"/>
          </p:nvPr>
        </p:nvSpPr>
        <p:spPr>
          <a:noFill/>
        </p:spPr>
        <p:txBody>
          <a:bodyPr/>
          <a:lstStyle/>
          <a:p>
            <a:fld id="{AC90F434-F5B9-47AE-B5A7-9711F85BA3C5}" type="slidenum">
              <a:rPr lang="en-US" smtClean="0"/>
              <a:pPr/>
              <a:t>13</a:t>
            </a:fld>
            <a:endParaRPr lang="en-US" smtClean="0"/>
          </a:p>
        </p:txBody>
      </p:sp>
      <p:sp>
        <p:nvSpPr>
          <p:cNvPr id="53253" name="Header Placeholder 5"/>
          <p:cNvSpPr>
            <a:spLocks noGrp="1"/>
          </p:cNvSpPr>
          <p:nvPr>
            <p:ph type="hdr" sz="quarter"/>
          </p:nvPr>
        </p:nvSpPr>
        <p:spPr>
          <a:noFill/>
        </p:spPr>
        <p:txBody>
          <a:bodyPr/>
          <a:lstStyle/>
          <a:p>
            <a:r>
              <a:rPr lang="en-US" smtClean="0"/>
              <a:t>October 2010</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meet most of these guidelines through our </a:t>
            </a:r>
            <a:r>
              <a:rPr lang="en-US" baseline="0" dirty="0" err="1" smtClean="0"/>
              <a:t>Tiering</a:t>
            </a:r>
            <a:r>
              <a:rPr lang="en-US" baseline="0" dirty="0" smtClean="0"/>
              <a:t> process.  Decrease group size, ensuring optimal pacing, direct instruction time  and matching intervention to skill deficiency.</a:t>
            </a:r>
            <a:endParaRPr lang="en-US" dirty="0"/>
          </a:p>
        </p:txBody>
      </p:sp>
      <p:sp>
        <p:nvSpPr>
          <p:cNvPr id="4" name="Slide Number Placeholder 3"/>
          <p:cNvSpPr>
            <a:spLocks noGrp="1"/>
          </p:cNvSpPr>
          <p:nvPr>
            <p:ph type="sldNum" sz="quarter" idx="10"/>
          </p:nvPr>
        </p:nvSpPr>
        <p:spPr/>
        <p:txBody>
          <a:bodyPr/>
          <a:lstStyle/>
          <a:p>
            <a:fld id="{5E85967B-06CF-4FF5-9312-E626D7245B3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BISD</a:t>
            </a:r>
            <a:r>
              <a:rPr lang="en-US" baseline="0" dirty="0" smtClean="0"/>
              <a:t> website.</a:t>
            </a:r>
          </a:p>
          <a:p>
            <a:endParaRPr lang="en-US" baseline="0" dirty="0" smtClean="0"/>
          </a:p>
          <a:p>
            <a:r>
              <a:rPr lang="en-US" baseline="0" dirty="0" smtClean="0"/>
              <a:t>430 page manual with targeted interventions that are Scientifically Research Based.</a:t>
            </a:r>
          </a:p>
          <a:p>
            <a:endParaRPr lang="en-US" baseline="0" dirty="0" smtClean="0"/>
          </a:p>
          <a:p>
            <a:r>
              <a:rPr lang="en-US" baseline="0" dirty="0" smtClean="0"/>
              <a:t>Suggestion to print table of contents.  Interventions are broken down by specific skill, such as comprehension, vocabulary, fluency, and etc.</a:t>
            </a:r>
          </a:p>
          <a:p>
            <a:endParaRPr lang="en-US" baseline="0" dirty="0" smtClean="0"/>
          </a:p>
          <a:p>
            <a:r>
              <a:rPr lang="en-US" baseline="0" dirty="0" smtClean="0"/>
              <a:t>Could be saved to their personal desktop.</a:t>
            </a:r>
            <a:endParaRPr lang="en-US" dirty="0"/>
          </a:p>
        </p:txBody>
      </p:sp>
      <p:sp>
        <p:nvSpPr>
          <p:cNvPr id="4" name="Slide Number Placeholder 3"/>
          <p:cNvSpPr>
            <a:spLocks noGrp="1"/>
          </p:cNvSpPr>
          <p:nvPr>
            <p:ph type="sldNum" sz="quarter" idx="10"/>
          </p:nvPr>
        </p:nvSpPr>
        <p:spPr/>
        <p:txBody>
          <a:bodyPr/>
          <a:lstStyle/>
          <a:p>
            <a:fld id="{5E85967B-06CF-4FF5-9312-E626D7245B3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85967B-06CF-4FF5-9312-E626D7245B3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Step-by-Step guidance for each tier</a:t>
            </a:r>
            <a:r>
              <a:rPr lang="en-US" baseline="0" dirty="0" smtClean="0"/>
              <a:t> process.</a:t>
            </a:r>
          </a:p>
          <a:p>
            <a:endParaRPr lang="en-US" baseline="0" dirty="0" smtClean="0"/>
          </a:p>
          <a:p>
            <a:r>
              <a:rPr lang="en-US" baseline="0" dirty="0" smtClean="0"/>
              <a:t>Notice arrows down and back up.  Our goal in </a:t>
            </a:r>
            <a:r>
              <a:rPr lang="en-US" baseline="0" dirty="0" err="1" smtClean="0"/>
              <a:t>RtI</a:t>
            </a:r>
            <a:r>
              <a:rPr lang="en-US" baseline="0" dirty="0" smtClean="0"/>
              <a:t> is to get students back to Tier 1.  </a:t>
            </a:r>
            <a:r>
              <a:rPr lang="en-US" baseline="0" dirty="0" err="1" smtClean="0"/>
              <a:t>RtI</a:t>
            </a:r>
            <a:r>
              <a:rPr lang="en-US" baseline="0" dirty="0" smtClean="0"/>
              <a:t> is a prevention model, we want to prevent students to be referred to Special Education.</a:t>
            </a:r>
          </a:p>
          <a:p>
            <a:endParaRPr lang="en-US" baseline="0" dirty="0" smtClean="0"/>
          </a:p>
          <a:p>
            <a:r>
              <a:rPr lang="en-US" baseline="0" dirty="0" smtClean="0"/>
              <a:t>Tier I—notice differentiated instruction and small group instruction must be implement in this Tier.</a:t>
            </a:r>
          </a:p>
          <a:p>
            <a:r>
              <a:rPr lang="en-US" baseline="0" dirty="0" smtClean="0"/>
              <a:t>Tier II– notice a </a:t>
            </a:r>
            <a:r>
              <a:rPr lang="en-US" baseline="0" dirty="0" err="1" smtClean="0"/>
              <a:t>RtI</a:t>
            </a:r>
            <a:r>
              <a:rPr lang="en-US" baseline="0" dirty="0" smtClean="0"/>
              <a:t> Meeting must be held to determine the students’ needs and interventions.</a:t>
            </a:r>
            <a:endParaRPr lang="en-US" dirty="0"/>
          </a:p>
        </p:txBody>
      </p:sp>
      <p:sp>
        <p:nvSpPr>
          <p:cNvPr id="4" name="Slide Number Placeholder 3"/>
          <p:cNvSpPr>
            <a:spLocks noGrp="1"/>
          </p:cNvSpPr>
          <p:nvPr>
            <p:ph type="sldNum" sz="quarter" idx="10"/>
          </p:nvPr>
        </p:nvSpPr>
        <p:spPr/>
        <p:txBody>
          <a:bodyPr/>
          <a:lstStyle/>
          <a:p>
            <a:fld id="{5E85967B-06CF-4FF5-9312-E626D7245B35}"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Moving through Tiers.</a:t>
            </a:r>
          </a:p>
          <a:p>
            <a:endParaRPr lang="en-US" dirty="0" smtClean="0"/>
          </a:p>
          <a:p>
            <a:r>
              <a:rPr lang="en-US" dirty="0" smtClean="0"/>
              <a:t>Students can have two</a:t>
            </a:r>
            <a:r>
              <a:rPr lang="en-US" baseline="0" dirty="0" smtClean="0"/>
              <a:t> rounds of Tier II; if needed.</a:t>
            </a:r>
          </a:p>
          <a:p>
            <a:endParaRPr lang="en-US" baseline="0" dirty="0" smtClean="0"/>
          </a:p>
          <a:p>
            <a:r>
              <a:rPr lang="en-US" baseline="0" dirty="0" smtClean="0"/>
              <a:t>If absolutely NO PROGRESS, then can be moved to Tier III.</a:t>
            </a:r>
            <a:endParaRPr lang="en-US" dirty="0"/>
          </a:p>
        </p:txBody>
      </p:sp>
      <p:sp>
        <p:nvSpPr>
          <p:cNvPr id="4" name="Slide Number Placeholder 3"/>
          <p:cNvSpPr>
            <a:spLocks noGrp="1"/>
          </p:cNvSpPr>
          <p:nvPr>
            <p:ph type="sldNum" sz="quarter" idx="10"/>
          </p:nvPr>
        </p:nvSpPr>
        <p:spPr/>
        <p:txBody>
          <a:bodyPr/>
          <a:lstStyle/>
          <a:p>
            <a:fld id="{5E85967B-06CF-4FF5-9312-E626D7245B35}"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Process Chart is a</a:t>
            </a:r>
            <a:r>
              <a:rPr lang="en-US" baseline="0" dirty="0" smtClean="0"/>
              <a:t> guide to understanding how to implement the revisions to the interventions.  You must use the intervention for at least 3 weeks, allowing a progress monitoring  evaluation to help determine if the interventions are working.  If the student does not master the skill, then we must revise/change the intervention.  Follow the same process of another 3 weeks with a progress monitoring evaluation and then decide to revise/change intervention one more time before the Tier II plan ends.   </a:t>
            </a:r>
          </a:p>
          <a:p>
            <a:endParaRPr lang="en-US" baseline="0" dirty="0" smtClean="0"/>
          </a:p>
          <a:p>
            <a:r>
              <a:rPr lang="en-US" baseline="0" dirty="0" smtClean="0"/>
              <a:t>Remember we must give students all resources available.  So did we use interventions from HMH, TPRI/</a:t>
            </a:r>
            <a:r>
              <a:rPr lang="en-US" baseline="0" dirty="0" err="1" smtClean="0"/>
              <a:t>TejasLee</a:t>
            </a:r>
            <a:r>
              <a:rPr lang="en-US" baseline="0" dirty="0" smtClean="0"/>
              <a:t>, Florida Center RR, and Reading Strategies Manual?  These are the resources readily available to all of our teachers in the Elementary level.</a:t>
            </a:r>
          </a:p>
          <a:p>
            <a:endParaRPr lang="en-US" baseline="0" dirty="0" smtClean="0"/>
          </a:p>
          <a:p>
            <a:r>
              <a:rPr lang="en-US" baseline="0" dirty="0" smtClean="0"/>
              <a:t>The </a:t>
            </a:r>
            <a:r>
              <a:rPr lang="en-US" baseline="0" dirty="0" err="1" smtClean="0"/>
              <a:t>RtI</a:t>
            </a:r>
            <a:r>
              <a:rPr lang="en-US" baseline="0" dirty="0" smtClean="0"/>
              <a:t> Plans should be for at least 8 weeks minimum.</a:t>
            </a:r>
            <a:endParaRPr lang="en-US" dirty="0"/>
          </a:p>
        </p:txBody>
      </p:sp>
      <p:sp>
        <p:nvSpPr>
          <p:cNvPr id="4" name="Slide Number Placeholder 3"/>
          <p:cNvSpPr>
            <a:spLocks noGrp="1"/>
          </p:cNvSpPr>
          <p:nvPr>
            <p:ph type="sldNum" sz="quarter" idx="10"/>
          </p:nvPr>
        </p:nvSpPr>
        <p:spPr/>
        <p:txBody>
          <a:bodyPr/>
          <a:lstStyle/>
          <a:p>
            <a:fld id="{5E85967B-06CF-4FF5-9312-E626D7245B35}"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goal is that all our students are successful in their learning</a:t>
            </a:r>
            <a:r>
              <a:rPr lang="en-US" baseline="0" dirty="0" smtClean="0"/>
              <a:t>.</a:t>
            </a:r>
          </a:p>
          <a:p>
            <a:endParaRPr lang="en-US" baseline="0" dirty="0" smtClean="0"/>
          </a:p>
          <a:p>
            <a:r>
              <a:rPr lang="en-US" baseline="0" dirty="0" smtClean="0"/>
              <a:t>We want all student to be on grade level.</a:t>
            </a:r>
            <a:endParaRPr lang="en-US" dirty="0" smtClean="0"/>
          </a:p>
          <a:p>
            <a:endParaRPr lang="en-US" dirty="0"/>
          </a:p>
        </p:txBody>
      </p:sp>
      <p:sp>
        <p:nvSpPr>
          <p:cNvPr id="4" name="Slide Number Placeholder 3"/>
          <p:cNvSpPr>
            <a:spLocks noGrp="1"/>
          </p:cNvSpPr>
          <p:nvPr>
            <p:ph type="sldNum" sz="quarter" idx="10"/>
          </p:nvPr>
        </p:nvSpPr>
        <p:spPr/>
        <p:txBody>
          <a:bodyPr/>
          <a:lstStyle/>
          <a:p>
            <a:fld id="{5E85967B-06CF-4FF5-9312-E626D7245B3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 STAAR Testing accommodations there</a:t>
            </a:r>
            <a:r>
              <a:rPr lang="en-US" baseline="0" dirty="0" smtClean="0"/>
              <a:t> is a Type 1, 2 or 3.</a:t>
            </a:r>
          </a:p>
          <a:p>
            <a:endParaRPr lang="en-US" baseline="0" dirty="0" smtClean="0"/>
          </a:p>
          <a:p>
            <a:r>
              <a:rPr lang="en-US" baseline="0" dirty="0" smtClean="0"/>
              <a:t>For </a:t>
            </a:r>
            <a:r>
              <a:rPr lang="en-US" baseline="0" dirty="0" err="1" smtClean="0"/>
              <a:t>RtI</a:t>
            </a:r>
            <a:r>
              <a:rPr lang="en-US" baseline="0" dirty="0" smtClean="0"/>
              <a:t> there is only some accommodations that specify the </a:t>
            </a:r>
            <a:r>
              <a:rPr lang="en-US" baseline="0" dirty="0" err="1" smtClean="0"/>
              <a:t>RtI</a:t>
            </a:r>
            <a:r>
              <a:rPr lang="en-US" baseline="0" dirty="0" smtClean="0"/>
              <a:t> Team to make a decision for these accommodations.</a:t>
            </a:r>
          </a:p>
          <a:p>
            <a:endParaRPr lang="en-US" baseline="0" dirty="0" smtClean="0"/>
          </a:p>
          <a:p>
            <a:r>
              <a:rPr lang="en-US" baseline="0" dirty="0" smtClean="0"/>
              <a:t>Each Type was reviewed and only the accommodations that allowed the </a:t>
            </a:r>
            <a:r>
              <a:rPr lang="en-US" baseline="0" dirty="0" err="1" smtClean="0"/>
              <a:t>RtI</a:t>
            </a:r>
            <a:r>
              <a:rPr lang="en-US" baseline="0" dirty="0" smtClean="0"/>
              <a:t> Team to make a decision on the accommodations were placed on the RtI-5 Plan.</a:t>
            </a:r>
            <a:endParaRPr lang="en-US" dirty="0"/>
          </a:p>
        </p:txBody>
      </p:sp>
      <p:sp>
        <p:nvSpPr>
          <p:cNvPr id="4" name="Slide Number Placeholder 3"/>
          <p:cNvSpPr>
            <a:spLocks noGrp="1"/>
          </p:cNvSpPr>
          <p:nvPr>
            <p:ph type="sldNum" sz="quarter" idx="10"/>
          </p:nvPr>
        </p:nvSpPr>
        <p:spPr/>
        <p:txBody>
          <a:bodyPr/>
          <a:lstStyle/>
          <a:p>
            <a:fld id="{5E85967B-06CF-4FF5-9312-E626D7245B35}" type="slidenum">
              <a:rPr lang="en-US" smtClean="0"/>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reviewing each Type of accommodation</a:t>
            </a:r>
            <a:r>
              <a:rPr lang="en-US" baseline="0" dirty="0" smtClean="0"/>
              <a:t> we looked specifically for “Student Eligibility Criteria”  and “Authority for Decision and Required Documentation”.</a:t>
            </a:r>
          </a:p>
          <a:p>
            <a:endParaRPr lang="en-US" baseline="0" dirty="0" smtClean="0"/>
          </a:p>
          <a:p>
            <a:r>
              <a:rPr lang="en-US" baseline="0" dirty="0" smtClean="0"/>
              <a:t>Under Eligibility Criteria very important:</a:t>
            </a:r>
          </a:p>
          <a:p>
            <a:endParaRPr lang="en-US" baseline="0" dirty="0" smtClean="0"/>
          </a:p>
          <a:p>
            <a:r>
              <a:rPr lang="en-US" baseline="0" dirty="0" smtClean="0"/>
              <a:t>ROUTINELY AND EFFECTIVELY USES THIS ACCOMMODATION DURING CLASSROOM INSTRUCTION AND TESTING.</a:t>
            </a:r>
          </a:p>
          <a:p>
            <a:endParaRPr lang="en-US" baseline="0" dirty="0" smtClean="0"/>
          </a:p>
          <a:p>
            <a:r>
              <a:rPr lang="en-US" baseline="0" dirty="0" smtClean="0"/>
              <a:t>The </a:t>
            </a:r>
            <a:r>
              <a:rPr lang="en-US" baseline="0" dirty="0" err="1" smtClean="0"/>
              <a:t>RtI</a:t>
            </a:r>
            <a:r>
              <a:rPr lang="en-US" baseline="0" dirty="0" smtClean="0"/>
              <a:t> Team must have documentation of this being implemented routinely and effectively ……during all instruction and testing. ????????    Is it?????????????????????</a:t>
            </a:r>
          </a:p>
          <a:p>
            <a:endParaRPr lang="en-US" baseline="0" dirty="0" smtClean="0"/>
          </a:p>
          <a:p>
            <a:r>
              <a:rPr lang="en-US" baseline="0" dirty="0" smtClean="0"/>
              <a:t>Remember this is a TEAM decision not a teacher decision.</a:t>
            </a:r>
            <a:endParaRPr lang="en-US" dirty="0"/>
          </a:p>
        </p:txBody>
      </p:sp>
      <p:sp>
        <p:nvSpPr>
          <p:cNvPr id="4" name="Slide Number Placeholder 3"/>
          <p:cNvSpPr>
            <a:spLocks noGrp="1"/>
          </p:cNvSpPr>
          <p:nvPr>
            <p:ph type="sldNum" sz="quarter" idx="10"/>
          </p:nvPr>
        </p:nvSpPr>
        <p:spPr/>
        <p:txBody>
          <a:bodyPr/>
          <a:lstStyle/>
          <a:p>
            <a:fld id="{5E85967B-06CF-4FF5-9312-E626D7245B35}" type="slidenum">
              <a:rPr lang="en-US" smtClean="0"/>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 note:  the top</a:t>
            </a:r>
            <a:r>
              <a:rPr lang="en-US" baseline="0" dirty="0" smtClean="0"/>
              <a:t> box is the Related Testing Procedures this are testing accommodations available to all students.  The reason it is on this form is for documentation for the testing coordinator at the campus.  If NONE NEEDED please make sure to check off the box on the right hand corner.</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Remember Type 1 and 2 only list the accommodations that apply to </a:t>
            </a:r>
            <a:r>
              <a:rPr lang="en-US" baseline="0" dirty="0" err="1" smtClean="0"/>
              <a:t>RtI</a:t>
            </a:r>
            <a:r>
              <a:rPr lang="en-US" baseline="0" dirty="0" smtClean="0"/>
              <a:t> students through the </a:t>
            </a:r>
            <a:r>
              <a:rPr lang="en-US" baseline="0" dirty="0" err="1" smtClean="0"/>
              <a:t>RtI</a:t>
            </a:r>
            <a:r>
              <a:rPr lang="en-US" baseline="0" dirty="0" smtClean="0"/>
              <a:t> Team.  Always keep in mind the eligibility criteria:  </a:t>
            </a:r>
            <a:r>
              <a:rPr lang="en-US" i="1" baseline="0" dirty="0" smtClean="0"/>
              <a:t>ROUTINELY AND EFFECTIVELY USES THIS ACCOMMODATION DURING CLASSROOM INSTRUCTION AND TESTING.</a:t>
            </a:r>
          </a:p>
          <a:p>
            <a:endParaRPr lang="en-US" dirty="0"/>
          </a:p>
        </p:txBody>
      </p:sp>
      <p:sp>
        <p:nvSpPr>
          <p:cNvPr id="4" name="Slide Number Placeholder 3"/>
          <p:cNvSpPr>
            <a:spLocks noGrp="1"/>
          </p:cNvSpPr>
          <p:nvPr>
            <p:ph type="sldNum" sz="quarter" idx="10"/>
          </p:nvPr>
        </p:nvSpPr>
        <p:spPr/>
        <p:txBody>
          <a:bodyPr/>
          <a:lstStyle/>
          <a:p>
            <a:fld id="{5E85967B-06CF-4FF5-9312-E626D7245B35}" type="slidenum">
              <a:rPr lang="en-US" smtClean="0"/>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Signature</a:t>
            </a:r>
            <a:r>
              <a:rPr lang="en-US" baseline="0" dirty="0" smtClean="0"/>
              <a:t> from the Team are required at the starting date of the </a:t>
            </a:r>
            <a:r>
              <a:rPr lang="en-US" baseline="0" dirty="0" err="1" smtClean="0"/>
              <a:t>RtI</a:t>
            </a:r>
            <a:r>
              <a:rPr lang="en-US" baseline="0" dirty="0" smtClean="0"/>
              <a:t> Plan.</a:t>
            </a:r>
          </a:p>
          <a:p>
            <a:endParaRPr lang="en-US" baseline="0" dirty="0" smtClean="0"/>
          </a:p>
          <a:p>
            <a:r>
              <a:rPr lang="en-US" baseline="0" dirty="0" smtClean="0"/>
              <a:t>Initials must be done during revisions and ending of the plan.</a:t>
            </a:r>
          </a:p>
          <a:p>
            <a:endParaRPr lang="en-US" baseline="0" dirty="0" smtClean="0"/>
          </a:p>
          <a:p>
            <a:r>
              <a:rPr lang="en-US" baseline="0" dirty="0" err="1" smtClean="0"/>
              <a:t>RtI</a:t>
            </a:r>
            <a:r>
              <a:rPr lang="en-US" baseline="0" dirty="0" smtClean="0"/>
              <a:t> Core Team members outcome decisions must be note.</a:t>
            </a:r>
            <a:endParaRPr lang="en-US" dirty="0"/>
          </a:p>
        </p:txBody>
      </p:sp>
      <p:sp>
        <p:nvSpPr>
          <p:cNvPr id="4" name="Slide Number Placeholder 3"/>
          <p:cNvSpPr>
            <a:spLocks noGrp="1"/>
          </p:cNvSpPr>
          <p:nvPr>
            <p:ph type="sldNum" sz="quarter" idx="10"/>
          </p:nvPr>
        </p:nvSpPr>
        <p:spPr/>
        <p:txBody>
          <a:bodyPr/>
          <a:lstStyle/>
          <a:p>
            <a:fld id="{5E85967B-06CF-4FF5-9312-E626D7245B35}" type="slidenum">
              <a:rPr lang="en-US" smtClean="0"/>
              <a:pPr/>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ea typeface="ＭＳ Ｐゴシック" pitchFamily="1" charset="-128"/>
            </a:endParaRPr>
          </a:p>
        </p:txBody>
      </p:sp>
      <p:sp>
        <p:nvSpPr>
          <p:cNvPr id="53252" name="Slide Number Placeholder 4"/>
          <p:cNvSpPr>
            <a:spLocks noGrp="1"/>
          </p:cNvSpPr>
          <p:nvPr>
            <p:ph type="sldNum" sz="quarter" idx="5"/>
          </p:nvPr>
        </p:nvSpPr>
        <p:spPr>
          <a:noFill/>
        </p:spPr>
        <p:txBody>
          <a:bodyPr/>
          <a:lstStyle/>
          <a:p>
            <a:fld id="{81A01E2A-E1BA-49DF-8733-B45E530A7BBE}" type="slidenum">
              <a:rPr lang="en-US" smtClean="0">
                <a:ea typeface="ＭＳ Ｐゴシック" pitchFamily="1" charset="-128"/>
              </a:rPr>
              <a:pPr/>
              <a:t>30</a:t>
            </a:fld>
            <a:endParaRPr lang="en-US" smtClean="0">
              <a:ea typeface="ＭＳ Ｐゴシック" pitchFamily="1" charset="-128"/>
            </a:endParaRPr>
          </a:p>
        </p:txBody>
      </p:sp>
      <p:sp>
        <p:nvSpPr>
          <p:cNvPr id="53253" name="Header Placeholder 5"/>
          <p:cNvSpPr>
            <a:spLocks noGrp="1"/>
          </p:cNvSpPr>
          <p:nvPr>
            <p:ph type="hdr" sz="quarter"/>
          </p:nvPr>
        </p:nvSpPr>
        <p:spPr>
          <a:noFill/>
        </p:spPr>
        <p:txBody>
          <a:bodyPr/>
          <a:lstStyle/>
          <a:p>
            <a:r>
              <a:rPr lang="en-US" smtClean="0">
                <a:ea typeface="ＭＳ Ｐゴシック" pitchFamily="1" charset="-128"/>
              </a:rPr>
              <a:t>October 2010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RtI</a:t>
            </a:r>
            <a:r>
              <a:rPr lang="en-US" dirty="0" smtClean="0"/>
              <a:t> is a</a:t>
            </a:r>
            <a:r>
              <a:rPr lang="en-US" baseline="0" dirty="0" smtClean="0"/>
              <a:t> requirement by law.</a:t>
            </a:r>
          </a:p>
          <a:p>
            <a:endParaRPr lang="en-US" baseline="0" dirty="0" smtClean="0"/>
          </a:p>
          <a:p>
            <a:endParaRPr lang="en-US" baseline="0" dirty="0" smtClean="0"/>
          </a:p>
          <a:p>
            <a:r>
              <a:rPr lang="en-US" baseline="0" dirty="0" smtClean="0"/>
              <a:t>Academic success for all students.</a:t>
            </a:r>
          </a:p>
          <a:p>
            <a:endParaRPr lang="en-US" baseline="0" dirty="0" smtClean="0"/>
          </a:p>
          <a:p>
            <a:r>
              <a:rPr lang="en-US" baseline="0" dirty="0" smtClean="0"/>
              <a:t>In the </a:t>
            </a:r>
            <a:r>
              <a:rPr lang="en-US" baseline="0" dirty="0" err="1" smtClean="0"/>
              <a:t>RtI</a:t>
            </a:r>
            <a:r>
              <a:rPr lang="en-US" baseline="0" dirty="0" smtClean="0"/>
              <a:t> Process you will continuously see that scientifically research based interventions are required.</a:t>
            </a:r>
          </a:p>
          <a:p>
            <a:endParaRPr lang="en-US" dirty="0"/>
          </a:p>
        </p:txBody>
      </p:sp>
      <p:sp>
        <p:nvSpPr>
          <p:cNvPr id="4" name="Slide Number Placeholder 3"/>
          <p:cNvSpPr>
            <a:spLocks noGrp="1"/>
          </p:cNvSpPr>
          <p:nvPr>
            <p:ph type="sldNum" sz="quarter" idx="10"/>
          </p:nvPr>
        </p:nvSpPr>
        <p:spPr/>
        <p:txBody>
          <a:bodyPr/>
          <a:lstStyle/>
          <a:p>
            <a:fld id="{5E85967B-06CF-4FF5-9312-E626D7245B3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RtI</a:t>
            </a:r>
            <a:r>
              <a:rPr lang="en-US" dirty="0" smtClean="0"/>
              <a:t> is</a:t>
            </a:r>
            <a:r>
              <a:rPr lang="en-US" baseline="0" dirty="0" smtClean="0"/>
              <a:t> about being proactive.  </a:t>
            </a:r>
          </a:p>
          <a:p>
            <a:endParaRPr lang="en-US" baseline="0" dirty="0" smtClean="0"/>
          </a:p>
          <a:p>
            <a:r>
              <a:rPr lang="en-US" baseline="0" dirty="0" smtClean="0"/>
              <a:t>Identify the students that are struggling and provide the multi-tier process for these students.  This is the 3-Tier Model that our District follows.</a:t>
            </a:r>
          </a:p>
          <a:p>
            <a:endParaRPr lang="en-US" baseline="0" dirty="0" smtClean="0"/>
          </a:p>
          <a:p>
            <a:r>
              <a:rPr lang="en-US" baseline="0" dirty="0" err="1" smtClean="0"/>
              <a:t>RtI</a:t>
            </a:r>
            <a:r>
              <a:rPr lang="en-US" baseline="0" dirty="0" smtClean="0"/>
              <a:t>  is for the </a:t>
            </a:r>
            <a:r>
              <a:rPr lang="en-US" b="1" u="sng" baseline="0" dirty="0" smtClean="0"/>
              <a:t>GENERAL EDUCATION </a:t>
            </a:r>
            <a:r>
              <a:rPr lang="en-US" baseline="0" dirty="0" smtClean="0"/>
              <a:t>setting.  Not Special Education, 504 or Dyslexia.  If students are already identified  under Special Education or 504/Dyslexia; then teachers should be following  the IEP or IAP  requirements. </a:t>
            </a:r>
            <a:endParaRPr lang="en-US" dirty="0"/>
          </a:p>
        </p:txBody>
      </p:sp>
      <p:sp>
        <p:nvSpPr>
          <p:cNvPr id="4" name="Slide Number Placeholder 3"/>
          <p:cNvSpPr>
            <a:spLocks noGrp="1"/>
          </p:cNvSpPr>
          <p:nvPr>
            <p:ph type="sldNum" sz="quarter" idx="10"/>
          </p:nvPr>
        </p:nvSpPr>
        <p:spPr/>
        <p:txBody>
          <a:bodyPr/>
          <a:lstStyle/>
          <a:p>
            <a:fld id="{5E85967B-06CF-4FF5-9312-E626D7245B3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a:t>
            </a:r>
            <a:r>
              <a:rPr lang="en-US" dirty="0" err="1" smtClean="0"/>
              <a:t>RtI</a:t>
            </a:r>
            <a:r>
              <a:rPr lang="en-US" dirty="0" smtClean="0"/>
              <a:t> </a:t>
            </a:r>
            <a:r>
              <a:rPr lang="en-US" baseline="0" dirty="0" smtClean="0"/>
              <a:t> is about the </a:t>
            </a:r>
            <a:r>
              <a:rPr lang="en-US" b="1" u="sng" dirty="0" smtClean="0"/>
              <a:t>General Education</a:t>
            </a:r>
            <a:r>
              <a:rPr lang="en-US" dirty="0" smtClean="0"/>
              <a:t> setting.</a:t>
            </a:r>
          </a:p>
          <a:p>
            <a:endParaRPr lang="en-US" dirty="0" smtClean="0"/>
          </a:p>
          <a:p>
            <a:r>
              <a:rPr lang="en-US" dirty="0" smtClean="0"/>
              <a:t>We need to provide all services available for all students.</a:t>
            </a:r>
          </a:p>
          <a:p>
            <a:endParaRPr lang="en-US" dirty="0" smtClean="0"/>
          </a:p>
          <a:p>
            <a:r>
              <a:rPr lang="en-US" dirty="0" smtClean="0"/>
              <a:t>Are</a:t>
            </a:r>
            <a:r>
              <a:rPr lang="en-US" baseline="0" dirty="0" smtClean="0"/>
              <a:t> we providing all interventions possible?  </a:t>
            </a:r>
          </a:p>
          <a:p>
            <a:r>
              <a:rPr lang="en-US" baseline="0" dirty="0" smtClean="0"/>
              <a:t>Have we tried………………….HMH interventions</a:t>
            </a:r>
          </a:p>
          <a:p>
            <a:r>
              <a:rPr lang="en-US" baseline="0" dirty="0" smtClean="0"/>
              <a:t>		TPRI/</a:t>
            </a:r>
            <a:r>
              <a:rPr lang="en-US" baseline="0" dirty="0" err="1" smtClean="0"/>
              <a:t>Tejas</a:t>
            </a:r>
            <a:r>
              <a:rPr lang="en-US" baseline="0" dirty="0" smtClean="0"/>
              <a:t> LEE interventions</a:t>
            </a:r>
          </a:p>
          <a:p>
            <a:r>
              <a:rPr lang="en-US" baseline="0" dirty="0" smtClean="0"/>
              <a:t>		HMH –Tier III interventions</a:t>
            </a:r>
          </a:p>
          <a:p>
            <a:r>
              <a:rPr lang="en-US" baseline="0" dirty="0" smtClean="0"/>
              <a:t>		Florida Center</a:t>
            </a:r>
          </a:p>
          <a:p>
            <a:r>
              <a:rPr lang="en-US" baseline="0" dirty="0" smtClean="0"/>
              <a:t>		Reading Strategies</a:t>
            </a:r>
          </a:p>
          <a:p>
            <a:r>
              <a:rPr lang="en-US" baseline="0" dirty="0" smtClean="0"/>
              <a:t>		and etc.</a:t>
            </a:r>
          </a:p>
          <a:p>
            <a:r>
              <a:rPr lang="en-US" baseline="0" dirty="0" smtClean="0"/>
              <a:t>Interventions must be scientifically research-based.  All these resources provide the SRB interventions.</a:t>
            </a:r>
            <a:endParaRPr lang="en-US" dirty="0"/>
          </a:p>
        </p:txBody>
      </p:sp>
      <p:sp>
        <p:nvSpPr>
          <p:cNvPr id="4" name="Slide Number Placeholder 3"/>
          <p:cNvSpPr>
            <a:spLocks noGrp="1"/>
          </p:cNvSpPr>
          <p:nvPr>
            <p:ph type="sldNum" sz="quarter" idx="10"/>
          </p:nvPr>
        </p:nvSpPr>
        <p:spPr/>
        <p:txBody>
          <a:bodyPr/>
          <a:lstStyle/>
          <a:p>
            <a:fld id="{5E85967B-06CF-4FF5-9312-E626D7245B3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US" dirty="0" smtClean="0">
                <a:ea typeface="ＭＳ Ｐゴシック" pitchFamily="1" charset="-128"/>
              </a:rPr>
              <a:t>We</a:t>
            </a:r>
            <a:r>
              <a:rPr lang="en-US" baseline="0" dirty="0" smtClean="0">
                <a:ea typeface="ＭＳ Ｐゴシック" pitchFamily="1" charset="-128"/>
              </a:rPr>
              <a:t> must start </a:t>
            </a:r>
            <a:r>
              <a:rPr lang="en-US" b="1" i="1" u="sng" baseline="0" dirty="0" smtClean="0">
                <a:ea typeface="ＭＳ Ｐゴシック" pitchFamily="1" charset="-128"/>
              </a:rPr>
              <a:t>intervening early</a:t>
            </a:r>
            <a:r>
              <a:rPr lang="en-US" baseline="0" dirty="0" smtClean="0">
                <a:ea typeface="ＭＳ Ｐゴシック" pitchFamily="1" charset="-128"/>
              </a:rPr>
              <a:t>!!! </a:t>
            </a:r>
          </a:p>
          <a:p>
            <a:endParaRPr lang="en-US" baseline="0" dirty="0" smtClean="0">
              <a:ea typeface="ＭＳ Ｐゴシック" pitchFamily="1" charset="-128"/>
            </a:endParaRPr>
          </a:p>
          <a:p>
            <a:r>
              <a:rPr lang="en-US" baseline="0" dirty="0" smtClean="0">
                <a:ea typeface="ＭＳ Ｐゴシック" pitchFamily="1" charset="-128"/>
              </a:rPr>
              <a:t>Kinder, especially those students that completed a whole year of instruction in Pre-K.</a:t>
            </a:r>
          </a:p>
          <a:p>
            <a:endParaRPr lang="en-US" baseline="0" dirty="0" smtClean="0">
              <a:ea typeface="ＭＳ Ｐゴシック" pitchFamily="1" charset="-128"/>
            </a:endParaRPr>
          </a:p>
          <a:p>
            <a:r>
              <a:rPr lang="en-US" baseline="0" dirty="0" smtClean="0">
                <a:ea typeface="ＭＳ Ｐゴシック" pitchFamily="1" charset="-128"/>
              </a:rPr>
              <a:t>Kinder students with </a:t>
            </a:r>
            <a:r>
              <a:rPr lang="en-US" b="1" u="sng" baseline="0" dirty="0" smtClean="0">
                <a:ea typeface="ＭＳ Ｐゴシック" pitchFamily="1" charset="-128"/>
              </a:rPr>
              <a:t>NO prior schooling </a:t>
            </a:r>
            <a:r>
              <a:rPr lang="en-US" baseline="0" dirty="0" smtClean="0">
                <a:ea typeface="ＭＳ Ｐゴシック" pitchFamily="1" charset="-128"/>
              </a:rPr>
              <a:t>must be given a year of education to prove themselves but not the students that were in Pre-K for a whole year.  If students are struggling interventions must begin immediately.</a:t>
            </a:r>
          </a:p>
          <a:p>
            <a:endParaRPr lang="en-US" baseline="0" dirty="0" smtClean="0">
              <a:ea typeface="ＭＳ Ｐゴシック" pitchFamily="1" charset="-128"/>
            </a:endParaRPr>
          </a:p>
          <a:p>
            <a:r>
              <a:rPr lang="en-US" baseline="0" dirty="0" smtClean="0">
                <a:ea typeface="ＭＳ Ｐゴシック" pitchFamily="1" charset="-128"/>
              </a:rPr>
              <a:t>The bulk of </a:t>
            </a:r>
            <a:r>
              <a:rPr lang="en-US" baseline="0" dirty="0" err="1" smtClean="0">
                <a:ea typeface="ＭＳ Ｐゴシック" pitchFamily="1" charset="-128"/>
              </a:rPr>
              <a:t>RtI</a:t>
            </a:r>
            <a:r>
              <a:rPr lang="en-US" baseline="0" dirty="0" smtClean="0">
                <a:ea typeface="ＭＳ Ｐゴシック" pitchFamily="1" charset="-128"/>
              </a:rPr>
              <a:t> should be happening during K-2; intervening EARLY&gt;</a:t>
            </a:r>
          </a:p>
          <a:p>
            <a:endParaRPr lang="en-US" baseline="0" dirty="0" smtClean="0">
              <a:ea typeface="ＭＳ Ｐゴシック" pitchFamily="1" charset="-128"/>
            </a:endParaRPr>
          </a:p>
          <a:p>
            <a:r>
              <a:rPr lang="en-US" baseline="0" dirty="0" smtClean="0">
                <a:ea typeface="ＭＳ Ｐゴシック" pitchFamily="1" charset="-128"/>
              </a:rPr>
              <a:t>Data based decision are crucial.  Our district, state and campuses are Data driven.  We must always analyze the data and consider THE WHOLE CHILD before making a decision.  Always keep the different learning styles. How does the student learn and be successful.  Is the student more visual, auditory or kinesthetic.</a:t>
            </a:r>
          </a:p>
          <a:p>
            <a:r>
              <a:rPr lang="en-US" baseline="0" dirty="0" smtClean="0">
                <a:ea typeface="ＭＳ Ｐゴシック" pitchFamily="1" charset="-128"/>
              </a:rPr>
              <a:t> </a:t>
            </a:r>
          </a:p>
        </p:txBody>
      </p:sp>
      <p:sp>
        <p:nvSpPr>
          <p:cNvPr id="36868" name="Header Placeholder 3"/>
          <p:cNvSpPr>
            <a:spLocks noGrp="1"/>
          </p:cNvSpPr>
          <p:nvPr>
            <p:ph type="hdr" sz="quarter"/>
          </p:nvPr>
        </p:nvSpPr>
        <p:spPr>
          <a:noFill/>
        </p:spPr>
        <p:txBody>
          <a:bodyPr/>
          <a:lstStyle/>
          <a:p>
            <a:r>
              <a:rPr lang="en-US" smtClean="0">
                <a:ea typeface="ＭＳ Ｐゴシック" pitchFamily="1" charset="-128"/>
              </a:rPr>
              <a:t>October  2010</a:t>
            </a:r>
          </a:p>
        </p:txBody>
      </p:sp>
      <p:sp>
        <p:nvSpPr>
          <p:cNvPr id="36869" name="Slide Number Placeholder 4"/>
          <p:cNvSpPr>
            <a:spLocks noGrp="1"/>
          </p:cNvSpPr>
          <p:nvPr>
            <p:ph type="sldNum" sz="quarter" idx="5"/>
          </p:nvPr>
        </p:nvSpPr>
        <p:spPr>
          <a:noFill/>
        </p:spPr>
        <p:txBody>
          <a:bodyPr/>
          <a:lstStyle/>
          <a:p>
            <a:fld id="{1F314FE5-BAB2-44B9-858D-2C69483B1257}" type="slidenum">
              <a:rPr lang="en-US" smtClean="0">
                <a:ea typeface="ＭＳ Ｐゴシック" pitchFamily="1" charset="-128"/>
              </a:rPr>
              <a:pPr/>
              <a:t>6</a:t>
            </a:fld>
            <a:endParaRPr lang="en-US" smtClean="0">
              <a:ea typeface="ＭＳ Ｐゴシック" pitchFamily="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 campus has</a:t>
            </a:r>
            <a:r>
              <a:rPr lang="en-US" baseline="0" dirty="0" smtClean="0"/>
              <a:t> </a:t>
            </a:r>
            <a:r>
              <a:rPr lang="en-US" baseline="0" dirty="0" err="1" smtClean="0"/>
              <a:t>RtI</a:t>
            </a:r>
            <a:r>
              <a:rPr lang="en-US" baseline="0" dirty="0" smtClean="0"/>
              <a:t> Core Team Members.  The name of these members are submitted annually to our district office.</a:t>
            </a:r>
          </a:p>
          <a:p>
            <a:endParaRPr lang="en-US" baseline="0" dirty="0" smtClean="0"/>
          </a:p>
          <a:p>
            <a:r>
              <a:rPr lang="en-US" baseline="0" dirty="0" smtClean="0"/>
              <a:t>The </a:t>
            </a:r>
            <a:r>
              <a:rPr lang="en-US" baseline="0" dirty="0" err="1" smtClean="0"/>
              <a:t>RtI</a:t>
            </a:r>
            <a:r>
              <a:rPr lang="en-US" baseline="0" dirty="0" smtClean="0"/>
              <a:t> Team is the main support for teachers at the campus.</a:t>
            </a:r>
          </a:p>
          <a:p>
            <a:endParaRPr lang="en-US" baseline="0" dirty="0" smtClean="0"/>
          </a:p>
          <a:p>
            <a:r>
              <a:rPr lang="en-US" baseline="0" dirty="0" smtClean="0"/>
              <a:t>Decisions are made as a TEAM for the </a:t>
            </a:r>
            <a:r>
              <a:rPr lang="en-US" baseline="0" dirty="0" err="1" smtClean="0"/>
              <a:t>RtI</a:t>
            </a:r>
            <a:r>
              <a:rPr lang="en-US" baseline="0" dirty="0" smtClean="0"/>
              <a:t> students.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E85967B-06CF-4FF5-9312-E626D7245B3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85967B-06CF-4FF5-9312-E626D7245B3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F408A24-953D-463B-AEDC-F6D0CFF4D1AB}" type="slidenum">
              <a:rPr lang="en-US" smtClean="0">
                <a:ea typeface="ＭＳ Ｐゴシック" pitchFamily="1" charset="-128"/>
                <a:cs typeface="Arial" charset="0"/>
              </a:rPr>
              <a:pPr/>
              <a:t>9</a:t>
            </a:fld>
            <a:endParaRPr lang="en-US" smtClean="0">
              <a:ea typeface="ＭＳ Ｐゴシック" pitchFamily="1" charset="-128"/>
              <a:cs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US" dirty="0" smtClean="0">
                <a:ea typeface="ＭＳ Ｐゴシック" pitchFamily="1" charset="-128"/>
              </a:rPr>
              <a:t>We follow the 3-Tier Model for both academics and behaviors. </a:t>
            </a:r>
          </a:p>
          <a:p>
            <a:endParaRPr lang="en-US" dirty="0" smtClean="0">
              <a:ea typeface="ＭＳ Ｐゴシック" pitchFamily="1" charset="-128"/>
            </a:endParaRPr>
          </a:p>
          <a:p>
            <a:r>
              <a:rPr lang="en-US" dirty="0" err="1" smtClean="0">
                <a:ea typeface="ＭＳ Ｐゴシック" pitchFamily="1" charset="-128"/>
              </a:rPr>
              <a:t>RtI</a:t>
            </a:r>
            <a:r>
              <a:rPr lang="en-US" baseline="0" dirty="0" smtClean="0">
                <a:ea typeface="ＭＳ Ｐゴシック" pitchFamily="1" charset="-128"/>
              </a:rPr>
              <a:t> starts in Tier I with differentiated instruction and small group instruction.  All students receive Tier I.</a:t>
            </a:r>
          </a:p>
          <a:p>
            <a:endParaRPr lang="en-US" baseline="0" dirty="0" smtClean="0">
              <a:ea typeface="ＭＳ Ｐゴシック" pitchFamily="1" charset="-128"/>
            </a:endParaRPr>
          </a:p>
          <a:p>
            <a:r>
              <a:rPr lang="en-US" baseline="0" dirty="0" smtClean="0">
                <a:ea typeface="ＭＳ Ｐゴシック" pitchFamily="1" charset="-128"/>
              </a:rPr>
              <a:t>Tier II – 15-20%  not half of the classroom.  We must truly identify the TRUE Tier II students; if not we defeat the purpose of </a:t>
            </a:r>
            <a:r>
              <a:rPr lang="en-US" baseline="0" dirty="0" err="1" smtClean="0">
                <a:ea typeface="ＭＳ Ｐゴシック" pitchFamily="1" charset="-128"/>
              </a:rPr>
              <a:t>RtI</a:t>
            </a:r>
            <a:r>
              <a:rPr lang="en-US" baseline="0" dirty="0" smtClean="0">
                <a:ea typeface="ＭＳ Ｐゴシック" pitchFamily="1" charset="-128"/>
              </a:rPr>
              <a:t>.  A classroom of 20 students should have approximately 4 students maximum 6 students in </a:t>
            </a:r>
            <a:r>
              <a:rPr lang="en-US" baseline="0" dirty="0" err="1" smtClean="0">
                <a:ea typeface="ＭＳ Ｐゴシック" pitchFamily="1" charset="-128"/>
              </a:rPr>
              <a:t>RtI</a:t>
            </a:r>
            <a:r>
              <a:rPr lang="en-US" baseline="0" dirty="0" smtClean="0">
                <a:ea typeface="ＭＳ Ｐゴシック" pitchFamily="1" charset="-128"/>
              </a:rPr>
              <a:t> Tier II.</a:t>
            </a:r>
          </a:p>
          <a:p>
            <a:endParaRPr lang="en-US" baseline="0" dirty="0" smtClean="0">
              <a:ea typeface="ＭＳ Ｐゴシック" pitchFamily="1" charset="-128"/>
            </a:endParaRPr>
          </a:p>
          <a:p>
            <a:r>
              <a:rPr lang="en-US" baseline="0" dirty="0" smtClean="0">
                <a:ea typeface="ＭＳ Ｐゴシック" pitchFamily="1" charset="-128"/>
              </a:rPr>
              <a:t>Tier III – 1-5% of the classroom.  A classroom of 20 should not have more than ½ maximum 3 students in Tier III.</a:t>
            </a:r>
          </a:p>
          <a:p>
            <a:endParaRPr lang="en-US" dirty="0" smtClean="0">
              <a:ea typeface="ＭＳ Ｐゴシック" pitchFamily="1" charset="-128"/>
            </a:endParaRPr>
          </a:p>
        </p:txBody>
      </p:sp>
      <p:sp>
        <p:nvSpPr>
          <p:cNvPr id="45061" name="Header Placeholder 4"/>
          <p:cNvSpPr>
            <a:spLocks noGrp="1"/>
          </p:cNvSpPr>
          <p:nvPr>
            <p:ph type="hdr" sz="quarter"/>
          </p:nvPr>
        </p:nvSpPr>
        <p:spPr>
          <a:noFill/>
        </p:spPr>
        <p:txBody>
          <a:bodyPr/>
          <a:lstStyle/>
          <a:p>
            <a:r>
              <a:rPr lang="en-US" smtClean="0">
                <a:ea typeface="ＭＳ Ｐゴシック" pitchFamily="1" charset="-128"/>
              </a:rPr>
              <a:t>October 2010</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FF40999-73EF-4174-BF3A-BC00F0AF669C}" type="datetimeFigureOut">
              <a:rPr lang="en-US" smtClean="0"/>
              <a:pPr/>
              <a:t>8/15/2012</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DD124A8-8B98-49E6-8BBD-210660740CA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FF40999-73EF-4174-BF3A-BC00F0AF669C}" type="datetimeFigureOut">
              <a:rPr lang="en-US" smtClean="0"/>
              <a:pPr/>
              <a:t>8/15/2012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DD124A8-8B98-49E6-8BBD-210660740CA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4FF40999-73EF-4174-BF3A-BC00F0AF669C}" type="datetimeFigureOut">
              <a:rPr lang="en-US" smtClean="0"/>
              <a:pPr/>
              <a:t>8/15/2012</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DD124A8-8B98-49E6-8BBD-210660740CA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FF40999-73EF-4174-BF3A-BC00F0AF669C}" type="datetimeFigureOut">
              <a:rPr lang="en-US" smtClean="0"/>
              <a:pPr/>
              <a:t>8/15/2012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DD124A8-8B98-49E6-8BBD-210660740CA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FF40999-73EF-4174-BF3A-BC00F0AF669C}" type="datetimeFigureOut">
              <a:rPr lang="en-US" smtClean="0"/>
              <a:pPr/>
              <a:t>8/15/2012</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8DD124A8-8B98-49E6-8BBD-210660740CA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FF40999-73EF-4174-BF3A-BC00F0AF669C}" type="datetimeFigureOut">
              <a:rPr lang="en-US" smtClean="0"/>
              <a:pPr/>
              <a:t>8/15/2012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DD124A8-8B98-49E6-8BBD-210660740CA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FF40999-73EF-4174-BF3A-BC00F0AF669C}" type="datetimeFigureOut">
              <a:rPr lang="en-US" smtClean="0"/>
              <a:pPr/>
              <a:t>8/15/2012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DD124A8-8B98-49E6-8BBD-210660740CA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FF40999-73EF-4174-BF3A-BC00F0AF669C}" type="datetimeFigureOut">
              <a:rPr lang="en-US" smtClean="0"/>
              <a:pPr/>
              <a:t>8/15/2012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DD124A8-8B98-49E6-8BBD-210660740C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4FF40999-73EF-4174-BF3A-BC00F0AF669C}" type="datetimeFigureOut">
              <a:rPr lang="en-US" smtClean="0"/>
              <a:pPr/>
              <a:t>8/15/2012</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8DD124A8-8B98-49E6-8BBD-210660740C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FF40999-73EF-4174-BF3A-BC00F0AF669C}" type="datetimeFigureOut">
              <a:rPr lang="en-US" smtClean="0"/>
              <a:pPr/>
              <a:t>8/15/2012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DD124A8-8B98-49E6-8BBD-210660740CA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4FF40999-73EF-4174-BF3A-BC00F0AF669C}" type="datetimeFigureOut">
              <a:rPr lang="en-US" smtClean="0"/>
              <a:pPr/>
              <a:t>8/15/2012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DD124A8-8B98-49E6-8BBD-210660740CAA}"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FF40999-73EF-4174-BF3A-BC00F0AF669C}" type="datetimeFigureOut">
              <a:rPr lang="en-US" smtClean="0"/>
              <a:pPr/>
              <a:t>8/15/2012</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DD124A8-8B98-49E6-8BBD-210660740CA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meadowscenter.org/vgc/downloads/primary/booklets/ReadingStrategiesDyslexia.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www.bisd.us/Curriculum/RtI/RtI.html" TargetMode="External"/><Relationship Id="rId7" Type="http://schemas.openxmlformats.org/officeDocument/2006/relationships/hyperlink" Target="http://www.jimwrightonline.com/php/rti_wire.ph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rti4success.org/" TargetMode="External"/><Relationship Id="rId5" Type="http://schemas.openxmlformats.org/officeDocument/2006/relationships/hyperlink" Target="http://www.interventioncentral.org/" TargetMode="External"/><Relationship Id="rId4" Type="http://schemas.openxmlformats.org/officeDocument/2006/relationships/hyperlink" Target="http://www.fcrr.org/" TargetMode="External"/></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Microsoft_Office_Word_97_-_2003_Document2.doc"/><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Microsoft_Office_Word_97_-_2003_Document3.doc"/><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package" Target="../embeddings/Microsoft_Office_Word_Document1.docx"/></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Office_Word_97_-_2003_Document4.doc"/><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Office_Word_97_-_2003_Document5.doc"/><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2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package" Target="../embeddings/Microsoft_Office_Word_Document3.docx"/></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Microsoft_Office_Word_97_-_2003_Document6.doc"/></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Microsoft_Office_Word_97_-_2003_Document7.doc"/></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2667000" y="3505200"/>
            <a:ext cx="6477000" cy="1981200"/>
          </a:xfrm>
          <a:prstGeom prst="rect">
            <a:avLst/>
          </a:prstGeom>
        </p:spPr>
        <p:txBody>
          <a:bodyPr vert="horz">
            <a:noAutofit/>
          </a:bodyPr>
          <a:lstStyle/>
          <a:p>
            <a:pPr algn="ctr">
              <a:spcBef>
                <a:spcPts val="600"/>
              </a:spcBef>
              <a:buClr>
                <a:schemeClr val="accent1"/>
              </a:buClr>
              <a:buSzPct val="70000"/>
              <a:defRPr/>
            </a:pPr>
            <a:endParaRPr lang="en-US" sz="3600" b="1" dirty="0" smtClean="0">
              <a:solidFill>
                <a:schemeClr val="bg1"/>
              </a:solidFill>
              <a:effectLst>
                <a:outerShdw blurRad="38100" dist="38100" dir="2700000" algn="tl">
                  <a:srgbClr val="000000">
                    <a:alpha val="43137"/>
                  </a:srgbClr>
                </a:outerShdw>
              </a:effectLst>
            </a:endParaRPr>
          </a:p>
          <a:p>
            <a:pPr>
              <a:spcBef>
                <a:spcPts val="600"/>
              </a:spcBef>
              <a:buClr>
                <a:schemeClr val="accent1"/>
              </a:buClr>
              <a:buSzPct val="70000"/>
              <a:defRPr/>
            </a:pPr>
            <a:endParaRPr lang="en-US" sz="2800" b="1" baseline="0" dirty="0" smtClean="0">
              <a:solidFill>
                <a:schemeClr val="tx2"/>
              </a:solidFill>
              <a:effectLst>
                <a:outerShdw blurRad="38100" dist="38100" dir="2700000" algn="tl">
                  <a:srgbClr val="000000">
                    <a:alpha val="43137"/>
                  </a:srgbClr>
                </a:outerShdw>
              </a:effectLst>
            </a:endParaRPr>
          </a:p>
          <a:p>
            <a:pPr marL="0" marR="0" lvl="0" indent="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lang="en-US" sz="2800" b="1" baseline="0" dirty="0">
              <a:solidFill>
                <a:schemeClr val="tx2"/>
              </a:solidFill>
              <a:effectLst>
                <a:outerShdw blurRad="38100" dist="38100" dir="2700000" algn="tl">
                  <a:srgbClr val="000000">
                    <a:alpha val="43137"/>
                  </a:srgbClr>
                </a:outerShdw>
              </a:effectLst>
            </a:endParaRPr>
          </a:p>
        </p:txBody>
      </p:sp>
      <p:sp>
        <p:nvSpPr>
          <p:cNvPr id="5" name="Subtitle 2"/>
          <p:cNvSpPr>
            <a:spLocks noGrp="1"/>
          </p:cNvSpPr>
          <p:nvPr>
            <p:ph type="subTitle" idx="1"/>
          </p:nvPr>
        </p:nvSpPr>
        <p:spPr>
          <a:xfrm>
            <a:off x="2667000" y="5791200"/>
            <a:ext cx="6477000" cy="762000"/>
          </a:xfrm>
        </p:spPr>
        <p:txBody>
          <a:bodyPr>
            <a:noAutofit/>
          </a:bodyPr>
          <a:lstStyle/>
          <a:p>
            <a:pPr algn="ctr">
              <a:spcBef>
                <a:spcPts val="0"/>
              </a:spcBef>
            </a:pPr>
            <a:r>
              <a:rPr lang="en-US" sz="2000" b="1" dirty="0" smtClean="0"/>
              <a:t>Brownsville Independent School District</a:t>
            </a:r>
          </a:p>
          <a:p>
            <a:pPr algn="ctr">
              <a:spcBef>
                <a:spcPts val="0"/>
              </a:spcBef>
            </a:pPr>
            <a:r>
              <a:rPr lang="en-US" sz="1400" b="0" dirty="0" smtClean="0"/>
              <a:t>Curriculum &amp; Instruction Department</a:t>
            </a:r>
          </a:p>
        </p:txBody>
      </p:sp>
      <p:sp>
        <p:nvSpPr>
          <p:cNvPr id="8" name="Title 1"/>
          <p:cNvSpPr>
            <a:spLocks noGrp="1"/>
          </p:cNvSpPr>
          <p:nvPr>
            <p:ph type="ctrTitle"/>
          </p:nvPr>
        </p:nvSpPr>
        <p:spPr>
          <a:xfrm>
            <a:off x="2743200" y="381000"/>
            <a:ext cx="6206150" cy="2887295"/>
          </a:xfrm>
        </p:spPr>
        <p:txBody>
          <a:bodyPr/>
          <a:lstStyle/>
          <a:p>
            <a:pPr algn="ctr"/>
            <a:r>
              <a:rPr lang="en-US" sz="4800" dirty="0" smtClean="0"/>
              <a:t>RESPONSE  </a:t>
            </a:r>
            <a:br>
              <a:rPr lang="en-US" sz="4800" dirty="0" smtClean="0"/>
            </a:br>
            <a:r>
              <a:rPr lang="en-US" sz="4800" dirty="0" smtClean="0"/>
              <a:t>TO  </a:t>
            </a:r>
            <a:br>
              <a:rPr lang="en-US" sz="4800" dirty="0" smtClean="0"/>
            </a:br>
            <a:r>
              <a:rPr lang="en-US" sz="4800" dirty="0" smtClean="0"/>
              <a:t>INTERVENTION</a:t>
            </a:r>
            <a:br>
              <a:rPr lang="en-US" sz="4800" dirty="0" smtClean="0"/>
            </a:br>
            <a:r>
              <a:rPr lang="en-US" sz="4800" dirty="0" smtClean="0"/>
              <a:t> (</a:t>
            </a:r>
            <a:r>
              <a:rPr lang="en-US" sz="4800" dirty="0" err="1" smtClean="0"/>
              <a:t>RtI</a:t>
            </a:r>
            <a:r>
              <a:rPr lang="en-US" sz="4800" dirty="0" smtClean="0"/>
              <a:t>)</a:t>
            </a:r>
            <a:endParaRPr lang="en-US" sz="4800" dirty="0"/>
          </a:p>
        </p:txBody>
      </p:sp>
      <p:pic>
        <p:nvPicPr>
          <p:cNvPr id="34819" name="Picture 3" descr="C:\Documents and Settings\ammorales\Local Settings\Temporary Internet Files\Content.IE5\4WELC726\MP900439484[1].jpg"/>
          <p:cNvPicPr>
            <a:picLocks noChangeAspect="1" noChangeArrowheads="1"/>
          </p:cNvPicPr>
          <p:nvPr/>
        </p:nvPicPr>
        <p:blipFill>
          <a:blip r:embed="rId3" cstate="print"/>
          <a:srcRect/>
          <a:stretch>
            <a:fillRect/>
          </a:stretch>
        </p:blipFill>
        <p:spPr bwMode="auto">
          <a:xfrm>
            <a:off x="228600" y="2743200"/>
            <a:ext cx="2286000" cy="1575547"/>
          </a:xfrm>
          <a:prstGeom prst="rect">
            <a:avLst/>
          </a:prstGeom>
          <a:noFill/>
        </p:spPr>
      </p:pic>
      <p:pic>
        <p:nvPicPr>
          <p:cNvPr id="9" name="Picture 8" descr="bisd seal-color.jpg"/>
          <p:cNvPicPr>
            <a:picLocks noChangeAspect="1"/>
          </p:cNvPicPr>
          <p:nvPr/>
        </p:nvPicPr>
        <p:blipFill>
          <a:blip r:embed="rId4"/>
          <a:stretch>
            <a:fillRect/>
          </a:stretch>
        </p:blipFill>
        <p:spPr>
          <a:xfrm>
            <a:off x="533400" y="609600"/>
            <a:ext cx="1700239" cy="1464563"/>
          </a:xfrm>
          <a:prstGeom prst="rect">
            <a:avLst/>
          </a:prstGeom>
        </p:spPr>
      </p:pic>
      <p:pic>
        <p:nvPicPr>
          <p:cNvPr id="7" name="Picture 6"/>
          <p:cNvPicPr/>
          <p:nvPr/>
        </p:nvPicPr>
        <p:blipFill>
          <a:blip r:embed="rId5"/>
          <a:srcRect/>
          <a:stretch>
            <a:fillRect/>
          </a:stretch>
        </p:blipFill>
        <p:spPr bwMode="auto">
          <a:xfrm>
            <a:off x="381000" y="4953000"/>
            <a:ext cx="2057400" cy="1447800"/>
          </a:xfrm>
          <a:prstGeom prst="rect">
            <a:avLst/>
          </a:prstGeom>
          <a:noFill/>
        </p:spPr>
      </p:pic>
      <p:sp>
        <p:nvSpPr>
          <p:cNvPr id="10" name="Rectangle 9"/>
          <p:cNvSpPr/>
          <p:nvPr/>
        </p:nvSpPr>
        <p:spPr>
          <a:xfrm>
            <a:off x="2743200" y="3886200"/>
            <a:ext cx="6400800" cy="1277273"/>
          </a:xfrm>
          <a:prstGeom prst="rect">
            <a:avLst/>
          </a:prstGeom>
        </p:spPr>
        <p:txBody>
          <a:bodyPr wrap="square">
            <a:spAutoFit/>
          </a:bodyPr>
          <a:lstStyle/>
          <a:p>
            <a:pPr algn="ctr">
              <a:spcBef>
                <a:spcPts val="600"/>
              </a:spcBef>
              <a:buClr>
                <a:schemeClr val="accent1"/>
              </a:buClr>
              <a:buSzPct val="70000"/>
              <a:defRPr/>
            </a:pPr>
            <a:r>
              <a:rPr lang="en-US" sz="3600" b="1" dirty="0" smtClean="0">
                <a:solidFill>
                  <a:schemeClr val="bg1"/>
                </a:solidFill>
                <a:effectLst>
                  <a:outerShdw blurRad="38100" dist="38100" dir="2700000" algn="tl">
                    <a:srgbClr val="000000">
                      <a:alpha val="43137"/>
                    </a:srgbClr>
                  </a:outerShdw>
                </a:effectLst>
              </a:rPr>
              <a:t>Campus Staff Development</a:t>
            </a:r>
          </a:p>
          <a:p>
            <a:pPr algn="ctr">
              <a:spcBef>
                <a:spcPts val="600"/>
              </a:spcBef>
              <a:buClr>
                <a:schemeClr val="accent1"/>
              </a:buClr>
              <a:buSzPct val="70000"/>
              <a:defRPr/>
            </a:pPr>
            <a:r>
              <a:rPr lang="en-US" sz="3600" b="1" dirty="0" smtClean="0">
                <a:solidFill>
                  <a:schemeClr val="bg1"/>
                </a:solidFill>
                <a:effectLst>
                  <a:outerShdw blurRad="38100" dist="38100" dir="2700000" algn="tl">
                    <a:srgbClr val="000000">
                      <a:alpha val="43137"/>
                    </a:srgbClr>
                  </a:outerShdw>
                </a:effectLst>
              </a:rPr>
              <a:t>August 20 and 21, 2012</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14"/>
          <p:cNvSpPr>
            <a:spLocks noChangeArrowheads="1"/>
          </p:cNvSpPr>
          <p:nvPr/>
        </p:nvSpPr>
        <p:spPr bwMode="auto">
          <a:xfrm>
            <a:off x="304800" y="3733800"/>
            <a:ext cx="2590800" cy="397545"/>
          </a:xfrm>
          <a:prstGeom prst="rect">
            <a:avLst/>
          </a:prstGeom>
          <a:noFill/>
          <a:ln w="12700">
            <a:noFill/>
            <a:miter lim="800000"/>
            <a:headEnd/>
            <a:tailEnd/>
          </a:ln>
        </p:spPr>
        <p:txBody>
          <a:bodyPr wrap="square" lIns="90487" tIns="44450" rIns="90487" bIns="44450">
            <a:spAutoFit/>
          </a:bodyPr>
          <a:lstStyle/>
          <a:p>
            <a:pPr eaLnBrk="0" hangingPunct="0">
              <a:defRPr/>
            </a:pPr>
            <a:r>
              <a:rPr lang="en-US" sz="2000" b="1" dirty="0">
                <a:latin typeface="+mn-lt"/>
                <a:ea typeface="ＭＳ Ｐゴシック" pitchFamily="34" charset="-128"/>
              </a:rPr>
              <a:t>Did our plan work?</a:t>
            </a:r>
          </a:p>
        </p:txBody>
      </p:sp>
      <p:sp>
        <p:nvSpPr>
          <p:cNvPr id="23558" name="Rectangle 21"/>
          <p:cNvSpPr>
            <a:spLocks noChangeArrowheads="1"/>
          </p:cNvSpPr>
          <p:nvPr/>
        </p:nvSpPr>
        <p:spPr bwMode="auto">
          <a:xfrm>
            <a:off x="1295400" y="2209800"/>
            <a:ext cx="6553200" cy="397545"/>
          </a:xfrm>
          <a:prstGeom prst="rect">
            <a:avLst/>
          </a:prstGeom>
          <a:noFill/>
          <a:ln w="12700">
            <a:noFill/>
            <a:miter lim="800000"/>
            <a:headEnd/>
            <a:tailEnd/>
          </a:ln>
        </p:spPr>
        <p:txBody>
          <a:bodyPr wrap="square" lIns="90487" tIns="44450" rIns="90487" bIns="44450">
            <a:spAutoFit/>
          </a:bodyPr>
          <a:lstStyle/>
          <a:p>
            <a:pPr eaLnBrk="0" hangingPunct="0">
              <a:defRPr/>
            </a:pPr>
            <a:r>
              <a:rPr lang="en-US" sz="2000" b="1" dirty="0">
                <a:latin typeface="+mn-lt"/>
                <a:ea typeface="ＭＳ Ｐゴシック" pitchFamily="34" charset="-128"/>
              </a:rPr>
              <a:t>What is the problem and why is it happening?</a:t>
            </a:r>
          </a:p>
        </p:txBody>
      </p:sp>
      <p:sp>
        <p:nvSpPr>
          <p:cNvPr id="23559" name="Rectangle 11"/>
          <p:cNvSpPr>
            <a:spLocks noChangeArrowheads="1"/>
          </p:cNvSpPr>
          <p:nvPr/>
        </p:nvSpPr>
        <p:spPr bwMode="auto">
          <a:xfrm>
            <a:off x="2895600" y="5029200"/>
            <a:ext cx="3200400" cy="674688"/>
          </a:xfrm>
          <a:prstGeom prst="rect">
            <a:avLst/>
          </a:prstGeom>
          <a:noFill/>
          <a:ln w="12700">
            <a:noFill/>
            <a:miter lim="800000"/>
            <a:headEnd/>
            <a:tailEnd/>
          </a:ln>
        </p:spPr>
        <p:txBody>
          <a:bodyPr wrap="square" lIns="90487" tIns="44450" rIns="90487" bIns="44450">
            <a:spAutoFit/>
          </a:bodyPr>
          <a:lstStyle/>
          <a:p>
            <a:pPr eaLnBrk="0" hangingPunct="0">
              <a:defRPr/>
            </a:pPr>
            <a:r>
              <a:rPr lang="en-US" sz="2400" b="1" dirty="0">
                <a:latin typeface="Palatino" pitchFamily="18" charset="0"/>
                <a:ea typeface="ＭＳ Ｐゴシック" pitchFamily="34" charset="-128"/>
              </a:rPr>
              <a:t>• </a:t>
            </a:r>
            <a:r>
              <a:rPr lang="en-US" sz="2400" b="1" dirty="0">
                <a:latin typeface="+mn-lt"/>
                <a:ea typeface="ＭＳ Ｐゴシック" pitchFamily="34" charset="-128"/>
              </a:rPr>
              <a:t>Implement Plan</a:t>
            </a:r>
          </a:p>
          <a:p>
            <a:pPr eaLnBrk="0" hangingPunct="0">
              <a:defRPr/>
            </a:pPr>
            <a:r>
              <a:rPr lang="en-US" sz="1400" b="1" dirty="0">
                <a:latin typeface="+mn-lt"/>
                <a:ea typeface="ＭＳ Ｐゴシック" pitchFamily="34" charset="-128"/>
              </a:rPr>
              <a:t>       (Treatment Integrity)</a:t>
            </a:r>
          </a:p>
        </p:txBody>
      </p:sp>
      <p:sp>
        <p:nvSpPr>
          <p:cNvPr id="23560" name="Rectangle 12"/>
          <p:cNvSpPr>
            <a:spLocks noChangeArrowheads="1"/>
          </p:cNvSpPr>
          <p:nvPr/>
        </p:nvSpPr>
        <p:spPr bwMode="auto">
          <a:xfrm>
            <a:off x="1828800" y="5638800"/>
            <a:ext cx="5334000" cy="396875"/>
          </a:xfrm>
          <a:prstGeom prst="rect">
            <a:avLst/>
          </a:prstGeom>
          <a:noFill/>
          <a:ln w="12700">
            <a:noFill/>
            <a:miter lim="800000"/>
            <a:headEnd/>
            <a:tailEnd/>
          </a:ln>
        </p:spPr>
        <p:txBody>
          <a:bodyPr wrap="square" lIns="90487" tIns="44450" rIns="90487" bIns="44450">
            <a:spAutoFit/>
          </a:bodyPr>
          <a:lstStyle/>
          <a:p>
            <a:pPr eaLnBrk="0" hangingPunct="0">
              <a:defRPr/>
            </a:pPr>
            <a:r>
              <a:rPr lang="en-US" sz="2000" b="1" dirty="0">
                <a:latin typeface="+mn-lt"/>
                <a:ea typeface="ＭＳ Ｐゴシック" pitchFamily="34" charset="-128"/>
              </a:rPr>
              <a:t>Are we carrying out the interventions?</a:t>
            </a:r>
          </a:p>
        </p:txBody>
      </p:sp>
      <p:sp>
        <p:nvSpPr>
          <p:cNvPr id="23561" name="Rectangle 13"/>
          <p:cNvSpPr>
            <a:spLocks noChangeArrowheads="1"/>
          </p:cNvSpPr>
          <p:nvPr/>
        </p:nvSpPr>
        <p:spPr bwMode="auto">
          <a:xfrm>
            <a:off x="304800" y="3048000"/>
            <a:ext cx="2514600" cy="889987"/>
          </a:xfrm>
          <a:prstGeom prst="rect">
            <a:avLst/>
          </a:prstGeom>
          <a:noFill/>
          <a:ln w="12700">
            <a:noFill/>
            <a:miter lim="800000"/>
            <a:headEnd/>
            <a:tailEnd/>
          </a:ln>
        </p:spPr>
        <p:txBody>
          <a:bodyPr wrap="square" lIns="90487" tIns="44450" rIns="90487" bIns="44450">
            <a:spAutoFit/>
          </a:bodyPr>
          <a:lstStyle/>
          <a:p>
            <a:pPr eaLnBrk="0" hangingPunct="0">
              <a:defRPr/>
            </a:pPr>
            <a:r>
              <a:rPr lang="en-US" sz="2400" b="1" dirty="0">
                <a:latin typeface="Palatino" pitchFamily="18" charset="0"/>
                <a:ea typeface="ＭＳ Ｐゴシック" pitchFamily="34" charset="-128"/>
              </a:rPr>
              <a:t>• </a:t>
            </a:r>
            <a:r>
              <a:rPr lang="en-US" sz="2400" b="1" dirty="0">
                <a:latin typeface="+mn-lt"/>
                <a:ea typeface="ＭＳ Ｐゴシック" pitchFamily="34" charset="-128"/>
              </a:rPr>
              <a:t>Evaluate</a:t>
            </a:r>
          </a:p>
          <a:p>
            <a:pPr eaLnBrk="0" hangingPunct="0">
              <a:defRPr/>
            </a:pPr>
            <a:r>
              <a:rPr lang="en-US" sz="1400" b="1" dirty="0">
                <a:latin typeface="+mn-lt"/>
                <a:ea typeface="ＭＳ Ｐゴシック" pitchFamily="34" charset="-128"/>
              </a:rPr>
              <a:t>(Progress Monitoring Data)</a:t>
            </a:r>
          </a:p>
        </p:txBody>
      </p:sp>
      <p:grpSp>
        <p:nvGrpSpPr>
          <p:cNvPr id="2" name="Group 15"/>
          <p:cNvGrpSpPr>
            <a:grpSpLocks/>
          </p:cNvGrpSpPr>
          <p:nvPr/>
        </p:nvGrpSpPr>
        <p:grpSpPr bwMode="auto">
          <a:xfrm>
            <a:off x="2819400" y="2667000"/>
            <a:ext cx="2770188" cy="2141538"/>
            <a:chOff x="1912" y="1780"/>
            <a:chExt cx="1745" cy="1633"/>
          </a:xfrm>
          <a:solidFill>
            <a:schemeClr val="tx2">
              <a:lumMod val="40000"/>
              <a:lumOff val="60000"/>
            </a:schemeClr>
          </a:solidFill>
        </p:grpSpPr>
        <p:sp>
          <p:nvSpPr>
            <p:cNvPr id="17458" name="Freeform 16" descr="50%"/>
            <p:cNvSpPr>
              <a:spLocks/>
            </p:cNvSpPr>
            <p:nvPr/>
          </p:nvSpPr>
          <p:spPr bwMode="auto">
            <a:xfrm>
              <a:off x="1912" y="2436"/>
              <a:ext cx="673" cy="913"/>
            </a:xfrm>
            <a:custGeom>
              <a:avLst/>
              <a:gdLst>
                <a:gd name="T0" fmla="*/ 617 w 673"/>
                <a:gd name="T1" fmla="*/ 912 h 913"/>
                <a:gd name="T2" fmla="*/ 656 w 673"/>
                <a:gd name="T3" fmla="*/ 785 h 913"/>
                <a:gd name="T4" fmla="*/ 625 w 673"/>
                <a:gd name="T5" fmla="*/ 769 h 913"/>
                <a:gd name="T6" fmla="*/ 601 w 673"/>
                <a:gd name="T7" fmla="*/ 769 h 913"/>
                <a:gd name="T8" fmla="*/ 577 w 673"/>
                <a:gd name="T9" fmla="*/ 753 h 913"/>
                <a:gd name="T10" fmla="*/ 553 w 673"/>
                <a:gd name="T11" fmla="*/ 753 h 913"/>
                <a:gd name="T12" fmla="*/ 538 w 673"/>
                <a:gd name="T13" fmla="*/ 738 h 913"/>
                <a:gd name="T14" fmla="*/ 506 w 673"/>
                <a:gd name="T15" fmla="*/ 722 h 913"/>
                <a:gd name="T16" fmla="*/ 498 w 673"/>
                <a:gd name="T17" fmla="*/ 706 h 913"/>
                <a:gd name="T18" fmla="*/ 474 w 673"/>
                <a:gd name="T19" fmla="*/ 698 h 913"/>
                <a:gd name="T20" fmla="*/ 459 w 673"/>
                <a:gd name="T21" fmla="*/ 682 h 913"/>
                <a:gd name="T22" fmla="*/ 435 w 673"/>
                <a:gd name="T23" fmla="*/ 674 h 913"/>
                <a:gd name="T24" fmla="*/ 419 w 673"/>
                <a:gd name="T25" fmla="*/ 658 h 913"/>
                <a:gd name="T26" fmla="*/ 395 w 673"/>
                <a:gd name="T27" fmla="*/ 642 h 913"/>
                <a:gd name="T28" fmla="*/ 364 w 673"/>
                <a:gd name="T29" fmla="*/ 611 h 913"/>
                <a:gd name="T30" fmla="*/ 348 w 673"/>
                <a:gd name="T31" fmla="*/ 587 h 913"/>
                <a:gd name="T32" fmla="*/ 316 w 673"/>
                <a:gd name="T33" fmla="*/ 563 h 913"/>
                <a:gd name="T34" fmla="*/ 300 w 673"/>
                <a:gd name="T35" fmla="*/ 523 h 913"/>
                <a:gd name="T36" fmla="*/ 285 w 673"/>
                <a:gd name="T37" fmla="*/ 500 h 913"/>
                <a:gd name="T38" fmla="*/ 253 w 673"/>
                <a:gd name="T39" fmla="*/ 468 h 913"/>
                <a:gd name="T40" fmla="*/ 245 w 673"/>
                <a:gd name="T41" fmla="*/ 428 h 913"/>
                <a:gd name="T42" fmla="*/ 229 w 673"/>
                <a:gd name="T43" fmla="*/ 404 h 913"/>
                <a:gd name="T44" fmla="*/ 221 w 673"/>
                <a:gd name="T45" fmla="*/ 373 h 913"/>
                <a:gd name="T46" fmla="*/ 213 w 673"/>
                <a:gd name="T47" fmla="*/ 341 h 913"/>
                <a:gd name="T48" fmla="*/ 206 w 673"/>
                <a:gd name="T49" fmla="*/ 301 h 913"/>
                <a:gd name="T50" fmla="*/ 182 w 673"/>
                <a:gd name="T51" fmla="*/ 262 h 913"/>
                <a:gd name="T52" fmla="*/ 182 w 673"/>
                <a:gd name="T53" fmla="*/ 230 h 913"/>
                <a:gd name="T54" fmla="*/ 182 w 673"/>
                <a:gd name="T55" fmla="*/ 190 h 913"/>
                <a:gd name="T56" fmla="*/ 182 w 673"/>
                <a:gd name="T57" fmla="*/ 151 h 913"/>
                <a:gd name="T58" fmla="*/ 119 w 673"/>
                <a:gd name="T59" fmla="*/ 0 h 913"/>
                <a:gd name="T60" fmla="*/ 47 w 673"/>
                <a:gd name="T61" fmla="*/ 151 h 913"/>
                <a:gd name="T62" fmla="*/ 47 w 673"/>
                <a:gd name="T63" fmla="*/ 198 h 913"/>
                <a:gd name="T64" fmla="*/ 47 w 673"/>
                <a:gd name="T65" fmla="*/ 238 h 913"/>
                <a:gd name="T66" fmla="*/ 55 w 673"/>
                <a:gd name="T67" fmla="*/ 270 h 913"/>
                <a:gd name="T68" fmla="*/ 63 w 673"/>
                <a:gd name="T69" fmla="*/ 317 h 913"/>
                <a:gd name="T70" fmla="*/ 63 w 673"/>
                <a:gd name="T71" fmla="*/ 341 h 913"/>
                <a:gd name="T72" fmla="*/ 87 w 673"/>
                <a:gd name="T73" fmla="*/ 389 h 913"/>
                <a:gd name="T74" fmla="*/ 95 w 673"/>
                <a:gd name="T75" fmla="*/ 420 h 913"/>
                <a:gd name="T76" fmla="*/ 111 w 673"/>
                <a:gd name="T77" fmla="*/ 460 h 913"/>
                <a:gd name="T78" fmla="*/ 119 w 673"/>
                <a:gd name="T79" fmla="*/ 492 h 913"/>
                <a:gd name="T80" fmla="*/ 142 w 673"/>
                <a:gd name="T81" fmla="*/ 523 h 913"/>
                <a:gd name="T82" fmla="*/ 158 w 673"/>
                <a:gd name="T83" fmla="*/ 563 h 913"/>
                <a:gd name="T84" fmla="*/ 182 w 673"/>
                <a:gd name="T85" fmla="*/ 587 h 913"/>
                <a:gd name="T86" fmla="*/ 206 w 673"/>
                <a:gd name="T87" fmla="*/ 619 h 913"/>
                <a:gd name="T88" fmla="*/ 221 w 673"/>
                <a:gd name="T89" fmla="*/ 650 h 913"/>
                <a:gd name="T90" fmla="*/ 245 w 673"/>
                <a:gd name="T91" fmla="*/ 682 h 913"/>
                <a:gd name="T92" fmla="*/ 269 w 673"/>
                <a:gd name="T93" fmla="*/ 698 h 913"/>
                <a:gd name="T94" fmla="*/ 300 w 673"/>
                <a:gd name="T95" fmla="*/ 722 h 913"/>
                <a:gd name="T96" fmla="*/ 332 w 673"/>
                <a:gd name="T97" fmla="*/ 753 h 913"/>
                <a:gd name="T98" fmla="*/ 356 w 673"/>
                <a:gd name="T99" fmla="*/ 769 h 913"/>
                <a:gd name="T100" fmla="*/ 379 w 673"/>
                <a:gd name="T101" fmla="*/ 793 h 913"/>
                <a:gd name="T102" fmla="*/ 411 w 673"/>
                <a:gd name="T103" fmla="*/ 809 h 913"/>
                <a:gd name="T104" fmla="*/ 427 w 673"/>
                <a:gd name="T105" fmla="*/ 833 h 913"/>
                <a:gd name="T106" fmla="*/ 459 w 673"/>
                <a:gd name="T107" fmla="*/ 841 h 913"/>
                <a:gd name="T108" fmla="*/ 474 w 673"/>
                <a:gd name="T109" fmla="*/ 849 h 913"/>
                <a:gd name="T110" fmla="*/ 490 w 673"/>
                <a:gd name="T111" fmla="*/ 864 h 913"/>
                <a:gd name="T112" fmla="*/ 506 w 673"/>
                <a:gd name="T113" fmla="*/ 864 h 913"/>
                <a:gd name="T114" fmla="*/ 530 w 673"/>
                <a:gd name="T115" fmla="*/ 872 h 913"/>
                <a:gd name="T116" fmla="*/ 553 w 673"/>
                <a:gd name="T117" fmla="*/ 880 h 913"/>
                <a:gd name="T118" fmla="*/ 569 w 673"/>
                <a:gd name="T119" fmla="*/ 896 h 913"/>
                <a:gd name="T120" fmla="*/ 601 w 673"/>
                <a:gd name="T121" fmla="*/ 896 h 91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73"/>
                <a:gd name="T184" fmla="*/ 0 h 913"/>
                <a:gd name="T185" fmla="*/ 673 w 673"/>
                <a:gd name="T186" fmla="*/ 913 h 91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73" h="913">
                  <a:moveTo>
                    <a:pt x="601" y="912"/>
                  </a:moveTo>
                  <a:lnTo>
                    <a:pt x="617" y="912"/>
                  </a:lnTo>
                  <a:lnTo>
                    <a:pt x="672" y="785"/>
                  </a:lnTo>
                  <a:lnTo>
                    <a:pt x="656" y="785"/>
                  </a:lnTo>
                  <a:lnTo>
                    <a:pt x="640" y="777"/>
                  </a:lnTo>
                  <a:lnTo>
                    <a:pt x="625" y="769"/>
                  </a:lnTo>
                  <a:lnTo>
                    <a:pt x="617" y="769"/>
                  </a:lnTo>
                  <a:lnTo>
                    <a:pt x="601" y="769"/>
                  </a:lnTo>
                  <a:lnTo>
                    <a:pt x="601" y="761"/>
                  </a:lnTo>
                  <a:lnTo>
                    <a:pt x="577" y="753"/>
                  </a:lnTo>
                  <a:lnTo>
                    <a:pt x="569" y="753"/>
                  </a:lnTo>
                  <a:lnTo>
                    <a:pt x="553" y="753"/>
                  </a:lnTo>
                  <a:lnTo>
                    <a:pt x="546" y="745"/>
                  </a:lnTo>
                  <a:lnTo>
                    <a:pt x="538" y="738"/>
                  </a:lnTo>
                  <a:lnTo>
                    <a:pt x="530" y="722"/>
                  </a:lnTo>
                  <a:lnTo>
                    <a:pt x="506" y="722"/>
                  </a:lnTo>
                  <a:lnTo>
                    <a:pt x="498" y="714"/>
                  </a:lnTo>
                  <a:lnTo>
                    <a:pt x="498" y="706"/>
                  </a:lnTo>
                  <a:lnTo>
                    <a:pt x="482" y="698"/>
                  </a:lnTo>
                  <a:lnTo>
                    <a:pt x="474" y="698"/>
                  </a:lnTo>
                  <a:lnTo>
                    <a:pt x="466" y="690"/>
                  </a:lnTo>
                  <a:lnTo>
                    <a:pt x="459" y="682"/>
                  </a:lnTo>
                  <a:lnTo>
                    <a:pt x="443" y="682"/>
                  </a:lnTo>
                  <a:lnTo>
                    <a:pt x="435" y="674"/>
                  </a:lnTo>
                  <a:lnTo>
                    <a:pt x="427" y="666"/>
                  </a:lnTo>
                  <a:lnTo>
                    <a:pt x="419" y="658"/>
                  </a:lnTo>
                  <a:lnTo>
                    <a:pt x="403" y="642"/>
                  </a:lnTo>
                  <a:lnTo>
                    <a:pt x="395" y="642"/>
                  </a:lnTo>
                  <a:lnTo>
                    <a:pt x="379" y="619"/>
                  </a:lnTo>
                  <a:lnTo>
                    <a:pt x="364" y="611"/>
                  </a:lnTo>
                  <a:lnTo>
                    <a:pt x="356" y="595"/>
                  </a:lnTo>
                  <a:lnTo>
                    <a:pt x="348" y="587"/>
                  </a:lnTo>
                  <a:lnTo>
                    <a:pt x="332" y="571"/>
                  </a:lnTo>
                  <a:lnTo>
                    <a:pt x="316" y="563"/>
                  </a:lnTo>
                  <a:lnTo>
                    <a:pt x="308" y="539"/>
                  </a:lnTo>
                  <a:lnTo>
                    <a:pt x="300" y="523"/>
                  </a:lnTo>
                  <a:lnTo>
                    <a:pt x="285" y="515"/>
                  </a:lnTo>
                  <a:lnTo>
                    <a:pt x="285" y="500"/>
                  </a:lnTo>
                  <a:lnTo>
                    <a:pt x="269" y="476"/>
                  </a:lnTo>
                  <a:lnTo>
                    <a:pt x="253" y="468"/>
                  </a:lnTo>
                  <a:lnTo>
                    <a:pt x="253" y="444"/>
                  </a:lnTo>
                  <a:lnTo>
                    <a:pt x="245" y="428"/>
                  </a:lnTo>
                  <a:lnTo>
                    <a:pt x="237" y="420"/>
                  </a:lnTo>
                  <a:lnTo>
                    <a:pt x="229" y="404"/>
                  </a:lnTo>
                  <a:lnTo>
                    <a:pt x="229" y="389"/>
                  </a:lnTo>
                  <a:lnTo>
                    <a:pt x="221" y="373"/>
                  </a:lnTo>
                  <a:lnTo>
                    <a:pt x="213" y="349"/>
                  </a:lnTo>
                  <a:lnTo>
                    <a:pt x="213" y="341"/>
                  </a:lnTo>
                  <a:lnTo>
                    <a:pt x="206" y="317"/>
                  </a:lnTo>
                  <a:lnTo>
                    <a:pt x="206" y="301"/>
                  </a:lnTo>
                  <a:lnTo>
                    <a:pt x="190" y="285"/>
                  </a:lnTo>
                  <a:lnTo>
                    <a:pt x="182" y="262"/>
                  </a:lnTo>
                  <a:lnTo>
                    <a:pt x="182" y="246"/>
                  </a:lnTo>
                  <a:lnTo>
                    <a:pt x="182" y="230"/>
                  </a:lnTo>
                  <a:lnTo>
                    <a:pt x="182" y="214"/>
                  </a:lnTo>
                  <a:lnTo>
                    <a:pt x="182" y="190"/>
                  </a:lnTo>
                  <a:lnTo>
                    <a:pt x="182" y="174"/>
                  </a:lnTo>
                  <a:lnTo>
                    <a:pt x="182" y="151"/>
                  </a:lnTo>
                  <a:lnTo>
                    <a:pt x="229" y="151"/>
                  </a:lnTo>
                  <a:lnTo>
                    <a:pt x="119" y="0"/>
                  </a:lnTo>
                  <a:lnTo>
                    <a:pt x="0" y="151"/>
                  </a:lnTo>
                  <a:lnTo>
                    <a:pt x="47" y="151"/>
                  </a:lnTo>
                  <a:lnTo>
                    <a:pt x="47" y="174"/>
                  </a:lnTo>
                  <a:lnTo>
                    <a:pt x="47" y="198"/>
                  </a:lnTo>
                  <a:lnTo>
                    <a:pt x="47" y="222"/>
                  </a:lnTo>
                  <a:lnTo>
                    <a:pt x="47" y="238"/>
                  </a:lnTo>
                  <a:lnTo>
                    <a:pt x="55" y="254"/>
                  </a:lnTo>
                  <a:lnTo>
                    <a:pt x="55" y="270"/>
                  </a:lnTo>
                  <a:lnTo>
                    <a:pt x="63" y="293"/>
                  </a:lnTo>
                  <a:lnTo>
                    <a:pt x="63" y="317"/>
                  </a:lnTo>
                  <a:lnTo>
                    <a:pt x="63" y="325"/>
                  </a:lnTo>
                  <a:lnTo>
                    <a:pt x="63" y="341"/>
                  </a:lnTo>
                  <a:lnTo>
                    <a:pt x="79" y="373"/>
                  </a:lnTo>
                  <a:lnTo>
                    <a:pt x="87" y="389"/>
                  </a:lnTo>
                  <a:lnTo>
                    <a:pt x="87" y="404"/>
                  </a:lnTo>
                  <a:lnTo>
                    <a:pt x="95" y="420"/>
                  </a:lnTo>
                  <a:lnTo>
                    <a:pt x="103" y="436"/>
                  </a:lnTo>
                  <a:lnTo>
                    <a:pt x="111" y="460"/>
                  </a:lnTo>
                  <a:lnTo>
                    <a:pt x="111" y="476"/>
                  </a:lnTo>
                  <a:lnTo>
                    <a:pt x="119" y="492"/>
                  </a:lnTo>
                  <a:lnTo>
                    <a:pt x="142" y="508"/>
                  </a:lnTo>
                  <a:lnTo>
                    <a:pt x="142" y="523"/>
                  </a:lnTo>
                  <a:lnTo>
                    <a:pt x="150" y="539"/>
                  </a:lnTo>
                  <a:lnTo>
                    <a:pt x="158" y="563"/>
                  </a:lnTo>
                  <a:lnTo>
                    <a:pt x="166" y="571"/>
                  </a:lnTo>
                  <a:lnTo>
                    <a:pt x="182" y="587"/>
                  </a:lnTo>
                  <a:lnTo>
                    <a:pt x="182" y="603"/>
                  </a:lnTo>
                  <a:lnTo>
                    <a:pt x="206" y="619"/>
                  </a:lnTo>
                  <a:lnTo>
                    <a:pt x="213" y="642"/>
                  </a:lnTo>
                  <a:lnTo>
                    <a:pt x="221" y="650"/>
                  </a:lnTo>
                  <a:lnTo>
                    <a:pt x="229" y="658"/>
                  </a:lnTo>
                  <a:lnTo>
                    <a:pt x="245" y="682"/>
                  </a:lnTo>
                  <a:lnTo>
                    <a:pt x="253" y="690"/>
                  </a:lnTo>
                  <a:lnTo>
                    <a:pt x="269" y="698"/>
                  </a:lnTo>
                  <a:lnTo>
                    <a:pt x="285" y="714"/>
                  </a:lnTo>
                  <a:lnTo>
                    <a:pt x="300" y="722"/>
                  </a:lnTo>
                  <a:lnTo>
                    <a:pt x="308" y="738"/>
                  </a:lnTo>
                  <a:lnTo>
                    <a:pt x="332" y="753"/>
                  </a:lnTo>
                  <a:lnTo>
                    <a:pt x="340" y="761"/>
                  </a:lnTo>
                  <a:lnTo>
                    <a:pt x="356" y="769"/>
                  </a:lnTo>
                  <a:lnTo>
                    <a:pt x="364" y="785"/>
                  </a:lnTo>
                  <a:lnTo>
                    <a:pt x="379" y="793"/>
                  </a:lnTo>
                  <a:lnTo>
                    <a:pt x="403" y="801"/>
                  </a:lnTo>
                  <a:lnTo>
                    <a:pt x="411" y="809"/>
                  </a:lnTo>
                  <a:lnTo>
                    <a:pt x="427" y="825"/>
                  </a:lnTo>
                  <a:lnTo>
                    <a:pt x="427" y="833"/>
                  </a:lnTo>
                  <a:lnTo>
                    <a:pt x="443" y="841"/>
                  </a:lnTo>
                  <a:lnTo>
                    <a:pt x="459" y="841"/>
                  </a:lnTo>
                  <a:lnTo>
                    <a:pt x="466" y="849"/>
                  </a:lnTo>
                  <a:lnTo>
                    <a:pt x="474" y="849"/>
                  </a:lnTo>
                  <a:lnTo>
                    <a:pt x="482" y="856"/>
                  </a:lnTo>
                  <a:lnTo>
                    <a:pt x="490" y="864"/>
                  </a:lnTo>
                  <a:lnTo>
                    <a:pt x="498" y="864"/>
                  </a:lnTo>
                  <a:lnTo>
                    <a:pt x="506" y="864"/>
                  </a:lnTo>
                  <a:lnTo>
                    <a:pt x="522" y="872"/>
                  </a:lnTo>
                  <a:lnTo>
                    <a:pt x="530" y="872"/>
                  </a:lnTo>
                  <a:lnTo>
                    <a:pt x="546" y="880"/>
                  </a:lnTo>
                  <a:lnTo>
                    <a:pt x="553" y="880"/>
                  </a:lnTo>
                  <a:lnTo>
                    <a:pt x="569" y="888"/>
                  </a:lnTo>
                  <a:lnTo>
                    <a:pt x="569" y="896"/>
                  </a:lnTo>
                  <a:lnTo>
                    <a:pt x="593" y="896"/>
                  </a:lnTo>
                  <a:lnTo>
                    <a:pt x="601" y="896"/>
                  </a:lnTo>
                  <a:lnTo>
                    <a:pt x="601" y="912"/>
                  </a:lnTo>
                </a:path>
              </a:pathLst>
            </a:custGeom>
            <a:grpFill/>
            <a:ln w="12700" cap="rnd">
              <a:solidFill>
                <a:schemeClr val="accent1"/>
              </a:solidFill>
              <a:round/>
              <a:headEnd/>
              <a:tailEnd/>
            </a:ln>
          </p:spPr>
          <p:txBody>
            <a:bodyPr/>
            <a:lstStyle/>
            <a:p>
              <a:endParaRPr lang="en-US"/>
            </a:p>
          </p:txBody>
        </p:sp>
        <p:sp>
          <p:nvSpPr>
            <p:cNvPr id="17459" name="Freeform 17" descr="50%"/>
            <p:cNvSpPr>
              <a:spLocks/>
            </p:cNvSpPr>
            <p:nvPr/>
          </p:nvSpPr>
          <p:spPr bwMode="auto">
            <a:xfrm>
              <a:off x="2992" y="1844"/>
              <a:ext cx="665" cy="897"/>
            </a:xfrm>
            <a:custGeom>
              <a:avLst/>
              <a:gdLst>
                <a:gd name="T0" fmla="*/ 55 w 665"/>
                <a:gd name="T1" fmla="*/ 0 h 897"/>
                <a:gd name="T2" fmla="*/ 24 w 665"/>
                <a:gd name="T3" fmla="*/ 127 h 897"/>
                <a:gd name="T4" fmla="*/ 40 w 665"/>
                <a:gd name="T5" fmla="*/ 135 h 897"/>
                <a:gd name="T6" fmla="*/ 63 w 665"/>
                <a:gd name="T7" fmla="*/ 143 h 897"/>
                <a:gd name="T8" fmla="*/ 87 w 665"/>
                <a:gd name="T9" fmla="*/ 151 h 897"/>
                <a:gd name="T10" fmla="*/ 111 w 665"/>
                <a:gd name="T11" fmla="*/ 167 h 897"/>
                <a:gd name="T12" fmla="*/ 142 w 665"/>
                <a:gd name="T13" fmla="*/ 167 h 897"/>
                <a:gd name="T14" fmla="*/ 158 w 665"/>
                <a:gd name="T15" fmla="*/ 198 h 897"/>
                <a:gd name="T16" fmla="*/ 174 w 665"/>
                <a:gd name="T17" fmla="*/ 198 h 897"/>
                <a:gd name="T18" fmla="*/ 206 w 665"/>
                <a:gd name="T19" fmla="*/ 214 h 897"/>
                <a:gd name="T20" fmla="*/ 221 w 665"/>
                <a:gd name="T21" fmla="*/ 230 h 897"/>
                <a:gd name="T22" fmla="*/ 245 w 665"/>
                <a:gd name="T23" fmla="*/ 246 h 897"/>
                <a:gd name="T24" fmla="*/ 277 w 665"/>
                <a:gd name="T25" fmla="*/ 262 h 897"/>
                <a:gd name="T26" fmla="*/ 292 w 665"/>
                <a:gd name="T27" fmla="*/ 293 h 897"/>
                <a:gd name="T28" fmla="*/ 316 w 665"/>
                <a:gd name="T29" fmla="*/ 317 h 897"/>
                <a:gd name="T30" fmla="*/ 340 w 665"/>
                <a:gd name="T31" fmla="*/ 333 h 897"/>
                <a:gd name="T32" fmla="*/ 364 w 665"/>
                <a:gd name="T33" fmla="*/ 373 h 897"/>
                <a:gd name="T34" fmla="*/ 379 w 665"/>
                <a:gd name="T35" fmla="*/ 404 h 897"/>
                <a:gd name="T36" fmla="*/ 403 w 665"/>
                <a:gd name="T37" fmla="*/ 428 h 897"/>
                <a:gd name="T38" fmla="*/ 419 w 665"/>
                <a:gd name="T39" fmla="*/ 468 h 897"/>
                <a:gd name="T40" fmla="*/ 435 w 665"/>
                <a:gd name="T41" fmla="*/ 492 h 897"/>
                <a:gd name="T42" fmla="*/ 443 w 665"/>
                <a:gd name="T43" fmla="*/ 523 h 897"/>
                <a:gd name="T44" fmla="*/ 466 w 665"/>
                <a:gd name="T45" fmla="*/ 563 h 897"/>
                <a:gd name="T46" fmla="*/ 466 w 665"/>
                <a:gd name="T47" fmla="*/ 587 h 897"/>
                <a:gd name="T48" fmla="*/ 482 w 665"/>
                <a:gd name="T49" fmla="*/ 626 h 897"/>
                <a:gd name="T50" fmla="*/ 490 w 665"/>
                <a:gd name="T51" fmla="*/ 666 h 897"/>
                <a:gd name="T52" fmla="*/ 490 w 665"/>
                <a:gd name="T53" fmla="*/ 698 h 897"/>
                <a:gd name="T54" fmla="*/ 490 w 665"/>
                <a:gd name="T55" fmla="*/ 745 h 897"/>
                <a:gd name="T56" fmla="*/ 443 w 665"/>
                <a:gd name="T57" fmla="*/ 761 h 897"/>
                <a:gd name="T58" fmla="*/ 664 w 665"/>
                <a:gd name="T59" fmla="*/ 761 h 897"/>
                <a:gd name="T60" fmla="*/ 624 w 665"/>
                <a:gd name="T61" fmla="*/ 737 h 897"/>
                <a:gd name="T62" fmla="*/ 617 w 665"/>
                <a:gd name="T63" fmla="*/ 690 h 897"/>
                <a:gd name="T64" fmla="*/ 617 w 665"/>
                <a:gd name="T65" fmla="*/ 650 h 897"/>
                <a:gd name="T66" fmla="*/ 609 w 665"/>
                <a:gd name="T67" fmla="*/ 611 h 897"/>
                <a:gd name="T68" fmla="*/ 609 w 665"/>
                <a:gd name="T69" fmla="*/ 579 h 897"/>
                <a:gd name="T70" fmla="*/ 593 w 665"/>
                <a:gd name="T71" fmla="*/ 539 h 897"/>
                <a:gd name="T72" fmla="*/ 593 w 665"/>
                <a:gd name="T73" fmla="*/ 507 h 897"/>
                <a:gd name="T74" fmla="*/ 569 w 665"/>
                <a:gd name="T75" fmla="*/ 468 h 897"/>
                <a:gd name="T76" fmla="*/ 561 w 665"/>
                <a:gd name="T77" fmla="*/ 436 h 897"/>
                <a:gd name="T78" fmla="*/ 538 w 665"/>
                <a:gd name="T79" fmla="*/ 404 h 897"/>
                <a:gd name="T80" fmla="*/ 522 w 665"/>
                <a:gd name="T81" fmla="*/ 373 h 897"/>
                <a:gd name="T82" fmla="*/ 498 w 665"/>
                <a:gd name="T83" fmla="*/ 333 h 897"/>
                <a:gd name="T84" fmla="*/ 482 w 665"/>
                <a:gd name="T85" fmla="*/ 309 h 897"/>
                <a:gd name="T86" fmla="*/ 466 w 665"/>
                <a:gd name="T87" fmla="*/ 270 h 897"/>
                <a:gd name="T88" fmla="*/ 435 w 665"/>
                <a:gd name="T89" fmla="*/ 246 h 897"/>
                <a:gd name="T90" fmla="*/ 419 w 665"/>
                <a:gd name="T91" fmla="*/ 222 h 897"/>
                <a:gd name="T92" fmla="*/ 395 w 665"/>
                <a:gd name="T93" fmla="*/ 198 h 897"/>
                <a:gd name="T94" fmla="*/ 364 w 665"/>
                <a:gd name="T95" fmla="*/ 167 h 897"/>
                <a:gd name="T96" fmla="*/ 340 w 665"/>
                <a:gd name="T97" fmla="*/ 151 h 897"/>
                <a:gd name="T98" fmla="*/ 300 w 665"/>
                <a:gd name="T99" fmla="*/ 127 h 897"/>
                <a:gd name="T100" fmla="*/ 277 w 665"/>
                <a:gd name="T101" fmla="*/ 111 h 897"/>
                <a:gd name="T102" fmla="*/ 245 w 665"/>
                <a:gd name="T103" fmla="*/ 87 h 897"/>
                <a:gd name="T104" fmla="*/ 229 w 665"/>
                <a:gd name="T105" fmla="*/ 79 h 897"/>
                <a:gd name="T106" fmla="*/ 221 w 665"/>
                <a:gd name="T107" fmla="*/ 63 h 897"/>
                <a:gd name="T108" fmla="*/ 206 w 665"/>
                <a:gd name="T109" fmla="*/ 56 h 897"/>
                <a:gd name="T110" fmla="*/ 174 w 665"/>
                <a:gd name="T111" fmla="*/ 56 h 897"/>
                <a:gd name="T112" fmla="*/ 166 w 665"/>
                <a:gd name="T113" fmla="*/ 40 h 897"/>
                <a:gd name="T114" fmla="*/ 126 w 665"/>
                <a:gd name="T115" fmla="*/ 32 h 897"/>
                <a:gd name="T116" fmla="*/ 111 w 665"/>
                <a:gd name="T117" fmla="*/ 24 h 897"/>
                <a:gd name="T118" fmla="*/ 95 w 665"/>
                <a:gd name="T119" fmla="*/ 16 h 897"/>
                <a:gd name="T120" fmla="*/ 79 w 665"/>
                <a:gd name="T121" fmla="*/ 16 h 8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65"/>
                <a:gd name="T184" fmla="*/ 0 h 897"/>
                <a:gd name="T185" fmla="*/ 665 w 665"/>
                <a:gd name="T186" fmla="*/ 897 h 89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65" h="897">
                  <a:moveTo>
                    <a:pt x="63" y="0"/>
                  </a:moveTo>
                  <a:lnTo>
                    <a:pt x="55" y="0"/>
                  </a:lnTo>
                  <a:lnTo>
                    <a:pt x="0" y="127"/>
                  </a:lnTo>
                  <a:lnTo>
                    <a:pt x="24" y="127"/>
                  </a:lnTo>
                  <a:lnTo>
                    <a:pt x="32" y="127"/>
                  </a:lnTo>
                  <a:lnTo>
                    <a:pt x="40" y="135"/>
                  </a:lnTo>
                  <a:lnTo>
                    <a:pt x="55" y="143"/>
                  </a:lnTo>
                  <a:lnTo>
                    <a:pt x="63" y="143"/>
                  </a:lnTo>
                  <a:lnTo>
                    <a:pt x="79" y="151"/>
                  </a:lnTo>
                  <a:lnTo>
                    <a:pt x="87" y="151"/>
                  </a:lnTo>
                  <a:lnTo>
                    <a:pt x="103" y="159"/>
                  </a:lnTo>
                  <a:lnTo>
                    <a:pt x="111" y="167"/>
                  </a:lnTo>
                  <a:lnTo>
                    <a:pt x="126" y="167"/>
                  </a:lnTo>
                  <a:lnTo>
                    <a:pt x="142" y="167"/>
                  </a:lnTo>
                  <a:lnTo>
                    <a:pt x="150" y="190"/>
                  </a:lnTo>
                  <a:lnTo>
                    <a:pt x="158" y="198"/>
                  </a:lnTo>
                  <a:lnTo>
                    <a:pt x="166" y="198"/>
                  </a:lnTo>
                  <a:lnTo>
                    <a:pt x="174" y="198"/>
                  </a:lnTo>
                  <a:lnTo>
                    <a:pt x="182" y="206"/>
                  </a:lnTo>
                  <a:lnTo>
                    <a:pt x="206" y="214"/>
                  </a:lnTo>
                  <a:lnTo>
                    <a:pt x="206" y="222"/>
                  </a:lnTo>
                  <a:lnTo>
                    <a:pt x="221" y="230"/>
                  </a:lnTo>
                  <a:lnTo>
                    <a:pt x="229" y="238"/>
                  </a:lnTo>
                  <a:lnTo>
                    <a:pt x="245" y="246"/>
                  </a:lnTo>
                  <a:lnTo>
                    <a:pt x="253" y="254"/>
                  </a:lnTo>
                  <a:lnTo>
                    <a:pt x="277" y="262"/>
                  </a:lnTo>
                  <a:lnTo>
                    <a:pt x="285" y="285"/>
                  </a:lnTo>
                  <a:lnTo>
                    <a:pt x="292" y="293"/>
                  </a:lnTo>
                  <a:lnTo>
                    <a:pt x="308" y="301"/>
                  </a:lnTo>
                  <a:lnTo>
                    <a:pt x="316" y="317"/>
                  </a:lnTo>
                  <a:lnTo>
                    <a:pt x="332" y="325"/>
                  </a:lnTo>
                  <a:lnTo>
                    <a:pt x="340" y="333"/>
                  </a:lnTo>
                  <a:lnTo>
                    <a:pt x="348" y="349"/>
                  </a:lnTo>
                  <a:lnTo>
                    <a:pt x="364" y="373"/>
                  </a:lnTo>
                  <a:lnTo>
                    <a:pt x="372" y="381"/>
                  </a:lnTo>
                  <a:lnTo>
                    <a:pt x="379" y="404"/>
                  </a:lnTo>
                  <a:lnTo>
                    <a:pt x="395" y="412"/>
                  </a:lnTo>
                  <a:lnTo>
                    <a:pt x="403" y="428"/>
                  </a:lnTo>
                  <a:lnTo>
                    <a:pt x="419" y="444"/>
                  </a:lnTo>
                  <a:lnTo>
                    <a:pt x="419" y="468"/>
                  </a:lnTo>
                  <a:lnTo>
                    <a:pt x="427" y="476"/>
                  </a:lnTo>
                  <a:lnTo>
                    <a:pt x="435" y="492"/>
                  </a:lnTo>
                  <a:lnTo>
                    <a:pt x="443" y="507"/>
                  </a:lnTo>
                  <a:lnTo>
                    <a:pt x="443" y="523"/>
                  </a:lnTo>
                  <a:lnTo>
                    <a:pt x="458" y="531"/>
                  </a:lnTo>
                  <a:lnTo>
                    <a:pt x="466" y="563"/>
                  </a:lnTo>
                  <a:lnTo>
                    <a:pt x="466" y="571"/>
                  </a:lnTo>
                  <a:lnTo>
                    <a:pt x="466" y="587"/>
                  </a:lnTo>
                  <a:lnTo>
                    <a:pt x="474" y="603"/>
                  </a:lnTo>
                  <a:lnTo>
                    <a:pt x="482" y="626"/>
                  </a:lnTo>
                  <a:lnTo>
                    <a:pt x="482" y="650"/>
                  </a:lnTo>
                  <a:lnTo>
                    <a:pt x="490" y="666"/>
                  </a:lnTo>
                  <a:lnTo>
                    <a:pt x="490" y="682"/>
                  </a:lnTo>
                  <a:lnTo>
                    <a:pt x="490" y="698"/>
                  </a:lnTo>
                  <a:lnTo>
                    <a:pt x="490" y="714"/>
                  </a:lnTo>
                  <a:lnTo>
                    <a:pt x="490" y="745"/>
                  </a:lnTo>
                  <a:lnTo>
                    <a:pt x="490" y="761"/>
                  </a:lnTo>
                  <a:lnTo>
                    <a:pt x="443" y="761"/>
                  </a:lnTo>
                  <a:lnTo>
                    <a:pt x="553" y="896"/>
                  </a:lnTo>
                  <a:lnTo>
                    <a:pt x="664" y="761"/>
                  </a:lnTo>
                  <a:lnTo>
                    <a:pt x="624" y="761"/>
                  </a:lnTo>
                  <a:lnTo>
                    <a:pt x="624" y="737"/>
                  </a:lnTo>
                  <a:lnTo>
                    <a:pt x="624" y="714"/>
                  </a:lnTo>
                  <a:lnTo>
                    <a:pt x="617" y="690"/>
                  </a:lnTo>
                  <a:lnTo>
                    <a:pt x="617" y="674"/>
                  </a:lnTo>
                  <a:lnTo>
                    <a:pt x="617" y="650"/>
                  </a:lnTo>
                  <a:lnTo>
                    <a:pt x="609" y="626"/>
                  </a:lnTo>
                  <a:lnTo>
                    <a:pt x="609" y="611"/>
                  </a:lnTo>
                  <a:lnTo>
                    <a:pt x="609" y="603"/>
                  </a:lnTo>
                  <a:lnTo>
                    <a:pt x="609" y="579"/>
                  </a:lnTo>
                  <a:lnTo>
                    <a:pt x="601" y="563"/>
                  </a:lnTo>
                  <a:lnTo>
                    <a:pt x="593" y="539"/>
                  </a:lnTo>
                  <a:lnTo>
                    <a:pt x="593" y="523"/>
                  </a:lnTo>
                  <a:lnTo>
                    <a:pt x="593" y="507"/>
                  </a:lnTo>
                  <a:lnTo>
                    <a:pt x="577" y="492"/>
                  </a:lnTo>
                  <a:lnTo>
                    <a:pt x="569" y="468"/>
                  </a:lnTo>
                  <a:lnTo>
                    <a:pt x="561" y="444"/>
                  </a:lnTo>
                  <a:lnTo>
                    <a:pt x="561" y="436"/>
                  </a:lnTo>
                  <a:lnTo>
                    <a:pt x="545" y="420"/>
                  </a:lnTo>
                  <a:lnTo>
                    <a:pt x="538" y="404"/>
                  </a:lnTo>
                  <a:lnTo>
                    <a:pt x="538" y="389"/>
                  </a:lnTo>
                  <a:lnTo>
                    <a:pt x="522" y="373"/>
                  </a:lnTo>
                  <a:lnTo>
                    <a:pt x="522" y="349"/>
                  </a:lnTo>
                  <a:lnTo>
                    <a:pt x="498" y="333"/>
                  </a:lnTo>
                  <a:lnTo>
                    <a:pt x="490" y="325"/>
                  </a:lnTo>
                  <a:lnTo>
                    <a:pt x="482" y="309"/>
                  </a:lnTo>
                  <a:lnTo>
                    <a:pt x="474" y="293"/>
                  </a:lnTo>
                  <a:lnTo>
                    <a:pt x="466" y="270"/>
                  </a:lnTo>
                  <a:lnTo>
                    <a:pt x="443" y="262"/>
                  </a:lnTo>
                  <a:lnTo>
                    <a:pt x="435" y="246"/>
                  </a:lnTo>
                  <a:lnTo>
                    <a:pt x="419" y="238"/>
                  </a:lnTo>
                  <a:lnTo>
                    <a:pt x="419" y="222"/>
                  </a:lnTo>
                  <a:lnTo>
                    <a:pt x="403" y="214"/>
                  </a:lnTo>
                  <a:lnTo>
                    <a:pt x="395" y="198"/>
                  </a:lnTo>
                  <a:lnTo>
                    <a:pt x="372" y="190"/>
                  </a:lnTo>
                  <a:lnTo>
                    <a:pt x="364" y="167"/>
                  </a:lnTo>
                  <a:lnTo>
                    <a:pt x="348" y="159"/>
                  </a:lnTo>
                  <a:lnTo>
                    <a:pt x="340" y="151"/>
                  </a:lnTo>
                  <a:lnTo>
                    <a:pt x="316" y="143"/>
                  </a:lnTo>
                  <a:lnTo>
                    <a:pt x="300" y="127"/>
                  </a:lnTo>
                  <a:lnTo>
                    <a:pt x="292" y="119"/>
                  </a:lnTo>
                  <a:lnTo>
                    <a:pt x="277" y="111"/>
                  </a:lnTo>
                  <a:lnTo>
                    <a:pt x="269" y="103"/>
                  </a:lnTo>
                  <a:lnTo>
                    <a:pt x="245" y="87"/>
                  </a:lnTo>
                  <a:lnTo>
                    <a:pt x="237" y="79"/>
                  </a:lnTo>
                  <a:lnTo>
                    <a:pt x="229" y="79"/>
                  </a:lnTo>
                  <a:lnTo>
                    <a:pt x="221" y="71"/>
                  </a:lnTo>
                  <a:lnTo>
                    <a:pt x="221" y="63"/>
                  </a:lnTo>
                  <a:lnTo>
                    <a:pt x="206" y="63"/>
                  </a:lnTo>
                  <a:lnTo>
                    <a:pt x="206" y="56"/>
                  </a:lnTo>
                  <a:lnTo>
                    <a:pt x="182" y="56"/>
                  </a:lnTo>
                  <a:lnTo>
                    <a:pt x="174" y="56"/>
                  </a:lnTo>
                  <a:lnTo>
                    <a:pt x="174" y="48"/>
                  </a:lnTo>
                  <a:lnTo>
                    <a:pt x="166" y="40"/>
                  </a:lnTo>
                  <a:lnTo>
                    <a:pt x="150" y="40"/>
                  </a:lnTo>
                  <a:lnTo>
                    <a:pt x="126" y="32"/>
                  </a:lnTo>
                  <a:lnTo>
                    <a:pt x="126" y="24"/>
                  </a:lnTo>
                  <a:lnTo>
                    <a:pt x="111" y="24"/>
                  </a:lnTo>
                  <a:lnTo>
                    <a:pt x="103" y="16"/>
                  </a:lnTo>
                  <a:lnTo>
                    <a:pt x="95" y="16"/>
                  </a:lnTo>
                  <a:lnTo>
                    <a:pt x="87" y="16"/>
                  </a:lnTo>
                  <a:lnTo>
                    <a:pt x="79" y="16"/>
                  </a:lnTo>
                  <a:lnTo>
                    <a:pt x="63" y="0"/>
                  </a:lnTo>
                </a:path>
              </a:pathLst>
            </a:custGeom>
            <a:grpFill/>
            <a:ln w="12700" cap="rnd">
              <a:solidFill>
                <a:schemeClr val="accent1"/>
              </a:solidFill>
              <a:round/>
              <a:headEnd/>
              <a:tailEnd/>
            </a:ln>
          </p:spPr>
          <p:txBody>
            <a:bodyPr/>
            <a:lstStyle/>
            <a:p>
              <a:endParaRPr lang="en-US"/>
            </a:p>
          </p:txBody>
        </p:sp>
        <p:sp>
          <p:nvSpPr>
            <p:cNvPr id="17460" name="Freeform 18" descr="50%"/>
            <p:cNvSpPr>
              <a:spLocks/>
            </p:cNvSpPr>
            <p:nvPr/>
          </p:nvSpPr>
          <p:spPr bwMode="auto">
            <a:xfrm>
              <a:off x="2000" y="1780"/>
              <a:ext cx="945" cy="617"/>
            </a:xfrm>
            <a:custGeom>
              <a:avLst/>
              <a:gdLst>
                <a:gd name="T0" fmla="*/ 127 w 945"/>
                <a:gd name="T1" fmla="*/ 616 h 617"/>
                <a:gd name="T2" fmla="*/ 143 w 945"/>
                <a:gd name="T3" fmla="*/ 584 h 617"/>
                <a:gd name="T4" fmla="*/ 151 w 945"/>
                <a:gd name="T5" fmla="*/ 561 h 617"/>
                <a:gd name="T6" fmla="*/ 167 w 945"/>
                <a:gd name="T7" fmla="*/ 529 h 617"/>
                <a:gd name="T8" fmla="*/ 182 w 945"/>
                <a:gd name="T9" fmla="*/ 505 h 617"/>
                <a:gd name="T10" fmla="*/ 206 w 945"/>
                <a:gd name="T11" fmla="*/ 474 h 617"/>
                <a:gd name="T12" fmla="*/ 222 w 945"/>
                <a:gd name="T13" fmla="*/ 466 h 617"/>
                <a:gd name="T14" fmla="*/ 230 w 945"/>
                <a:gd name="T15" fmla="*/ 434 h 617"/>
                <a:gd name="T16" fmla="*/ 238 w 945"/>
                <a:gd name="T17" fmla="*/ 419 h 617"/>
                <a:gd name="T18" fmla="*/ 254 w 945"/>
                <a:gd name="T19" fmla="*/ 403 h 617"/>
                <a:gd name="T20" fmla="*/ 278 w 945"/>
                <a:gd name="T21" fmla="*/ 379 h 617"/>
                <a:gd name="T22" fmla="*/ 301 w 945"/>
                <a:gd name="T23" fmla="*/ 347 h 617"/>
                <a:gd name="T24" fmla="*/ 333 w 945"/>
                <a:gd name="T25" fmla="*/ 332 h 617"/>
                <a:gd name="T26" fmla="*/ 357 w 945"/>
                <a:gd name="T27" fmla="*/ 308 h 617"/>
                <a:gd name="T28" fmla="*/ 381 w 945"/>
                <a:gd name="T29" fmla="*/ 292 h 617"/>
                <a:gd name="T30" fmla="*/ 413 w 945"/>
                <a:gd name="T31" fmla="*/ 269 h 617"/>
                <a:gd name="T32" fmla="*/ 444 w 945"/>
                <a:gd name="T33" fmla="*/ 253 h 617"/>
                <a:gd name="T34" fmla="*/ 484 w 945"/>
                <a:gd name="T35" fmla="*/ 237 h 617"/>
                <a:gd name="T36" fmla="*/ 508 w 945"/>
                <a:gd name="T37" fmla="*/ 221 h 617"/>
                <a:gd name="T38" fmla="*/ 547 w 945"/>
                <a:gd name="T39" fmla="*/ 213 h 617"/>
                <a:gd name="T40" fmla="*/ 579 w 945"/>
                <a:gd name="T41" fmla="*/ 197 h 617"/>
                <a:gd name="T42" fmla="*/ 619 w 945"/>
                <a:gd name="T43" fmla="*/ 197 h 617"/>
                <a:gd name="T44" fmla="*/ 658 w 945"/>
                <a:gd name="T45" fmla="*/ 174 h 617"/>
                <a:gd name="T46" fmla="*/ 698 w 945"/>
                <a:gd name="T47" fmla="*/ 174 h 617"/>
                <a:gd name="T48" fmla="*/ 730 w 945"/>
                <a:gd name="T49" fmla="*/ 174 h 617"/>
                <a:gd name="T50" fmla="*/ 769 w 945"/>
                <a:gd name="T51" fmla="*/ 174 h 617"/>
                <a:gd name="T52" fmla="*/ 801 w 945"/>
                <a:gd name="T53" fmla="*/ 221 h 617"/>
                <a:gd name="T54" fmla="*/ 801 w 945"/>
                <a:gd name="T55" fmla="*/ 0 h 617"/>
                <a:gd name="T56" fmla="*/ 769 w 945"/>
                <a:gd name="T57" fmla="*/ 39 h 617"/>
                <a:gd name="T58" fmla="*/ 730 w 945"/>
                <a:gd name="T59" fmla="*/ 47 h 617"/>
                <a:gd name="T60" fmla="*/ 682 w 945"/>
                <a:gd name="T61" fmla="*/ 47 h 617"/>
                <a:gd name="T62" fmla="*/ 643 w 945"/>
                <a:gd name="T63" fmla="*/ 55 h 617"/>
                <a:gd name="T64" fmla="*/ 611 w 945"/>
                <a:gd name="T65" fmla="*/ 63 h 617"/>
                <a:gd name="T66" fmla="*/ 563 w 945"/>
                <a:gd name="T67" fmla="*/ 71 h 617"/>
                <a:gd name="T68" fmla="*/ 531 w 945"/>
                <a:gd name="T69" fmla="*/ 79 h 617"/>
                <a:gd name="T70" fmla="*/ 492 w 945"/>
                <a:gd name="T71" fmla="*/ 87 h 617"/>
                <a:gd name="T72" fmla="*/ 460 w 945"/>
                <a:gd name="T73" fmla="*/ 111 h 617"/>
                <a:gd name="T74" fmla="*/ 420 w 945"/>
                <a:gd name="T75" fmla="*/ 126 h 617"/>
                <a:gd name="T76" fmla="*/ 381 w 945"/>
                <a:gd name="T77" fmla="*/ 142 h 617"/>
                <a:gd name="T78" fmla="*/ 349 w 945"/>
                <a:gd name="T79" fmla="*/ 150 h 617"/>
                <a:gd name="T80" fmla="*/ 317 w 945"/>
                <a:gd name="T81" fmla="*/ 174 h 617"/>
                <a:gd name="T82" fmla="*/ 294 w 945"/>
                <a:gd name="T83" fmla="*/ 197 h 617"/>
                <a:gd name="T84" fmla="*/ 254 w 945"/>
                <a:gd name="T85" fmla="*/ 221 h 617"/>
                <a:gd name="T86" fmla="*/ 230 w 945"/>
                <a:gd name="T87" fmla="*/ 237 h 617"/>
                <a:gd name="T88" fmla="*/ 206 w 945"/>
                <a:gd name="T89" fmla="*/ 261 h 617"/>
                <a:gd name="T90" fmla="*/ 175 w 945"/>
                <a:gd name="T91" fmla="*/ 292 h 617"/>
                <a:gd name="T92" fmla="*/ 159 w 945"/>
                <a:gd name="T93" fmla="*/ 316 h 617"/>
                <a:gd name="T94" fmla="*/ 127 w 945"/>
                <a:gd name="T95" fmla="*/ 347 h 617"/>
                <a:gd name="T96" fmla="*/ 111 w 945"/>
                <a:gd name="T97" fmla="*/ 379 h 617"/>
                <a:gd name="T98" fmla="*/ 95 w 945"/>
                <a:gd name="T99" fmla="*/ 403 h 617"/>
                <a:gd name="T100" fmla="*/ 79 w 945"/>
                <a:gd name="T101" fmla="*/ 419 h 617"/>
                <a:gd name="T102" fmla="*/ 63 w 945"/>
                <a:gd name="T103" fmla="*/ 426 h 617"/>
                <a:gd name="T104" fmla="*/ 56 w 945"/>
                <a:gd name="T105" fmla="*/ 442 h 617"/>
                <a:gd name="T106" fmla="*/ 48 w 945"/>
                <a:gd name="T107" fmla="*/ 474 h 617"/>
                <a:gd name="T108" fmla="*/ 40 w 945"/>
                <a:gd name="T109" fmla="*/ 490 h 617"/>
                <a:gd name="T110" fmla="*/ 24 w 945"/>
                <a:gd name="T111" fmla="*/ 513 h 617"/>
                <a:gd name="T112" fmla="*/ 24 w 945"/>
                <a:gd name="T113" fmla="*/ 529 h 617"/>
                <a:gd name="T114" fmla="*/ 0 w 945"/>
                <a:gd name="T115" fmla="*/ 561 h 6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45"/>
                <a:gd name="T175" fmla="*/ 0 h 617"/>
                <a:gd name="T176" fmla="*/ 945 w 945"/>
                <a:gd name="T177" fmla="*/ 617 h 61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45" h="617">
                  <a:moveTo>
                    <a:pt x="0" y="569"/>
                  </a:moveTo>
                  <a:lnTo>
                    <a:pt x="127" y="616"/>
                  </a:lnTo>
                  <a:lnTo>
                    <a:pt x="143" y="600"/>
                  </a:lnTo>
                  <a:lnTo>
                    <a:pt x="143" y="584"/>
                  </a:lnTo>
                  <a:lnTo>
                    <a:pt x="151" y="577"/>
                  </a:lnTo>
                  <a:lnTo>
                    <a:pt x="151" y="561"/>
                  </a:lnTo>
                  <a:lnTo>
                    <a:pt x="159" y="553"/>
                  </a:lnTo>
                  <a:lnTo>
                    <a:pt x="167" y="529"/>
                  </a:lnTo>
                  <a:lnTo>
                    <a:pt x="175" y="513"/>
                  </a:lnTo>
                  <a:lnTo>
                    <a:pt x="182" y="505"/>
                  </a:lnTo>
                  <a:lnTo>
                    <a:pt x="190" y="490"/>
                  </a:lnTo>
                  <a:lnTo>
                    <a:pt x="206" y="474"/>
                  </a:lnTo>
                  <a:lnTo>
                    <a:pt x="214" y="474"/>
                  </a:lnTo>
                  <a:lnTo>
                    <a:pt x="222" y="466"/>
                  </a:lnTo>
                  <a:lnTo>
                    <a:pt x="222" y="442"/>
                  </a:lnTo>
                  <a:lnTo>
                    <a:pt x="230" y="434"/>
                  </a:lnTo>
                  <a:lnTo>
                    <a:pt x="238" y="426"/>
                  </a:lnTo>
                  <a:lnTo>
                    <a:pt x="238" y="419"/>
                  </a:lnTo>
                  <a:lnTo>
                    <a:pt x="246" y="411"/>
                  </a:lnTo>
                  <a:lnTo>
                    <a:pt x="254" y="403"/>
                  </a:lnTo>
                  <a:lnTo>
                    <a:pt x="270" y="395"/>
                  </a:lnTo>
                  <a:lnTo>
                    <a:pt x="278" y="379"/>
                  </a:lnTo>
                  <a:lnTo>
                    <a:pt x="294" y="371"/>
                  </a:lnTo>
                  <a:lnTo>
                    <a:pt x="301" y="347"/>
                  </a:lnTo>
                  <a:lnTo>
                    <a:pt x="309" y="340"/>
                  </a:lnTo>
                  <a:lnTo>
                    <a:pt x="333" y="332"/>
                  </a:lnTo>
                  <a:lnTo>
                    <a:pt x="341" y="324"/>
                  </a:lnTo>
                  <a:lnTo>
                    <a:pt x="357" y="308"/>
                  </a:lnTo>
                  <a:lnTo>
                    <a:pt x="365" y="308"/>
                  </a:lnTo>
                  <a:lnTo>
                    <a:pt x="381" y="292"/>
                  </a:lnTo>
                  <a:lnTo>
                    <a:pt x="405" y="284"/>
                  </a:lnTo>
                  <a:lnTo>
                    <a:pt x="413" y="269"/>
                  </a:lnTo>
                  <a:lnTo>
                    <a:pt x="436" y="261"/>
                  </a:lnTo>
                  <a:lnTo>
                    <a:pt x="444" y="253"/>
                  </a:lnTo>
                  <a:lnTo>
                    <a:pt x="468" y="237"/>
                  </a:lnTo>
                  <a:lnTo>
                    <a:pt x="484" y="237"/>
                  </a:lnTo>
                  <a:lnTo>
                    <a:pt x="500" y="229"/>
                  </a:lnTo>
                  <a:lnTo>
                    <a:pt x="508" y="221"/>
                  </a:lnTo>
                  <a:lnTo>
                    <a:pt x="531" y="221"/>
                  </a:lnTo>
                  <a:lnTo>
                    <a:pt x="547" y="213"/>
                  </a:lnTo>
                  <a:lnTo>
                    <a:pt x="563" y="205"/>
                  </a:lnTo>
                  <a:lnTo>
                    <a:pt x="579" y="197"/>
                  </a:lnTo>
                  <a:lnTo>
                    <a:pt x="603" y="197"/>
                  </a:lnTo>
                  <a:lnTo>
                    <a:pt x="619" y="197"/>
                  </a:lnTo>
                  <a:lnTo>
                    <a:pt x="635" y="190"/>
                  </a:lnTo>
                  <a:lnTo>
                    <a:pt x="658" y="174"/>
                  </a:lnTo>
                  <a:lnTo>
                    <a:pt x="674" y="174"/>
                  </a:lnTo>
                  <a:lnTo>
                    <a:pt x="698" y="174"/>
                  </a:lnTo>
                  <a:lnTo>
                    <a:pt x="706" y="174"/>
                  </a:lnTo>
                  <a:lnTo>
                    <a:pt x="730" y="174"/>
                  </a:lnTo>
                  <a:lnTo>
                    <a:pt x="754" y="174"/>
                  </a:lnTo>
                  <a:lnTo>
                    <a:pt x="769" y="174"/>
                  </a:lnTo>
                  <a:lnTo>
                    <a:pt x="801" y="174"/>
                  </a:lnTo>
                  <a:lnTo>
                    <a:pt x="801" y="221"/>
                  </a:lnTo>
                  <a:lnTo>
                    <a:pt x="944" y="111"/>
                  </a:lnTo>
                  <a:lnTo>
                    <a:pt x="801" y="0"/>
                  </a:lnTo>
                  <a:lnTo>
                    <a:pt x="801" y="39"/>
                  </a:lnTo>
                  <a:lnTo>
                    <a:pt x="769" y="39"/>
                  </a:lnTo>
                  <a:lnTo>
                    <a:pt x="746" y="47"/>
                  </a:lnTo>
                  <a:lnTo>
                    <a:pt x="730" y="47"/>
                  </a:lnTo>
                  <a:lnTo>
                    <a:pt x="698" y="47"/>
                  </a:lnTo>
                  <a:lnTo>
                    <a:pt x="682" y="47"/>
                  </a:lnTo>
                  <a:lnTo>
                    <a:pt x="666" y="55"/>
                  </a:lnTo>
                  <a:lnTo>
                    <a:pt x="643" y="55"/>
                  </a:lnTo>
                  <a:lnTo>
                    <a:pt x="627" y="63"/>
                  </a:lnTo>
                  <a:lnTo>
                    <a:pt x="611" y="63"/>
                  </a:lnTo>
                  <a:lnTo>
                    <a:pt x="595" y="63"/>
                  </a:lnTo>
                  <a:lnTo>
                    <a:pt x="563" y="71"/>
                  </a:lnTo>
                  <a:lnTo>
                    <a:pt x="547" y="71"/>
                  </a:lnTo>
                  <a:lnTo>
                    <a:pt x="531" y="79"/>
                  </a:lnTo>
                  <a:lnTo>
                    <a:pt x="508" y="79"/>
                  </a:lnTo>
                  <a:lnTo>
                    <a:pt x="492" y="87"/>
                  </a:lnTo>
                  <a:lnTo>
                    <a:pt x="476" y="103"/>
                  </a:lnTo>
                  <a:lnTo>
                    <a:pt x="460" y="111"/>
                  </a:lnTo>
                  <a:lnTo>
                    <a:pt x="436" y="118"/>
                  </a:lnTo>
                  <a:lnTo>
                    <a:pt x="420" y="126"/>
                  </a:lnTo>
                  <a:lnTo>
                    <a:pt x="405" y="126"/>
                  </a:lnTo>
                  <a:lnTo>
                    <a:pt x="381" y="142"/>
                  </a:lnTo>
                  <a:lnTo>
                    <a:pt x="365" y="150"/>
                  </a:lnTo>
                  <a:lnTo>
                    <a:pt x="349" y="150"/>
                  </a:lnTo>
                  <a:lnTo>
                    <a:pt x="341" y="166"/>
                  </a:lnTo>
                  <a:lnTo>
                    <a:pt x="317" y="174"/>
                  </a:lnTo>
                  <a:lnTo>
                    <a:pt x="301" y="190"/>
                  </a:lnTo>
                  <a:lnTo>
                    <a:pt x="294" y="197"/>
                  </a:lnTo>
                  <a:lnTo>
                    <a:pt x="270" y="213"/>
                  </a:lnTo>
                  <a:lnTo>
                    <a:pt x="254" y="221"/>
                  </a:lnTo>
                  <a:lnTo>
                    <a:pt x="238" y="237"/>
                  </a:lnTo>
                  <a:lnTo>
                    <a:pt x="230" y="237"/>
                  </a:lnTo>
                  <a:lnTo>
                    <a:pt x="222" y="253"/>
                  </a:lnTo>
                  <a:lnTo>
                    <a:pt x="206" y="261"/>
                  </a:lnTo>
                  <a:lnTo>
                    <a:pt x="190" y="284"/>
                  </a:lnTo>
                  <a:lnTo>
                    <a:pt x="175" y="292"/>
                  </a:lnTo>
                  <a:lnTo>
                    <a:pt x="167" y="308"/>
                  </a:lnTo>
                  <a:lnTo>
                    <a:pt x="159" y="316"/>
                  </a:lnTo>
                  <a:lnTo>
                    <a:pt x="143" y="332"/>
                  </a:lnTo>
                  <a:lnTo>
                    <a:pt x="127" y="347"/>
                  </a:lnTo>
                  <a:lnTo>
                    <a:pt x="119" y="355"/>
                  </a:lnTo>
                  <a:lnTo>
                    <a:pt x="111" y="379"/>
                  </a:lnTo>
                  <a:lnTo>
                    <a:pt x="95" y="387"/>
                  </a:lnTo>
                  <a:lnTo>
                    <a:pt x="95" y="403"/>
                  </a:lnTo>
                  <a:lnTo>
                    <a:pt x="87" y="411"/>
                  </a:lnTo>
                  <a:lnTo>
                    <a:pt x="79" y="419"/>
                  </a:lnTo>
                  <a:lnTo>
                    <a:pt x="63" y="419"/>
                  </a:lnTo>
                  <a:lnTo>
                    <a:pt x="63" y="426"/>
                  </a:lnTo>
                  <a:lnTo>
                    <a:pt x="63" y="434"/>
                  </a:lnTo>
                  <a:lnTo>
                    <a:pt x="56" y="442"/>
                  </a:lnTo>
                  <a:lnTo>
                    <a:pt x="56" y="450"/>
                  </a:lnTo>
                  <a:lnTo>
                    <a:pt x="48" y="474"/>
                  </a:lnTo>
                  <a:lnTo>
                    <a:pt x="40" y="482"/>
                  </a:lnTo>
                  <a:lnTo>
                    <a:pt x="40" y="490"/>
                  </a:lnTo>
                  <a:lnTo>
                    <a:pt x="32" y="498"/>
                  </a:lnTo>
                  <a:lnTo>
                    <a:pt x="24" y="513"/>
                  </a:lnTo>
                  <a:lnTo>
                    <a:pt x="24" y="521"/>
                  </a:lnTo>
                  <a:lnTo>
                    <a:pt x="24" y="529"/>
                  </a:lnTo>
                  <a:lnTo>
                    <a:pt x="16" y="537"/>
                  </a:lnTo>
                  <a:lnTo>
                    <a:pt x="0" y="561"/>
                  </a:lnTo>
                  <a:lnTo>
                    <a:pt x="0" y="569"/>
                  </a:lnTo>
                </a:path>
              </a:pathLst>
            </a:custGeom>
            <a:grpFill/>
            <a:ln w="12700" cap="rnd">
              <a:solidFill>
                <a:schemeClr val="accent1"/>
              </a:solidFill>
              <a:round/>
              <a:headEnd/>
              <a:tailEnd/>
            </a:ln>
          </p:spPr>
          <p:txBody>
            <a:bodyPr/>
            <a:lstStyle/>
            <a:p>
              <a:endParaRPr lang="en-US"/>
            </a:p>
          </p:txBody>
        </p:sp>
        <p:sp>
          <p:nvSpPr>
            <p:cNvPr id="17461" name="Freeform 19" descr="50%"/>
            <p:cNvSpPr>
              <a:spLocks/>
            </p:cNvSpPr>
            <p:nvPr/>
          </p:nvSpPr>
          <p:spPr bwMode="auto">
            <a:xfrm>
              <a:off x="2632" y="2796"/>
              <a:ext cx="953" cy="617"/>
            </a:xfrm>
            <a:custGeom>
              <a:avLst/>
              <a:gdLst>
                <a:gd name="T0" fmla="*/ 817 w 953"/>
                <a:gd name="T1" fmla="*/ 0 h 617"/>
                <a:gd name="T2" fmla="*/ 809 w 953"/>
                <a:gd name="T3" fmla="*/ 32 h 617"/>
                <a:gd name="T4" fmla="*/ 809 w 953"/>
                <a:gd name="T5" fmla="*/ 47 h 617"/>
                <a:gd name="T6" fmla="*/ 793 w 953"/>
                <a:gd name="T7" fmla="*/ 71 h 617"/>
                <a:gd name="T8" fmla="*/ 785 w 953"/>
                <a:gd name="T9" fmla="*/ 103 h 617"/>
                <a:gd name="T10" fmla="*/ 770 w 953"/>
                <a:gd name="T11" fmla="*/ 118 h 617"/>
                <a:gd name="T12" fmla="*/ 754 w 953"/>
                <a:gd name="T13" fmla="*/ 142 h 617"/>
                <a:gd name="T14" fmla="*/ 746 w 953"/>
                <a:gd name="T15" fmla="*/ 158 h 617"/>
                <a:gd name="T16" fmla="*/ 730 w 953"/>
                <a:gd name="T17" fmla="*/ 174 h 617"/>
                <a:gd name="T18" fmla="*/ 706 w 953"/>
                <a:gd name="T19" fmla="*/ 197 h 617"/>
                <a:gd name="T20" fmla="*/ 706 w 953"/>
                <a:gd name="T21" fmla="*/ 213 h 617"/>
                <a:gd name="T22" fmla="*/ 682 w 953"/>
                <a:gd name="T23" fmla="*/ 229 h 617"/>
                <a:gd name="T24" fmla="*/ 658 w 953"/>
                <a:gd name="T25" fmla="*/ 253 h 617"/>
                <a:gd name="T26" fmla="*/ 635 w 953"/>
                <a:gd name="T27" fmla="*/ 284 h 617"/>
                <a:gd name="T28" fmla="*/ 611 w 953"/>
                <a:gd name="T29" fmla="*/ 300 h 617"/>
                <a:gd name="T30" fmla="*/ 579 w 953"/>
                <a:gd name="T31" fmla="*/ 324 h 617"/>
                <a:gd name="T32" fmla="*/ 555 w 953"/>
                <a:gd name="T33" fmla="*/ 340 h 617"/>
                <a:gd name="T34" fmla="*/ 524 w 953"/>
                <a:gd name="T35" fmla="*/ 371 h 617"/>
                <a:gd name="T36" fmla="*/ 484 w 953"/>
                <a:gd name="T37" fmla="*/ 387 h 617"/>
                <a:gd name="T38" fmla="*/ 460 w 953"/>
                <a:gd name="T39" fmla="*/ 395 h 617"/>
                <a:gd name="T40" fmla="*/ 420 w 953"/>
                <a:gd name="T41" fmla="*/ 411 h 617"/>
                <a:gd name="T42" fmla="*/ 397 w 953"/>
                <a:gd name="T43" fmla="*/ 419 h 617"/>
                <a:gd name="T44" fmla="*/ 357 w 953"/>
                <a:gd name="T45" fmla="*/ 426 h 617"/>
                <a:gd name="T46" fmla="*/ 317 w 953"/>
                <a:gd name="T47" fmla="*/ 434 h 617"/>
                <a:gd name="T48" fmla="*/ 278 w 953"/>
                <a:gd name="T49" fmla="*/ 442 h 617"/>
                <a:gd name="T50" fmla="*/ 238 w 953"/>
                <a:gd name="T51" fmla="*/ 458 h 617"/>
                <a:gd name="T52" fmla="*/ 206 w 953"/>
                <a:gd name="T53" fmla="*/ 458 h 617"/>
                <a:gd name="T54" fmla="*/ 159 w 953"/>
                <a:gd name="T55" fmla="*/ 458 h 617"/>
                <a:gd name="T56" fmla="*/ 0 w 953"/>
                <a:gd name="T57" fmla="*/ 505 h 617"/>
                <a:gd name="T58" fmla="*/ 159 w 953"/>
                <a:gd name="T59" fmla="*/ 584 h 617"/>
                <a:gd name="T60" fmla="*/ 206 w 953"/>
                <a:gd name="T61" fmla="*/ 577 h 617"/>
                <a:gd name="T62" fmla="*/ 246 w 953"/>
                <a:gd name="T63" fmla="*/ 577 h 617"/>
                <a:gd name="T64" fmla="*/ 286 w 953"/>
                <a:gd name="T65" fmla="*/ 569 h 617"/>
                <a:gd name="T66" fmla="*/ 317 w 953"/>
                <a:gd name="T67" fmla="*/ 569 h 617"/>
                <a:gd name="T68" fmla="*/ 365 w 953"/>
                <a:gd name="T69" fmla="*/ 561 h 617"/>
                <a:gd name="T70" fmla="*/ 405 w 953"/>
                <a:gd name="T71" fmla="*/ 553 h 617"/>
                <a:gd name="T72" fmla="*/ 436 w 953"/>
                <a:gd name="T73" fmla="*/ 537 h 617"/>
                <a:gd name="T74" fmla="*/ 476 w 953"/>
                <a:gd name="T75" fmla="*/ 521 h 617"/>
                <a:gd name="T76" fmla="*/ 508 w 953"/>
                <a:gd name="T77" fmla="*/ 505 h 617"/>
                <a:gd name="T78" fmla="*/ 547 w 953"/>
                <a:gd name="T79" fmla="*/ 490 h 617"/>
                <a:gd name="T80" fmla="*/ 579 w 953"/>
                <a:gd name="T81" fmla="*/ 482 h 617"/>
                <a:gd name="T82" fmla="*/ 611 w 953"/>
                <a:gd name="T83" fmla="*/ 458 h 617"/>
                <a:gd name="T84" fmla="*/ 643 w 953"/>
                <a:gd name="T85" fmla="*/ 434 h 617"/>
                <a:gd name="T86" fmla="*/ 682 w 953"/>
                <a:gd name="T87" fmla="*/ 411 h 617"/>
                <a:gd name="T88" fmla="*/ 706 w 953"/>
                <a:gd name="T89" fmla="*/ 395 h 617"/>
                <a:gd name="T90" fmla="*/ 730 w 953"/>
                <a:gd name="T91" fmla="*/ 371 h 617"/>
                <a:gd name="T92" fmla="*/ 754 w 953"/>
                <a:gd name="T93" fmla="*/ 340 h 617"/>
                <a:gd name="T94" fmla="*/ 785 w 953"/>
                <a:gd name="T95" fmla="*/ 324 h 617"/>
                <a:gd name="T96" fmla="*/ 809 w 953"/>
                <a:gd name="T97" fmla="*/ 292 h 617"/>
                <a:gd name="T98" fmla="*/ 825 w 953"/>
                <a:gd name="T99" fmla="*/ 261 h 617"/>
                <a:gd name="T100" fmla="*/ 857 w 953"/>
                <a:gd name="T101" fmla="*/ 237 h 617"/>
                <a:gd name="T102" fmla="*/ 865 w 953"/>
                <a:gd name="T103" fmla="*/ 213 h 617"/>
                <a:gd name="T104" fmla="*/ 881 w 953"/>
                <a:gd name="T105" fmla="*/ 205 h 617"/>
                <a:gd name="T106" fmla="*/ 881 w 953"/>
                <a:gd name="T107" fmla="*/ 190 h 617"/>
                <a:gd name="T108" fmla="*/ 896 w 953"/>
                <a:gd name="T109" fmla="*/ 166 h 617"/>
                <a:gd name="T110" fmla="*/ 896 w 953"/>
                <a:gd name="T111" fmla="*/ 150 h 617"/>
                <a:gd name="T112" fmla="*/ 920 w 953"/>
                <a:gd name="T113" fmla="*/ 134 h 617"/>
                <a:gd name="T114" fmla="*/ 928 w 953"/>
                <a:gd name="T115" fmla="*/ 118 h 617"/>
                <a:gd name="T116" fmla="*/ 928 w 953"/>
                <a:gd name="T117" fmla="*/ 103 h 617"/>
                <a:gd name="T118" fmla="*/ 936 w 953"/>
                <a:gd name="T119" fmla="*/ 71 h 617"/>
                <a:gd name="T120" fmla="*/ 944 w 953"/>
                <a:gd name="T121" fmla="*/ 63 h 6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53"/>
                <a:gd name="T184" fmla="*/ 0 h 617"/>
                <a:gd name="T185" fmla="*/ 953 w 953"/>
                <a:gd name="T186" fmla="*/ 617 h 6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53" h="617">
                  <a:moveTo>
                    <a:pt x="952" y="55"/>
                  </a:moveTo>
                  <a:lnTo>
                    <a:pt x="817" y="0"/>
                  </a:lnTo>
                  <a:lnTo>
                    <a:pt x="817" y="24"/>
                  </a:lnTo>
                  <a:lnTo>
                    <a:pt x="809" y="32"/>
                  </a:lnTo>
                  <a:lnTo>
                    <a:pt x="809" y="39"/>
                  </a:lnTo>
                  <a:lnTo>
                    <a:pt x="809" y="47"/>
                  </a:lnTo>
                  <a:lnTo>
                    <a:pt x="801" y="63"/>
                  </a:lnTo>
                  <a:lnTo>
                    <a:pt x="793" y="71"/>
                  </a:lnTo>
                  <a:lnTo>
                    <a:pt x="785" y="87"/>
                  </a:lnTo>
                  <a:lnTo>
                    <a:pt x="785" y="103"/>
                  </a:lnTo>
                  <a:lnTo>
                    <a:pt x="785" y="111"/>
                  </a:lnTo>
                  <a:lnTo>
                    <a:pt x="770" y="118"/>
                  </a:lnTo>
                  <a:lnTo>
                    <a:pt x="762" y="134"/>
                  </a:lnTo>
                  <a:lnTo>
                    <a:pt x="754" y="142"/>
                  </a:lnTo>
                  <a:lnTo>
                    <a:pt x="754" y="150"/>
                  </a:lnTo>
                  <a:lnTo>
                    <a:pt x="746" y="158"/>
                  </a:lnTo>
                  <a:lnTo>
                    <a:pt x="738" y="158"/>
                  </a:lnTo>
                  <a:lnTo>
                    <a:pt x="730" y="174"/>
                  </a:lnTo>
                  <a:lnTo>
                    <a:pt x="730" y="190"/>
                  </a:lnTo>
                  <a:lnTo>
                    <a:pt x="706" y="197"/>
                  </a:lnTo>
                  <a:lnTo>
                    <a:pt x="706" y="205"/>
                  </a:lnTo>
                  <a:lnTo>
                    <a:pt x="706" y="213"/>
                  </a:lnTo>
                  <a:lnTo>
                    <a:pt x="690" y="221"/>
                  </a:lnTo>
                  <a:lnTo>
                    <a:pt x="682" y="229"/>
                  </a:lnTo>
                  <a:lnTo>
                    <a:pt x="674" y="245"/>
                  </a:lnTo>
                  <a:lnTo>
                    <a:pt x="658" y="253"/>
                  </a:lnTo>
                  <a:lnTo>
                    <a:pt x="643" y="269"/>
                  </a:lnTo>
                  <a:lnTo>
                    <a:pt x="635" y="284"/>
                  </a:lnTo>
                  <a:lnTo>
                    <a:pt x="619" y="292"/>
                  </a:lnTo>
                  <a:lnTo>
                    <a:pt x="611" y="300"/>
                  </a:lnTo>
                  <a:lnTo>
                    <a:pt x="603" y="308"/>
                  </a:lnTo>
                  <a:lnTo>
                    <a:pt x="579" y="324"/>
                  </a:lnTo>
                  <a:lnTo>
                    <a:pt x="563" y="332"/>
                  </a:lnTo>
                  <a:lnTo>
                    <a:pt x="555" y="340"/>
                  </a:lnTo>
                  <a:lnTo>
                    <a:pt x="539" y="347"/>
                  </a:lnTo>
                  <a:lnTo>
                    <a:pt x="524" y="371"/>
                  </a:lnTo>
                  <a:lnTo>
                    <a:pt x="500" y="371"/>
                  </a:lnTo>
                  <a:lnTo>
                    <a:pt x="484" y="387"/>
                  </a:lnTo>
                  <a:lnTo>
                    <a:pt x="468" y="395"/>
                  </a:lnTo>
                  <a:lnTo>
                    <a:pt x="460" y="395"/>
                  </a:lnTo>
                  <a:lnTo>
                    <a:pt x="436" y="403"/>
                  </a:lnTo>
                  <a:lnTo>
                    <a:pt x="420" y="411"/>
                  </a:lnTo>
                  <a:lnTo>
                    <a:pt x="405" y="411"/>
                  </a:lnTo>
                  <a:lnTo>
                    <a:pt x="397" y="419"/>
                  </a:lnTo>
                  <a:lnTo>
                    <a:pt x="365" y="426"/>
                  </a:lnTo>
                  <a:lnTo>
                    <a:pt x="357" y="426"/>
                  </a:lnTo>
                  <a:lnTo>
                    <a:pt x="341" y="434"/>
                  </a:lnTo>
                  <a:lnTo>
                    <a:pt x="317" y="434"/>
                  </a:lnTo>
                  <a:lnTo>
                    <a:pt x="294" y="442"/>
                  </a:lnTo>
                  <a:lnTo>
                    <a:pt x="278" y="442"/>
                  </a:lnTo>
                  <a:lnTo>
                    <a:pt x="254" y="458"/>
                  </a:lnTo>
                  <a:lnTo>
                    <a:pt x="238" y="458"/>
                  </a:lnTo>
                  <a:lnTo>
                    <a:pt x="222" y="458"/>
                  </a:lnTo>
                  <a:lnTo>
                    <a:pt x="206" y="458"/>
                  </a:lnTo>
                  <a:lnTo>
                    <a:pt x="175" y="458"/>
                  </a:lnTo>
                  <a:lnTo>
                    <a:pt x="159" y="458"/>
                  </a:lnTo>
                  <a:lnTo>
                    <a:pt x="159" y="411"/>
                  </a:lnTo>
                  <a:lnTo>
                    <a:pt x="0" y="505"/>
                  </a:lnTo>
                  <a:lnTo>
                    <a:pt x="159" y="616"/>
                  </a:lnTo>
                  <a:lnTo>
                    <a:pt x="159" y="584"/>
                  </a:lnTo>
                  <a:lnTo>
                    <a:pt x="175" y="584"/>
                  </a:lnTo>
                  <a:lnTo>
                    <a:pt x="206" y="577"/>
                  </a:lnTo>
                  <a:lnTo>
                    <a:pt x="222" y="577"/>
                  </a:lnTo>
                  <a:lnTo>
                    <a:pt x="246" y="577"/>
                  </a:lnTo>
                  <a:lnTo>
                    <a:pt x="270" y="577"/>
                  </a:lnTo>
                  <a:lnTo>
                    <a:pt x="286" y="569"/>
                  </a:lnTo>
                  <a:lnTo>
                    <a:pt x="301" y="569"/>
                  </a:lnTo>
                  <a:lnTo>
                    <a:pt x="317" y="569"/>
                  </a:lnTo>
                  <a:lnTo>
                    <a:pt x="349" y="569"/>
                  </a:lnTo>
                  <a:lnTo>
                    <a:pt x="365" y="561"/>
                  </a:lnTo>
                  <a:lnTo>
                    <a:pt x="381" y="553"/>
                  </a:lnTo>
                  <a:lnTo>
                    <a:pt x="405" y="553"/>
                  </a:lnTo>
                  <a:lnTo>
                    <a:pt x="420" y="553"/>
                  </a:lnTo>
                  <a:lnTo>
                    <a:pt x="436" y="537"/>
                  </a:lnTo>
                  <a:lnTo>
                    <a:pt x="468" y="529"/>
                  </a:lnTo>
                  <a:lnTo>
                    <a:pt x="476" y="521"/>
                  </a:lnTo>
                  <a:lnTo>
                    <a:pt x="492" y="513"/>
                  </a:lnTo>
                  <a:lnTo>
                    <a:pt x="508" y="505"/>
                  </a:lnTo>
                  <a:lnTo>
                    <a:pt x="539" y="505"/>
                  </a:lnTo>
                  <a:lnTo>
                    <a:pt x="547" y="490"/>
                  </a:lnTo>
                  <a:lnTo>
                    <a:pt x="563" y="482"/>
                  </a:lnTo>
                  <a:lnTo>
                    <a:pt x="579" y="482"/>
                  </a:lnTo>
                  <a:lnTo>
                    <a:pt x="603" y="466"/>
                  </a:lnTo>
                  <a:lnTo>
                    <a:pt x="611" y="458"/>
                  </a:lnTo>
                  <a:lnTo>
                    <a:pt x="635" y="442"/>
                  </a:lnTo>
                  <a:lnTo>
                    <a:pt x="643" y="434"/>
                  </a:lnTo>
                  <a:lnTo>
                    <a:pt x="666" y="426"/>
                  </a:lnTo>
                  <a:lnTo>
                    <a:pt x="682" y="411"/>
                  </a:lnTo>
                  <a:lnTo>
                    <a:pt x="690" y="403"/>
                  </a:lnTo>
                  <a:lnTo>
                    <a:pt x="706" y="395"/>
                  </a:lnTo>
                  <a:lnTo>
                    <a:pt x="722" y="387"/>
                  </a:lnTo>
                  <a:lnTo>
                    <a:pt x="730" y="371"/>
                  </a:lnTo>
                  <a:lnTo>
                    <a:pt x="746" y="355"/>
                  </a:lnTo>
                  <a:lnTo>
                    <a:pt x="754" y="340"/>
                  </a:lnTo>
                  <a:lnTo>
                    <a:pt x="770" y="332"/>
                  </a:lnTo>
                  <a:lnTo>
                    <a:pt x="785" y="324"/>
                  </a:lnTo>
                  <a:lnTo>
                    <a:pt x="801" y="308"/>
                  </a:lnTo>
                  <a:lnTo>
                    <a:pt x="809" y="292"/>
                  </a:lnTo>
                  <a:lnTo>
                    <a:pt x="817" y="284"/>
                  </a:lnTo>
                  <a:lnTo>
                    <a:pt x="825" y="261"/>
                  </a:lnTo>
                  <a:lnTo>
                    <a:pt x="849" y="253"/>
                  </a:lnTo>
                  <a:lnTo>
                    <a:pt x="857" y="237"/>
                  </a:lnTo>
                  <a:lnTo>
                    <a:pt x="865" y="229"/>
                  </a:lnTo>
                  <a:lnTo>
                    <a:pt x="865" y="213"/>
                  </a:lnTo>
                  <a:lnTo>
                    <a:pt x="873" y="213"/>
                  </a:lnTo>
                  <a:lnTo>
                    <a:pt x="881" y="205"/>
                  </a:lnTo>
                  <a:lnTo>
                    <a:pt x="881" y="197"/>
                  </a:lnTo>
                  <a:lnTo>
                    <a:pt x="881" y="190"/>
                  </a:lnTo>
                  <a:lnTo>
                    <a:pt x="889" y="174"/>
                  </a:lnTo>
                  <a:lnTo>
                    <a:pt x="896" y="166"/>
                  </a:lnTo>
                  <a:lnTo>
                    <a:pt x="896" y="158"/>
                  </a:lnTo>
                  <a:lnTo>
                    <a:pt x="896" y="150"/>
                  </a:lnTo>
                  <a:lnTo>
                    <a:pt x="912" y="142"/>
                  </a:lnTo>
                  <a:lnTo>
                    <a:pt x="920" y="134"/>
                  </a:lnTo>
                  <a:lnTo>
                    <a:pt x="920" y="126"/>
                  </a:lnTo>
                  <a:lnTo>
                    <a:pt x="928" y="118"/>
                  </a:lnTo>
                  <a:lnTo>
                    <a:pt x="928" y="111"/>
                  </a:lnTo>
                  <a:lnTo>
                    <a:pt x="928" y="103"/>
                  </a:lnTo>
                  <a:lnTo>
                    <a:pt x="936" y="87"/>
                  </a:lnTo>
                  <a:lnTo>
                    <a:pt x="936" y="71"/>
                  </a:lnTo>
                  <a:lnTo>
                    <a:pt x="944" y="71"/>
                  </a:lnTo>
                  <a:lnTo>
                    <a:pt x="944" y="63"/>
                  </a:lnTo>
                  <a:lnTo>
                    <a:pt x="952" y="55"/>
                  </a:lnTo>
                </a:path>
              </a:pathLst>
            </a:custGeom>
            <a:grpFill/>
            <a:ln w="12700" cap="rnd">
              <a:solidFill>
                <a:schemeClr val="accent1"/>
              </a:solidFill>
              <a:round/>
              <a:headEnd/>
              <a:tailEnd/>
            </a:ln>
          </p:spPr>
          <p:txBody>
            <a:bodyPr/>
            <a:lstStyle/>
            <a:p>
              <a:endParaRPr lang="en-US"/>
            </a:p>
          </p:txBody>
        </p:sp>
      </p:grpSp>
      <p:sp>
        <p:nvSpPr>
          <p:cNvPr id="23563" name="Rectangle 20"/>
          <p:cNvSpPr>
            <a:spLocks noChangeArrowheads="1"/>
          </p:cNvSpPr>
          <p:nvPr/>
        </p:nvSpPr>
        <p:spPr bwMode="auto">
          <a:xfrm>
            <a:off x="2286000" y="1447800"/>
            <a:ext cx="4495800" cy="828675"/>
          </a:xfrm>
          <a:prstGeom prst="rect">
            <a:avLst/>
          </a:prstGeom>
          <a:noFill/>
          <a:ln w="12700">
            <a:noFill/>
            <a:miter lim="800000"/>
            <a:headEnd/>
            <a:tailEnd/>
          </a:ln>
        </p:spPr>
        <p:txBody>
          <a:bodyPr wrap="square" lIns="90487" tIns="44450" rIns="90487" bIns="44450">
            <a:spAutoFit/>
          </a:bodyPr>
          <a:lstStyle/>
          <a:p>
            <a:pPr eaLnBrk="0" hangingPunct="0">
              <a:defRPr/>
            </a:pPr>
            <a:r>
              <a:rPr lang="en-US" sz="3200" b="1" dirty="0">
                <a:latin typeface="+mn-lt"/>
                <a:ea typeface="ＭＳ Ｐゴシック" pitchFamily="34" charset="-128"/>
              </a:rPr>
              <a:t>•</a:t>
            </a:r>
            <a:r>
              <a:rPr lang="en-US" sz="2400" b="1" dirty="0">
                <a:latin typeface="+mn-lt"/>
                <a:ea typeface="ＭＳ Ｐゴシック" pitchFamily="34" charset="-128"/>
              </a:rPr>
              <a:t>  Define the Problem</a:t>
            </a:r>
          </a:p>
          <a:p>
            <a:pPr eaLnBrk="0" hangingPunct="0">
              <a:defRPr/>
            </a:pPr>
            <a:r>
              <a:rPr lang="en-US" sz="1600" b="1" dirty="0">
                <a:latin typeface="+mn-lt"/>
                <a:ea typeface="ＭＳ Ｐゴシック" pitchFamily="34" charset="-128"/>
              </a:rPr>
              <a:t>(Screening and Diagnostic Assessments)</a:t>
            </a:r>
          </a:p>
        </p:txBody>
      </p:sp>
      <p:sp>
        <p:nvSpPr>
          <p:cNvPr id="23564" name="Rectangle 22"/>
          <p:cNvSpPr>
            <a:spLocks noChangeArrowheads="1"/>
          </p:cNvSpPr>
          <p:nvPr/>
        </p:nvSpPr>
        <p:spPr bwMode="auto">
          <a:xfrm>
            <a:off x="5486400" y="2971800"/>
            <a:ext cx="3200400" cy="704850"/>
          </a:xfrm>
          <a:prstGeom prst="rect">
            <a:avLst/>
          </a:prstGeom>
          <a:noFill/>
          <a:ln w="12700">
            <a:noFill/>
            <a:miter lim="800000"/>
            <a:headEnd/>
            <a:tailEnd/>
          </a:ln>
        </p:spPr>
        <p:txBody>
          <a:bodyPr wrap="square" lIns="90487" tIns="44450" rIns="90487" bIns="44450">
            <a:spAutoFit/>
          </a:bodyPr>
          <a:lstStyle/>
          <a:p>
            <a:pPr eaLnBrk="0" hangingPunct="0">
              <a:defRPr/>
            </a:pPr>
            <a:r>
              <a:rPr lang="en-US" sz="2400" b="1" dirty="0">
                <a:latin typeface="Palatino" pitchFamily="18" charset="0"/>
                <a:ea typeface="ＭＳ Ｐゴシック" pitchFamily="34" charset="-128"/>
              </a:rPr>
              <a:t>•  </a:t>
            </a:r>
            <a:r>
              <a:rPr lang="en-US" sz="2400" b="1" dirty="0">
                <a:latin typeface="+mn-lt"/>
                <a:ea typeface="ＭＳ Ｐゴシック" pitchFamily="34" charset="-128"/>
              </a:rPr>
              <a:t>Develop a Plan</a:t>
            </a:r>
          </a:p>
          <a:p>
            <a:pPr eaLnBrk="0" hangingPunct="0">
              <a:defRPr/>
            </a:pPr>
            <a:r>
              <a:rPr lang="en-US" sz="1600" b="1" dirty="0">
                <a:latin typeface="+mn-lt"/>
                <a:ea typeface="ＭＳ Ｐゴシック" pitchFamily="34" charset="-128"/>
              </a:rPr>
              <a:t>(Goal Setting and Planning)</a:t>
            </a:r>
          </a:p>
        </p:txBody>
      </p:sp>
      <p:sp>
        <p:nvSpPr>
          <p:cNvPr id="23565" name="Rectangle 23"/>
          <p:cNvSpPr>
            <a:spLocks noChangeArrowheads="1"/>
          </p:cNvSpPr>
          <p:nvPr/>
        </p:nvSpPr>
        <p:spPr bwMode="auto">
          <a:xfrm>
            <a:off x="5715000" y="3657600"/>
            <a:ext cx="2286000" cy="705321"/>
          </a:xfrm>
          <a:prstGeom prst="rect">
            <a:avLst/>
          </a:prstGeom>
          <a:noFill/>
          <a:ln w="12700">
            <a:noFill/>
            <a:miter lim="800000"/>
            <a:headEnd/>
            <a:tailEnd/>
          </a:ln>
        </p:spPr>
        <p:txBody>
          <a:bodyPr wrap="square" lIns="90487" tIns="44450" rIns="90487" bIns="44450">
            <a:spAutoFit/>
          </a:bodyPr>
          <a:lstStyle/>
          <a:p>
            <a:pPr algn="ctr" eaLnBrk="0" hangingPunct="0">
              <a:defRPr/>
            </a:pPr>
            <a:r>
              <a:rPr lang="en-US" sz="2000" b="1" dirty="0">
                <a:latin typeface="+mn-lt"/>
                <a:ea typeface="ＭＳ Ｐゴシック" pitchFamily="34" charset="-128"/>
              </a:rPr>
              <a:t>What are we going to do?</a:t>
            </a:r>
          </a:p>
        </p:txBody>
      </p:sp>
      <p:grpSp>
        <p:nvGrpSpPr>
          <p:cNvPr id="3" name="Group 24"/>
          <p:cNvGrpSpPr>
            <a:grpSpLocks/>
          </p:cNvGrpSpPr>
          <p:nvPr/>
        </p:nvGrpSpPr>
        <p:grpSpPr bwMode="auto">
          <a:xfrm>
            <a:off x="3810000" y="3352800"/>
            <a:ext cx="801688" cy="966788"/>
            <a:chOff x="2580" y="2224"/>
            <a:chExt cx="505" cy="609"/>
          </a:xfrm>
          <a:solidFill>
            <a:schemeClr val="accent5">
              <a:lumMod val="75000"/>
            </a:schemeClr>
          </a:solidFill>
        </p:grpSpPr>
        <p:grpSp>
          <p:nvGrpSpPr>
            <p:cNvPr id="4" name="Group 25"/>
            <p:cNvGrpSpPr>
              <a:grpSpLocks/>
            </p:cNvGrpSpPr>
            <p:nvPr/>
          </p:nvGrpSpPr>
          <p:grpSpPr bwMode="auto">
            <a:xfrm>
              <a:off x="2764" y="2640"/>
              <a:ext cx="121" cy="193"/>
              <a:chOff x="2764" y="2640"/>
              <a:chExt cx="121" cy="193"/>
            </a:xfrm>
            <a:grpFill/>
          </p:grpSpPr>
          <p:sp>
            <p:nvSpPr>
              <p:cNvPr id="17456" name="Freeform 26"/>
              <p:cNvSpPr>
                <a:spLocks/>
              </p:cNvSpPr>
              <p:nvPr/>
            </p:nvSpPr>
            <p:spPr bwMode="auto">
              <a:xfrm>
                <a:off x="2764" y="2752"/>
                <a:ext cx="121" cy="81"/>
              </a:xfrm>
              <a:custGeom>
                <a:avLst/>
                <a:gdLst>
                  <a:gd name="T0" fmla="*/ 60 w 121"/>
                  <a:gd name="T1" fmla="*/ 7 h 81"/>
                  <a:gd name="T2" fmla="*/ 105 w 121"/>
                  <a:gd name="T3" fmla="*/ 0 h 81"/>
                  <a:gd name="T4" fmla="*/ 113 w 121"/>
                  <a:gd name="T5" fmla="*/ 22 h 81"/>
                  <a:gd name="T6" fmla="*/ 113 w 121"/>
                  <a:gd name="T7" fmla="*/ 36 h 81"/>
                  <a:gd name="T8" fmla="*/ 120 w 121"/>
                  <a:gd name="T9" fmla="*/ 51 h 81"/>
                  <a:gd name="T10" fmla="*/ 120 w 121"/>
                  <a:gd name="T11" fmla="*/ 58 h 81"/>
                  <a:gd name="T12" fmla="*/ 113 w 121"/>
                  <a:gd name="T13" fmla="*/ 65 h 81"/>
                  <a:gd name="T14" fmla="*/ 105 w 121"/>
                  <a:gd name="T15" fmla="*/ 65 h 81"/>
                  <a:gd name="T16" fmla="*/ 90 w 121"/>
                  <a:gd name="T17" fmla="*/ 65 h 81"/>
                  <a:gd name="T18" fmla="*/ 83 w 121"/>
                  <a:gd name="T19" fmla="*/ 65 h 81"/>
                  <a:gd name="T20" fmla="*/ 83 w 121"/>
                  <a:gd name="T21" fmla="*/ 58 h 81"/>
                  <a:gd name="T22" fmla="*/ 68 w 121"/>
                  <a:gd name="T23" fmla="*/ 65 h 81"/>
                  <a:gd name="T24" fmla="*/ 53 w 121"/>
                  <a:gd name="T25" fmla="*/ 73 h 81"/>
                  <a:gd name="T26" fmla="*/ 45 w 121"/>
                  <a:gd name="T27" fmla="*/ 80 h 81"/>
                  <a:gd name="T28" fmla="*/ 23 w 121"/>
                  <a:gd name="T29" fmla="*/ 80 h 81"/>
                  <a:gd name="T30" fmla="*/ 8 w 121"/>
                  <a:gd name="T31" fmla="*/ 80 h 81"/>
                  <a:gd name="T32" fmla="*/ 0 w 121"/>
                  <a:gd name="T33" fmla="*/ 80 h 81"/>
                  <a:gd name="T34" fmla="*/ 0 w 121"/>
                  <a:gd name="T35" fmla="*/ 73 h 81"/>
                  <a:gd name="T36" fmla="*/ 0 w 121"/>
                  <a:gd name="T37" fmla="*/ 65 h 81"/>
                  <a:gd name="T38" fmla="*/ 8 w 121"/>
                  <a:gd name="T39" fmla="*/ 58 h 81"/>
                  <a:gd name="T40" fmla="*/ 15 w 121"/>
                  <a:gd name="T41" fmla="*/ 51 h 81"/>
                  <a:gd name="T42" fmla="*/ 30 w 121"/>
                  <a:gd name="T43" fmla="*/ 44 h 81"/>
                  <a:gd name="T44" fmla="*/ 45 w 121"/>
                  <a:gd name="T45" fmla="*/ 36 h 81"/>
                  <a:gd name="T46" fmla="*/ 53 w 121"/>
                  <a:gd name="T47" fmla="*/ 29 h 81"/>
                  <a:gd name="T48" fmla="*/ 53 w 121"/>
                  <a:gd name="T49" fmla="*/ 22 h 81"/>
                  <a:gd name="T50" fmla="*/ 60 w 121"/>
                  <a:gd name="T51" fmla="*/ 7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1"/>
                  <a:gd name="T79" fmla="*/ 0 h 81"/>
                  <a:gd name="T80" fmla="*/ 121 w 121"/>
                  <a:gd name="T81" fmla="*/ 81 h 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1" h="81">
                    <a:moveTo>
                      <a:pt x="60" y="7"/>
                    </a:moveTo>
                    <a:lnTo>
                      <a:pt x="105" y="0"/>
                    </a:lnTo>
                    <a:lnTo>
                      <a:pt x="113" y="22"/>
                    </a:lnTo>
                    <a:lnTo>
                      <a:pt x="113" y="36"/>
                    </a:lnTo>
                    <a:lnTo>
                      <a:pt x="120" y="51"/>
                    </a:lnTo>
                    <a:lnTo>
                      <a:pt x="120" y="58"/>
                    </a:lnTo>
                    <a:lnTo>
                      <a:pt x="113" y="65"/>
                    </a:lnTo>
                    <a:lnTo>
                      <a:pt x="105" y="65"/>
                    </a:lnTo>
                    <a:lnTo>
                      <a:pt x="90" y="65"/>
                    </a:lnTo>
                    <a:lnTo>
                      <a:pt x="83" y="65"/>
                    </a:lnTo>
                    <a:lnTo>
                      <a:pt x="83" y="58"/>
                    </a:lnTo>
                    <a:lnTo>
                      <a:pt x="68" y="65"/>
                    </a:lnTo>
                    <a:lnTo>
                      <a:pt x="53" y="73"/>
                    </a:lnTo>
                    <a:lnTo>
                      <a:pt x="45" y="80"/>
                    </a:lnTo>
                    <a:lnTo>
                      <a:pt x="23" y="80"/>
                    </a:lnTo>
                    <a:lnTo>
                      <a:pt x="8" y="80"/>
                    </a:lnTo>
                    <a:lnTo>
                      <a:pt x="0" y="80"/>
                    </a:lnTo>
                    <a:lnTo>
                      <a:pt x="0" y="73"/>
                    </a:lnTo>
                    <a:lnTo>
                      <a:pt x="0" y="65"/>
                    </a:lnTo>
                    <a:lnTo>
                      <a:pt x="8" y="58"/>
                    </a:lnTo>
                    <a:lnTo>
                      <a:pt x="15" y="51"/>
                    </a:lnTo>
                    <a:lnTo>
                      <a:pt x="30" y="44"/>
                    </a:lnTo>
                    <a:lnTo>
                      <a:pt x="45" y="36"/>
                    </a:lnTo>
                    <a:lnTo>
                      <a:pt x="53" y="29"/>
                    </a:lnTo>
                    <a:lnTo>
                      <a:pt x="53" y="22"/>
                    </a:lnTo>
                    <a:lnTo>
                      <a:pt x="60" y="7"/>
                    </a:lnTo>
                  </a:path>
                </a:pathLst>
              </a:custGeom>
              <a:grpFill/>
              <a:ln w="12700" cap="rnd">
                <a:noFill/>
                <a:round/>
                <a:headEnd/>
                <a:tailEnd/>
              </a:ln>
            </p:spPr>
            <p:txBody>
              <a:bodyPr/>
              <a:lstStyle/>
              <a:p>
                <a:endParaRPr lang="en-US"/>
              </a:p>
            </p:txBody>
          </p:sp>
          <p:sp>
            <p:nvSpPr>
              <p:cNvPr id="17457" name="Freeform 27"/>
              <p:cNvSpPr>
                <a:spLocks/>
              </p:cNvSpPr>
              <p:nvPr/>
            </p:nvSpPr>
            <p:spPr bwMode="auto">
              <a:xfrm>
                <a:off x="2780" y="2640"/>
                <a:ext cx="89" cy="121"/>
              </a:xfrm>
              <a:custGeom>
                <a:avLst/>
                <a:gdLst>
                  <a:gd name="T0" fmla="*/ 7 w 89"/>
                  <a:gd name="T1" fmla="*/ 60 h 121"/>
                  <a:gd name="T2" fmla="*/ 15 w 89"/>
                  <a:gd name="T3" fmla="*/ 83 h 121"/>
                  <a:gd name="T4" fmla="*/ 22 w 89"/>
                  <a:gd name="T5" fmla="*/ 105 h 121"/>
                  <a:gd name="T6" fmla="*/ 22 w 89"/>
                  <a:gd name="T7" fmla="*/ 120 h 121"/>
                  <a:gd name="T8" fmla="*/ 37 w 89"/>
                  <a:gd name="T9" fmla="*/ 120 h 121"/>
                  <a:gd name="T10" fmla="*/ 51 w 89"/>
                  <a:gd name="T11" fmla="*/ 120 h 121"/>
                  <a:gd name="T12" fmla="*/ 88 w 89"/>
                  <a:gd name="T13" fmla="*/ 120 h 121"/>
                  <a:gd name="T14" fmla="*/ 88 w 89"/>
                  <a:gd name="T15" fmla="*/ 113 h 121"/>
                  <a:gd name="T16" fmla="*/ 88 w 89"/>
                  <a:gd name="T17" fmla="*/ 90 h 121"/>
                  <a:gd name="T18" fmla="*/ 81 w 89"/>
                  <a:gd name="T19" fmla="*/ 68 h 121"/>
                  <a:gd name="T20" fmla="*/ 73 w 89"/>
                  <a:gd name="T21" fmla="*/ 23 h 121"/>
                  <a:gd name="T22" fmla="*/ 73 w 89"/>
                  <a:gd name="T23" fmla="*/ 0 h 121"/>
                  <a:gd name="T24" fmla="*/ 44 w 89"/>
                  <a:gd name="T25" fmla="*/ 0 h 121"/>
                  <a:gd name="T26" fmla="*/ 0 w 89"/>
                  <a:gd name="T27" fmla="*/ 23 h 121"/>
                  <a:gd name="T28" fmla="*/ 7 w 89"/>
                  <a:gd name="T29" fmla="*/ 60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
                  <a:gd name="T46" fmla="*/ 0 h 121"/>
                  <a:gd name="T47" fmla="*/ 89 w 89"/>
                  <a:gd name="T48" fmla="*/ 121 h 1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 h="121">
                    <a:moveTo>
                      <a:pt x="7" y="60"/>
                    </a:moveTo>
                    <a:lnTo>
                      <a:pt x="15" y="83"/>
                    </a:lnTo>
                    <a:lnTo>
                      <a:pt x="22" y="105"/>
                    </a:lnTo>
                    <a:lnTo>
                      <a:pt x="22" y="120"/>
                    </a:lnTo>
                    <a:lnTo>
                      <a:pt x="37" y="120"/>
                    </a:lnTo>
                    <a:lnTo>
                      <a:pt x="51" y="120"/>
                    </a:lnTo>
                    <a:lnTo>
                      <a:pt x="88" y="120"/>
                    </a:lnTo>
                    <a:lnTo>
                      <a:pt x="88" y="113"/>
                    </a:lnTo>
                    <a:lnTo>
                      <a:pt x="88" y="90"/>
                    </a:lnTo>
                    <a:lnTo>
                      <a:pt x="81" y="68"/>
                    </a:lnTo>
                    <a:lnTo>
                      <a:pt x="73" y="23"/>
                    </a:lnTo>
                    <a:lnTo>
                      <a:pt x="73" y="0"/>
                    </a:lnTo>
                    <a:lnTo>
                      <a:pt x="44" y="0"/>
                    </a:lnTo>
                    <a:lnTo>
                      <a:pt x="0" y="23"/>
                    </a:lnTo>
                    <a:lnTo>
                      <a:pt x="7" y="60"/>
                    </a:lnTo>
                  </a:path>
                </a:pathLst>
              </a:custGeom>
              <a:grpFill/>
              <a:ln w="12700" cap="rnd">
                <a:noFill/>
                <a:round/>
                <a:headEnd/>
                <a:tailEnd/>
              </a:ln>
            </p:spPr>
            <p:txBody>
              <a:bodyPr/>
              <a:lstStyle/>
              <a:p>
                <a:endParaRPr lang="en-US"/>
              </a:p>
            </p:txBody>
          </p:sp>
        </p:grpSp>
        <p:grpSp>
          <p:nvGrpSpPr>
            <p:cNvPr id="5" name="Group 28"/>
            <p:cNvGrpSpPr>
              <a:grpSpLocks/>
            </p:cNvGrpSpPr>
            <p:nvPr/>
          </p:nvGrpSpPr>
          <p:grpSpPr bwMode="auto">
            <a:xfrm>
              <a:off x="2580" y="2384"/>
              <a:ext cx="289" cy="449"/>
              <a:chOff x="2580" y="2384"/>
              <a:chExt cx="289" cy="449"/>
            </a:xfrm>
            <a:grpFill/>
          </p:grpSpPr>
          <p:sp>
            <p:nvSpPr>
              <p:cNvPr id="17450" name="Line 29"/>
              <p:cNvSpPr>
                <a:spLocks noChangeShapeType="1"/>
              </p:cNvSpPr>
              <p:nvPr/>
            </p:nvSpPr>
            <p:spPr bwMode="auto">
              <a:xfrm flipH="1">
                <a:off x="2596" y="2524"/>
                <a:ext cx="96" cy="64"/>
              </a:xfrm>
              <a:prstGeom prst="line">
                <a:avLst/>
              </a:prstGeom>
              <a:grpFill/>
              <a:ln w="12700">
                <a:solidFill>
                  <a:srgbClr val="440000"/>
                </a:solidFill>
                <a:round/>
                <a:headEnd/>
                <a:tailEnd/>
              </a:ln>
            </p:spPr>
            <p:txBody>
              <a:bodyPr wrap="none" anchor="ctr"/>
              <a:lstStyle/>
              <a:p>
                <a:endParaRPr lang="en-US"/>
              </a:p>
            </p:txBody>
          </p:sp>
          <p:sp>
            <p:nvSpPr>
              <p:cNvPr id="17451" name="Freeform 30"/>
              <p:cNvSpPr>
                <a:spLocks/>
              </p:cNvSpPr>
              <p:nvPr/>
            </p:nvSpPr>
            <p:spPr bwMode="auto">
              <a:xfrm>
                <a:off x="2588" y="2512"/>
                <a:ext cx="89" cy="65"/>
              </a:xfrm>
              <a:custGeom>
                <a:avLst/>
                <a:gdLst>
                  <a:gd name="T0" fmla="*/ 88 w 89"/>
                  <a:gd name="T1" fmla="*/ 0 h 65"/>
                  <a:gd name="T2" fmla="*/ 0 w 89"/>
                  <a:gd name="T3" fmla="*/ 64 h 65"/>
                  <a:gd name="T4" fmla="*/ 88 w 89"/>
                  <a:gd name="T5" fmla="*/ 0 h 65"/>
                  <a:gd name="T6" fmla="*/ 0 60000 65536"/>
                  <a:gd name="T7" fmla="*/ 0 60000 65536"/>
                  <a:gd name="T8" fmla="*/ 0 60000 65536"/>
                  <a:gd name="T9" fmla="*/ 0 w 89"/>
                  <a:gd name="T10" fmla="*/ 0 h 65"/>
                  <a:gd name="T11" fmla="*/ 89 w 89"/>
                  <a:gd name="T12" fmla="*/ 65 h 65"/>
                </a:gdLst>
                <a:ahLst/>
                <a:cxnLst>
                  <a:cxn ang="T6">
                    <a:pos x="T0" y="T1"/>
                  </a:cxn>
                  <a:cxn ang="T7">
                    <a:pos x="T2" y="T3"/>
                  </a:cxn>
                  <a:cxn ang="T8">
                    <a:pos x="T4" y="T5"/>
                  </a:cxn>
                </a:cxnLst>
                <a:rect l="T9" t="T10" r="T11" b="T12"/>
                <a:pathLst>
                  <a:path w="89" h="65">
                    <a:moveTo>
                      <a:pt x="88" y="0"/>
                    </a:moveTo>
                    <a:lnTo>
                      <a:pt x="0" y="64"/>
                    </a:lnTo>
                    <a:lnTo>
                      <a:pt x="88" y="0"/>
                    </a:lnTo>
                  </a:path>
                </a:pathLst>
              </a:custGeom>
              <a:grpFill/>
              <a:ln w="12700" cap="rnd">
                <a:solidFill>
                  <a:srgbClr val="440000"/>
                </a:solidFill>
                <a:round/>
                <a:headEnd/>
                <a:tailEnd/>
              </a:ln>
            </p:spPr>
            <p:txBody>
              <a:bodyPr/>
              <a:lstStyle/>
              <a:p>
                <a:endParaRPr lang="en-US"/>
              </a:p>
            </p:txBody>
          </p:sp>
          <p:sp>
            <p:nvSpPr>
              <p:cNvPr id="17452" name="Line 31"/>
              <p:cNvSpPr>
                <a:spLocks noChangeShapeType="1"/>
              </p:cNvSpPr>
              <p:nvPr/>
            </p:nvSpPr>
            <p:spPr bwMode="auto">
              <a:xfrm flipH="1">
                <a:off x="2596" y="2412"/>
                <a:ext cx="32" cy="48"/>
              </a:xfrm>
              <a:prstGeom prst="line">
                <a:avLst/>
              </a:prstGeom>
              <a:grpFill/>
              <a:ln w="12700">
                <a:solidFill>
                  <a:srgbClr val="440000"/>
                </a:solidFill>
                <a:round/>
                <a:headEnd/>
                <a:tailEnd/>
              </a:ln>
            </p:spPr>
            <p:txBody>
              <a:bodyPr wrap="none" anchor="ctr"/>
              <a:lstStyle/>
              <a:p>
                <a:endParaRPr lang="en-US"/>
              </a:p>
            </p:txBody>
          </p:sp>
          <p:sp>
            <p:nvSpPr>
              <p:cNvPr id="17453" name="Freeform 32"/>
              <p:cNvSpPr>
                <a:spLocks/>
              </p:cNvSpPr>
              <p:nvPr/>
            </p:nvSpPr>
            <p:spPr bwMode="auto">
              <a:xfrm>
                <a:off x="2588" y="2400"/>
                <a:ext cx="25" cy="49"/>
              </a:xfrm>
              <a:custGeom>
                <a:avLst/>
                <a:gdLst>
                  <a:gd name="T0" fmla="*/ 24 w 25"/>
                  <a:gd name="T1" fmla="*/ 0 h 49"/>
                  <a:gd name="T2" fmla="*/ 0 w 25"/>
                  <a:gd name="T3" fmla="*/ 48 h 49"/>
                  <a:gd name="T4" fmla="*/ 24 w 25"/>
                  <a:gd name="T5" fmla="*/ 0 h 49"/>
                  <a:gd name="T6" fmla="*/ 0 60000 65536"/>
                  <a:gd name="T7" fmla="*/ 0 60000 65536"/>
                  <a:gd name="T8" fmla="*/ 0 60000 65536"/>
                  <a:gd name="T9" fmla="*/ 0 w 25"/>
                  <a:gd name="T10" fmla="*/ 0 h 49"/>
                  <a:gd name="T11" fmla="*/ 25 w 25"/>
                  <a:gd name="T12" fmla="*/ 49 h 49"/>
                </a:gdLst>
                <a:ahLst/>
                <a:cxnLst>
                  <a:cxn ang="T6">
                    <a:pos x="T0" y="T1"/>
                  </a:cxn>
                  <a:cxn ang="T7">
                    <a:pos x="T2" y="T3"/>
                  </a:cxn>
                  <a:cxn ang="T8">
                    <a:pos x="T4" y="T5"/>
                  </a:cxn>
                </a:cxnLst>
                <a:rect l="T9" t="T10" r="T11" b="T12"/>
                <a:pathLst>
                  <a:path w="25" h="49">
                    <a:moveTo>
                      <a:pt x="24" y="0"/>
                    </a:moveTo>
                    <a:lnTo>
                      <a:pt x="0" y="48"/>
                    </a:lnTo>
                    <a:lnTo>
                      <a:pt x="24" y="0"/>
                    </a:lnTo>
                  </a:path>
                </a:pathLst>
              </a:custGeom>
              <a:grpFill/>
              <a:ln w="12700" cap="rnd">
                <a:solidFill>
                  <a:srgbClr val="440000"/>
                </a:solidFill>
                <a:round/>
                <a:headEnd/>
                <a:tailEnd/>
              </a:ln>
            </p:spPr>
            <p:txBody>
              <a:bodyPr/>
              <a:lstStyle/>
              <a:p>
                <a:endParaRPr lang="en-US"/>
              </a:p>
            </p:txBody>
          </p:sp>
          <p:sp>
            <p:nvSpPr>
              <p:cNvPr id="17454" name="Freeform 33"/>
              <p:cNvSpPr>
                <a:spLocks/>
              </p:cNvSpPr>
              <p:nvPr/>
            </p:nvSpPr>
            <p:spPr bwMode="auto">
              <a:xfrm>
                <a:off x="2588" y="2392"/>
                <a:ext cx="281" cy="441"/>
              </a:xfrm>
              <a:custGeom>
                <a:avLst/>
                <a:gdLst>
                  <a:gd name="T0" fmla="*/ 0 w 281"/>
                  <a:gd name="T1" fmla="*/ 8 h 441"/>
                  <a:gd name="T2" fmla="*/ 240 w 281"/>
                  <a:gd name="T3" fmla="*/ 64 h 441"/>
                  <a:gd name="T4" fmla="*/ 0 w 281"/>
                  <a:gd name="T5" fmla="*/ 64 h 441"/>
                  <a:gd name="T6" fmla="*/ 0 w 281"/>
                  <a:gd name="T7" fmla="*/ 424 h 441"/>
                  <a:gd name="T8" fmla="*/ 8 w 281"/>
                  <a:gd name="T9" fmla="*/ 440 h 441"/>
                  <a:gd name="T10" fmla="*/ 32 w 281"/>
                  <a:gd name="T11" fmla="*/ 440 h 441"/>
                  <a:gd name="T12" fmla="*/ 280 w 281"/>
                  <a:gd name="T13" fmla="*/ 440 h 441"/>
                  <a:gd name="T14" fmla="*/ 280 w 281"/>
                  <a:gd name="T15" fmla="*/ 432 h 441"/>
                  <a:gd name="T16" fmla="*/ 40 w 281"/>
                  <a:gd name="T17" fmla="*/ 432 h 441"/>
                  <a:gd name="T18" fmla="*/ 16 w 281"/>
                  <a:gd name="T19" fmla="*/ 424 h 441"/>
                  <a:gd name="T20" fmla="*/ 16 w 281"/>
                  <a:gd name="T21" fmla="*/ 408 h 441"/>
                  <a:gd name="T22" fmla="*/ 16 w 281"/>
                  <a:gd name="T23" fmla="*/ 136 h 441"/>
                  <a:gd name="T24" fmla="*/ 280 w 281"/>
                  <a:gd name="T25" fmla="*/ 136 h 441"/>
                  <a:gd name="T26" fmla="*/ 280 w 281"/>
                  <a:gd name="T27" fmla="*/ 64 h 441"/>
                  <a:gd name="T28" fmla="*/ 0 w 281"/>
                  <a:gd name="T29" fmla="*/ 0 h 441"/>
                  <a:gd name="T30" fmla="*/ 0 w 281"/>
                  <a:gd name="T31" fmla="*/ 8 h 4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1"/>
                  <a:gd name="T49" fmla="*/ 0 h 441"/>
                  <a:gd name="T50" fmla="*/ 281 w 281"/>
                  <a:gd name="T51" fmla="*/ 441 h 4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1" h="441">
                    <a:moveTo>
                      <a:pt x="0" y="8"/>
                    </a:moveTo>
                    <a:lnTo>
                      <a:pt x="240" y="64"/>
                    </a:lnTo>
                    <a:lnTo>
                      <a:pt x="0" y="64"/>
                    </a:lnTo>
                    <a:lnTo>
                      <a:pt x="0" y="424"/>
                    </a:lnTo>
                    <a:lnTo>
                      <a:pt x="8" y="440"/>
                    </a:lnTo>
                    <a:lnTo>
                      <a:pt x="32" y="440"/>
                    </a:lnTo>
                    <a:lnTo>
                      <a:pt x="280" y="440"/>
                    </a:lnTo>
                    <a:lnTo>
                      <a:pt x="280" y="432"/>
                    </a:lnTo>
                    <a:lnTo>
                      <a:pt x="40" y="432"/>
                    </a:lnTo>
                    <a:lnTo>
                      <a:pt x="16" y="424"/>
                    </a:lnTo>
                    <a:lnTo>
                      <a:pt x="16" y="408"/>
                    </a:lnTo>
                    <a:lnTo>
                      <a:pt x="16" y="136"/>
                    </a:lnTo>
                    <a:lnTo>
                      <a:pt x="280" y="136"/>
                    </a:lnTo>
                    <a:lnTo>
                      <a:pt x="280" y="64"/>
                    </a:lnTo>
                    <a:lnTo>
                      <a:pt x="0" y="0"/>
                    </a:lnTo>
                    <a:lnTo>
                      <a:pt x="0" y="8"/>
                    </a:lnTo>
                  </a:path>
                </a:pathLst>
              </a:custGeom>
              <a:grpFill/>
              <a:ln w="12700" cap="rnd">
                <a:solidFill>
                  <a:srgbClr val="440000"/>
                </a:solidFill>
                <a:round/>
                <a:headEnd/>
                <a:tailEnd/>
              </a:ln>
            </p:spPr>
            <p:txBody>
              <a:bodyPr/>
              <a:lstStyle/>
              <a:p>
                <a:endParaRPr lang="en-US"/>
              </a:p>
            </p:txBody>
          </p:sp>
          <p:sp>
            <p:nvSpPr>
              <p:cNvPr id="17455" name="Freeform 34"/>
              <p:cNvSpPr>
                <a:spLocks/>
              </p:cNvSpPr>
              <p:nvPr/>
            </p:nvSpPr>
            <p:spPr bwMode="auto">
              <a:xfrm>
                <a:off x="2580" y="2384"/>
                <a:ext cx="281" cy="441"/>
              </a:xfrm>
              <a:custGeom>
                <a:avLst/>
                <a:gdLst>
                  <a:gd name="T0" fmla="*/ 0 w 281"/>
                  <a:gd name="T1" fmla="*/ 8 h 441"/>
                  <a:gd name="T2" fmla="*/ 240 w 281"/>
                  <a:gd name="T3" fmla="*/ 64 h 441"/>
                  <a:gd name="T4" fmla="*/ 0 w 281"/>
                  <a:gd name="T5" fmla="*/ 64 h 441"/>
                  <a:gd name="T6" fmla="*/ 0 w 281"/>
                  <a:gd name="T7" fmla="*/ 424 h 441"/>
                  <a:gd name="T8" fmla="*/ 8 w 281"/>
                  <a:gd name="T9" fmla="*/ 440 h 441"/>
                  <a:gd name="T10" fmla="*/ 32 w 281"/>
                  <a:gd name="T11" fmla="*/ 440 h 441"/>
                  <a:gd name="T12" fmla="*/ 280 w 281"/>
                  <a:gd name="T13" fmla="*/ 440 h 441"/>
                  <a:gd name="T14" fmla="*/ 280 w 281"/>
                  <a:gd name="T15" fmla="*/ 432 h 441"/>
                  <a:gd name="T16" fmla="*/ 40 w 281"/>
                  <a:gd name="T17" fmla="*/ 432 h 441"/>
                  <a:gd name="T18" fmla="*/ 16 w 281"/>
                  <a:gd name="T19" fmla="*/ 424 h 441"/>
                  <a:gd name="T20" fmla="*/ 16 w 281"/>
                  <a:gd name="T21" fmla="*/ 408 h 441"/>
                  <a:gd name="T22" fmla="*/ 16 w 281"/>
                  <a:gd name="T23" fmla="*/ 136 h 441"/>
                  <a:gd name="T24" fmla="*/ 280 w 281"/>
                  <a:gd name="T25" fmla="*/ 136 h 441"/>
                  <a:gd name="T26" fmla="*/ 280 w 281"/>
                  <a:gd name="T27" fmla="*/ 64 h 441"/>
                  <a:gd name="T28" fmla="*/ 0 w 281"/>
                  <a:gd name="T29" fmla="*/ 0 h 441"/>
                  <a:gd name="T30" fmla="*/ 0 w 281"/>
                  <a:gd name="T31" fmla="*/ 8 h 4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1"/>
                  <a:gd name="T49" fmla="*/ 0 h 441"/>
                  <a:gd name="T50" fmla="*/ 281 w 281"/>
                  <a:gd name="T51" fmla="*/ 441 h 4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1" h="441">
                    <a:moveTo>
                      <a:pt x="0" y="8"/>
                    </a:moveTo>
                    <a:lnTo>
                      <a:pt x="240" y="64"/>
                    </a:lnTo>
                    <a:lnTo>
                      <a:pt x="0" y="64"/>
                    </a:lnTo>
                    <a:lnTo>
                      <a:pt x="0" y="424"/>
                    </a:lnTo>
                    <a:lnTo>
                      <a:pt x="8" y="440"/>
                    </a:lnTo>
                    <a:lnTo>
                      <a:pt x="32" y="440"/>
                    </a:lnTo>
                    <a:lnTo>
                      <a:pt x="280" y="440"/>
                    </a:lnTo>
                    <a:lnTo>
                      <a:pt x="280" y="432"/>
                    </a:lnTo>
                    <a:lnTo>
                      <a:pt x="40" y="432"/>
                    </a:lnTo>
                    <a:lnTo>
                      <a:pt x="16" y="424"/>
                    </a:lnTo>
                    <a:lnTo>
                      <a:pt x="16" y="408"/>
                    </a:lnTo>
                    <a:lnTo>
                      <a:pt x="16" y="136"/>
                    </a:lnTo>
                    <a:lnTo>
                      <a:pt x="280" y="136"/>
                    </a:lnTo>
                    <a:lnTo>
                      <a:pt x="280" y="64"/>
                    </a:lnTo>
                    <a:lnTo>
                      <a:pt x="0" y="0"/>
                    </a:lnTo>
                    <a:lnTo>
                      <a:pt x="0" y="8"/>
                    </a:lnTo>
                  </a:path>
                </a:pathLst>
              </a:custGeom>
              <a:grpFill/>
              <a:ln w="12700" cap="rnd">
                <a:solidFill>
                  <a:srgbClr val="440000"/>
                </a:solidFill>
                <a:round/>
                <a:headEnd/>
                <a:tailEnd/>
              </a:ln>
            </p:spPr>
            <p:txBody>
              <a:bodyPr/>
              <a:lstStyle/>
              <a:p>
                <a:endParaRPr lang="en-US"/>
              </a:p>
            </p:txBody>
          </p:sp>
        </p:grpSp>
        <p:grpSp>
          <p:nvGrpSpPr>
            <p:cNvPr id="6" name="Group 35"/>
            <p:cNvGrpSpPr>
              <a:grpSpLocks/>
            </p:cNvGrpSpPr>
            <p:nvPr/>
          </p:nvGrpSpPr>
          <p:grpSpPr bwMode="auto">
            <a:xfrm>
              <a:off x="2836" y="2416"/>
              <a:ext cx="249" cy="401"/>
              <a:chOff x="2836" y="2416"/>
              <a:chExt cx="249" cy="401"/>
            </a:xfrm>
            <a:grpFill/>
          </p:grpSpPr>
          <p:sp>
            <p:nvSpPr>
              <p:cNvPr id="17437" name="Freeform 36"/>
              <p:cNvSpPr>
                <a:spLocks/>
              </p:cNvSpPr>
              <p:nvPr/>
            </p:nvSpPr>
            <p:spPr bwMode="auto">
              <a:xfrm>
                <a:off x="3020" y="2512"/>
                <a:ext cx="25" cy="129"/>
              </a:xfrm>
              <a:custGeom>
                <a:avLst/>
                <a:gdLst>
                  <a:gd name="T0" fmla="*/ 24 w 25"/>
                  <a:gd name="T1" fmla="*/ 8 h 129"/>
                  <a:gd name="T2" fmla="*/ 18 w 25"/>
                  <a:gd name="T3" fmla="*/ 38 h 129"/>
                  <a:gd name="T4" fmla="*/ 18 w 25"/>
                  <a:gd name="T5" fmla="*/ 60 h 129"/>
                  <a:gd name="T6" fmla="*/ 18 w 25"/>
                  <a:gd name="T7" fmla="*/ 83 h 129"/>
                  <a:gd name="T8" fmla="*/ 12 w 25"/>
                  <a:gd name="T9" fmla="*/ 98 h 129"/>
                  <a:gd name="T10" fmla="*/ 6 w 25"/>
                  <a:gd name="T11" fmla="*/ 128 h 129"/>
                  <a:gd name="T12" fmla="*/ 0 w 25"/>
                  <a:gd name="T13" fmla="*/ 105 h 129"/>
                  <a:gd name="T14" fmla="*/ 6 w 25"/>
                  <a:gd name="T15" fmla="*/ 90 h 129"/>
                  <a:gd name="T16" fmla="*/ 6 w 25"/>
                  <a:gd name="T17" fmla="*/ 68 h 129"/>
                  <a:gd name="T18" fmla="*/ 6 w 25"/>
                  <a:gd name="T19" fmla="*/ 45 h 129"/>
                  <a:gd name="T20" fmla="*/ 12 w 25"/>
                  <a:gd name="T21" fmla="*/ 23 h 129"/>
                  <a:gd name="T22" fmla="*/ 12 w 25"/>
                  <a:gd name="T23" fmla="*/ 0 h 129"/>
                  <a:gd name="T24" fmla="*/ 24 w 25"/>
                  <a:gd name="T25" fmla="*/ 8 h 1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29"/>
                  <a:gd name="T41" fmla="*/ 25 w 25"/>
                  <a:gd name="T42" fmla="*/ 129 h 1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29">
                    <a:moveTo>
                      <a:pt x="24" y="8"/>
                    </a:moveTo>
                    <a:lnTo>
                      <a:pt x="18" y="38"/>
                    </a:lnTo>
                    <a:lnTo>
                      <a:pt x="18" y="60"/>
                    </a:lnTo>
                    <a:lnTo>
                      <a:pt x="18" y="83"/>
                    </a:lnTo>
                    <a:lnTo>
                      <a:pt x="12" y="98"/>
                    </a:lnTo>
                    <a:lnTo>
                      <a:pt x="6" y="128"/>
                    </a:lnTo>
                    <a:lnTo>
                      <a:pt x="0" y="105"/>
                    </a:lnTo>
                    <a:lnTo>
                      <a:pt x="6" y="90"/>
                    </a:lnTo>
                    <a:lnTo>
                      <a:pt x="6" y="68"/>
                    </a:lnTo>
                    <a:lnTo>
                      <a:pt x="6" y="45"/>
                    </a:lnTo>
                    <a:lnTo>
                      <a:pt x="12" y="23"/>
                    </a:lnTo>
                    <a:lnTo>
                      <a:pt x="12" y="0"/>
                    </a:lnTo>
                    <a:lnTo>
                      <a:pt x="24" y="8"/>
                    </a:lnTo>
                  </a:path>
                </a:pathLst>
              </a:custGeom>
              <a:grpFill/>
              <a:ln w="12700" cap="rnd">
                <a:noFill/>
                <a:round/>
                <a:headEnd/>
                <a:tailEnd/>
              </a:ln>
            </p:spPr>
            <p:txBody>
              <a:bodyPr/>
              <a:lstStyle/>
              <a:p>
                <a:endParaRPr lang="en-US"/>
              </a:p>
            </p:txBody>
          </p:sp>
          <p:grpSp>
            <p:nvGrpSpPr>
              <p:cNvPr id="7" name="Group 37"/>
              <p:cNvGrpSpPr>
                <a:grpSpLocks/>
              </p:cNvGrpSpPr>
              <p:nvPr/>
            </p:nvGrpSpPr>
            <p:grpSpPr bwMode="auto">
              <a:xfrm>
                <a:off x="3004" y="2416"/>
                <a:ext cx="73" cy="113"/>
                <a:chOff x="3004" y="2416"/>
                <a:chExt cx="73" cy="113"/>
              </a:xfrm>
              <a:grpFill/>
            </p:grpSpPr>
            <p:sp>
              <p:nvSpPr>
                <p:cNvPr id="17448" name="Freeform 38"/>
                <p:cNvSpPr>
                  <a:spLocks/>
                </p:cNvSpPr>
                <p:nvPr/>
              </p:nvSpPr>
              <p:spPr bwMode="auto">
                <a:xfrm>
                  <a:off x="3004" y="2416"/>
                  <a:ext cx="49" cy="113"/>
                </a:xfrm>
                <a:custGeom>
                  <a:avLst/>
                  <a:gdLst>
                    <a:gd name="T0" fmla="*/ 48 w 49"/>
                    <a:gd name="T1" fmla="*/ 0 h 113"/>
                    <a:gd name="T2" fmla="*/ 14 w 49"/>
                    <a:gd name="T3" fmla="*/ 7 h 113"/>
                    <a:gd name="T4" fmla="*/ 7 w 49"/>
                    <a:gd name="T5" fmla="*/ 7 h 113"/>
                    <a:gd name="T6" fmla="*/ 7 w 49"/>
                    <a:gd name="T7" fmla="*/ 22 h 113"/>
                    <a:gd name="T8" fmla="*/ 0 w 49"/>
                    <a:gd name="T9" fmla="*/ 22 h 113"/>
                    <a:gd name="T10" fmla="*/ 0 w 49"/>
                    <a:gd name="T11" fmla="*/ 30 h 113"/>
                    <a:gd name="T12" fmla="*/ 0 w 49"/>
                    <a:gd name="T13" fmla="*/ 45 h 113"/>
                    <a:gd name="T14" fmla="*/ 0 w 49"/>
                    <a:gd name="T15" fmla="*/ 75 h 113"/>
                    <a:gd name="T16" fmla="*/ 0 w 49"/>
                    <a:gd name="T17" fmla="*/ 82 h 113"/>
                    <a:gd name="T18" fmla="*/ 0 w 49"/>
                    <a:gd name="T19" fmla="*/ 90 h 113"/>
                    <a:gd name="T20" fmla="*/ 0 w 49"/>
                    <a:gd name="T21" fmla="*/ 97 h 113"/>
                    <a:gd name="T22" fmla="*/ 7 w 49"/>
                    <a:gd name="T23" fmla="*/ 105 h 113"/>
                    <a:gd name="T24" fmla="*/ 41 w 49"/>
                    <a:gd name="T25" fmla="*/ 112 h 113"/>
                    <a:gd name="T26" fmla="*/ 48 w 49"/>
                    <a:gd name="T27" fmla="*/ 0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
                    <a:gd name="T43" fmla="*/ 0 h 113"/>
                    <a:gd name="T44" fmla="*/ 49 w 4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 h="113">
                      <a:moveTo>
                        <a:pt x="48" y="0"/>
                      </a:moveTo>
                      <a:lnTo>
                        <a:pt x="14" y="7"/>
                      </a:lnTo>
                      <a:lnTo>
                        <a:pt x="7" y="7"/>
                      </a:lnTo>
                      <a:lnTo>
                        <a:pt x="7" y="22"/>
                      </a:lnTo>
                      <a:lnTo>
                        <a:pt x="0" y="22"/>
                      </a:lnTo>
                      <a:lnTo>
                        <a:pt x="0" y="30"/>
                      </a:lnTo>
                      <a:lnTo>
                        <a:pt x="0" y="45"/>
                      </a:lnTo>
                      <a:lnTo>
                        <a:pt x="0" y="75"/>
                      </a:lnTo>
                      <a:lnTo>
                        <a:pt x="0" y="82"/>
                      </a:lnTo>
                      <a:lnTo>
                        <a:pt x="0" y="90"/>
                      </a:lnTo>
                      <a:lnTo>
                        <a:pt x="0" y="97"/>
                      </a:lnTo>
                      <a:lnTo>
                        <a:pt x="7" y="105"/>
                      </a:lnTo>
                      <a:lnTo>
                        <a:pt x="41" y="112"/>
                      </a:lnTo>
                      <a:lnTo>
                        <a:pt x="48" y="0"/>
                      </a:lnTo>
                    </a:path>
                  </a:pathLst>
                </a:custGeom>
                <a:grpFill/>
                <a:ln w="12700" cap="rnd">
                  <a:noFill/>
                  <a:round/>
                  <a:headEnd/>
                  <a:tailEnd/>
                </a:ln>
              </p:spPr>
              <p:txBody>
                <a:bodyPr/>
                <a:lstStyle/>
                <a:p>
                  <a:endParaRPr lang="en-US"/>
                </a:p>
              </p:txBody>
            </p:sp>
            <p:sp>
              <p:nvSpPr>
                <p:cNvPr id="17449" name="Freeform 39"/>
                <p:cNvSpPr>
                  <a:spLocks/>
                </p:cNvSpPr>
                <p:nvPr/>
              </p:nvSpPr>
              <p:spPr bwMode="auto">
                <a:xfrm>
                  <a:off x="3036" y="2416"/>
                  <a:ext cx="41" cy="113"/>
                </a:xfrm>
                <a:custGeom>
                  <a:avLst/>
                  <a:gdLst>
                    <a:gd name="T0" fmla="*/ 40 w 41"/>
                    <a:gd name="T1" fmla="*/ 7 h 113"/>
                    <a:gd name="T2" fmla="*/ 33 w 41"/>
                    <a:gd name="T3" fmla="*/ 0 h 113"/>
                    <a:gd name="T4" fmla="*/ 27 w 41"/>
                    <a:gd name="T5" fmla="*/ 0 h 113"/>
                    <a:gd name="T6" fmla="*/ 20 w 41"/>
                    <a:gd name="T7" fmla="*/ 0 h 113"/>
                    <a:gd name="T8" fmla="*/ 13 w 41"/>
                    <a:gd name="T9" fmla="*/ 0 h 113"/>
                    <a:gd name="T10" fmla="*/ 13 w 41"/>
                    <a:gd name="T11" fmla="*/ 7 h 113"/>
                    <a:gd name="T12" fmla="*/ 13 w 41"/>
                    <a:gd name="T13" fmla="*/ 22 h 113"/>
                    <a:gd name="T14" fmla="*/ 7 w 41"/>
                    <a:gd name="T15" fmla="*/ 45 h 113"/>
                    <a:gd name="T16" fmla="*/ 7 w 41"/>
                    <a:gd name="T17" fmla="*/ 67 h 113"/>
                    <a:gd name="T18" fmla="*/ 0 w 41"/>
                    <a:gd name="T19" fmla="*/ 90 h 113"/>
                    <a:gd name="T20" fmla="*/ 0 w 41"/>
                    <a:gd name="T21" fmla="*/ 105 h 113"/>
                    <a:gd name="T22" fmla="*/ 7 w 41"/>
                    <a:gd name="T23" fmla="*/ 105 h 113"/>
                    <a:gd name="T24" fmla="*/ 13 w 41"/>
                    <a:gd name="T25" fmla="*/ 112 h 113"/>
                    <a:gd name="T26" fmla="*/ 20 w 41"/>
                    <a:gd name="T27" fmla="*/ 112 h 113"/>
                    <a:gd name="T28" fmla="*/ 27 w 41"/>
                    <a:gd name="T29" fmla="*/ 105 h 113"/>
                    <a:gd name="T30" fmla="*/ 33 w 41"/>
                    <a:gd name="T31" fmla="*/ 90 h 113"/>
                    <a:gd name="T32" fmla="*/ 33 w 41"/>
                    <a:gd name="T33" fmla="*/ 67 h 113"/>
                    <a:gd name="T34" fmla="*/ 40 w 41"/>
                    <a:gd name="T35" fmla="*/ 45 h 113"/>
                    <a:gd name="T36" fmla="*/ 40 w 41"/>
                    <a:gd name="T37" fmla="*/ 15 h 113"/>
                    <a:gd name="T38" fmla="*/ 40 w 41"/>
                    <a:gd name="T39" fmla="*/ 7 h 1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1"/>
                    <a:gd name="T61" fmla="*/ 0 h 113"/>
                    <a:gd name="T62" fmla="*/ 41 w 41"/>
                    <a:gd name="T63" fmla="*/ 113 h 1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1" h="113">
                      <a:moveTo>
                        <a:pt x="40" y="7"/>
                      </a:moveTo>
                      <a:lnTo>
                        <a:pt x="33" y="0"/>
                      </a:lnTo>
                      <a:lnTo>
                        <a:pt x="27" y="0"/>
                      </a:lnTo>
                      <a:lnTo>
                        <a:pt x="20" y="0"/>
                      </a:lnTo>
                      <a:lnTo>
                        <a:pt x="13" y="0"/>
                      </a:lnTo>
                      <a:lnTo>
                        <a:pt x="13" y="7"/>
                      </a:lnTo>
                      <a:lnTo>
                        <a:pt x="13" y="22"/>
                      </a:lnTo>
                      <a:lnTo>
                        <a:pt x="7" y="45"/>
                      </a:lnTo>
                      <a:lnTo>
                        <a:pt x="7" y="67"/>
                      </a:lnTo>
                      <a:lnTo>
                        <a:pt x="0" y="90"/>
                      </a:lnTo>
                      <a:lnTo>
                        <a:pt x="0" y="105"/>
                      </a:lnTo>
                      <a:lnTo>
                        <a:pt x="7" y="105"/>
                      </a:lnTo>
                      <a:lnTo>
                        <a:pt x="13" y="112"/>
                      </a:lnTo>
                      <a:lnTo>
                        <a:pt x="20" y="112"/>
                      </a:lnTo>
                      <a:lnTo>
                        <a:pt x="27" y="105"/>
                      </a:lnTo>
                      <a:lnTo>
                        <a:pt x="33" y="90"/>
                      </a:lnTo>
                      <a:lnTo>
                        <a:pt x="33" y="67"/>
                      </a:lnTo>
                      <a:lnTo>
                        <a:pt x="40" y="45"/>
                      </a:lnTo>
                      <a:lnTo>
                        <a:pt x="40" y="15"/>
                      </a:lnTo>
                      <a:lnTo>
                        <a:pt x="40" y="7"/>
                      </a:lnTo>
                    </a:path>
                  </a:pathLst>
                </a:custGeom>
                <a:grpFill/>
                <a:ln w="12700" cap="rnd">
                  <a:noFill/>
                  <a:round/>
                  <a:headEnd/>
                  <a:tailEnd/>
                </a:ln>
              </p:spPr>
              <p:txBody>
                <a:bodyPr/>
                <a:lstStyle/>
                <a:p>
                  <a:endParaRPr lang="en-US"/>
                </a:p>
              </p:txBody>
            </p:sp>
          </p:grpSp>
          <p:grpSp>
            <p:nvGrpSpPr>
              <p:cNvPr id="8" name="Group 40"/>
              <p:cNvGrpSpPr>
                <a:grpSpLocks/>
              </p:cNvGrpSpPr>
              <p:nvPr/>
            </p:nvGrpSpPr>
            <p:grpSpPr bwMode="auto">
              <a:xfrm>
                <a:off x="2852" y="2600"/>
                <a:ext cx="200" cy="64"/>
                <a:chOff x="2852" y="2600"/>
                <a:chExt cx="200" cy="64"/>
              </a:xfrm>
              <a:grpFill/>
            </p:grpSpPr>
            <p:sp>
              <p:nvSpPr>
                <p:cNvPr id="17446" name="Rectangle 41"/>
                <p:cNvSpPr>
                  <a:spLocks noChangeArrowheads="1"/>
                </p:cNvSpPr>
                <p:nvPr/>
              </p:nvSpPr>
              <p:spPr bwMode="auto">
                <a:xfrm>
                  <a:off x="2852" y="2624"/>
                  <a:ext cx="200" cy="40"/>
                </a:xfrm>
                <a:prstGeom prst="rect">
                  <a:avLst/>
                </a:prstGeom>
                <a:grpFill/>
                <a:ln w="12700">
                  <a:noFill/>
                  <a:miter lim="800000"/>
                  <a:headEnd/>
                  <a:tailEnd/>
                </a:ln>
              </p:spPr>
              <p:txBody>
                <a:bodyPr wrap="none" anchor="ctr"/>
                <a:lstStyle/>
                <a:p>
                  <a:endParaRPr lang="en-US"/>
                </a:p>
              </p:txBody>
            </p:sp>
            <p:sp>
              <p:nvSpPr>
                <p:cNvPr id="17447" name="Freeform 42"/>
                <p:cNvSpPr>
                  <a:spLocks/>
                </p:cNvSpPr>
                <p:nvPr/>
              </p:nvSpPr>
              <p:spPr bwMode="auto">
                <a:xfrm>
                  <a:off x="2852" y="2600"/>
                  <a:ext cx="193" cy="17"/>
                </a:xfrm>
                <a:custGeom>
                  <a:avLst/>
                  <a:gdLst>
                    <a:gd name="T0" fmla="*/ 192 w 193"/>
                    <a:gd name="T1" fmla="*/ 16 h 17"/>
                    <a:gd name="T2" fmla="*/ 154 w 193"/>
                    <a:gd name="T3" fmla="*/ 0 h 17"/>
                    <a:gd name="T4" fmla="*/ 8 w 193"/>
                    <a:gd name="T5" fmla="*/ 0 h 17"/>
                    <a:gd name="T6" fmla="*/ 0 w 193"/>
                    <a:gd name="T7" fmla="*/ 16 h 17"/>
                    <a:gd name="T8" fmla="*/ 192 w 193"/>
                    <a:gd name="T9" fmla="*/ 16 h 17"/>
                    <a:gd name="T10" fmla="*/ 0 60000 65536"/>
                    <a:gd name="T11" fmla="*/ 0 60000 65536"/>
                    <a:gd name="T12" fmla="*/ 0 60000 65536"/>
                    <a:gd name="T13" fmla="*/ 0 60000 65536"/>
                    <a:gd name="T14" fmla="*/ 0 60000 65536"/>
                    <a:gd name="T15" fmla="*/ 0 w 193"/>
                    <a:gd name="T16" fmla="*/ 0 h 17"/>
                    <a:gd name="T17" fmla="*/ 193 w 193"/>
                    <a:gd name="T18" fmla="*/ 17 h 17"/>
                  </a:gdLst>
                  <a:ahLst/>
                  <a:cxnLst>
                    <a:cxn ang="T10">
                      <a:pos x="T0" y="T1"/>
                    </a:cxn>
                    <a:cxn ang="T11">
                      <a:pos x="T2" y="T3"/>
                    </a:cxn>
                    <a:cxn ang="T12">
                      <a:pos x="T4" y="T5"/>
                    </a:cxn>
                    <a:cxn ang="T13">
                      <a:pos x="T6" y="T7"/>
                    </a:cxn>
                    <a:cxn ang="T14">
                      <a:pos x="T8" y="T9"/>
                    </a:cxn>
                  </a:cxnLst>
                  <a:rect l="T15" t="T16" r="T17" b="T18"/>
                  <a:pathLst>
                    <a:path w="193" h="17">
                      <a:moveTo>
                        <a:pt x="192" y="16"/>
                      </a:moveTo>
                      <a:lnTo>
                        <a:pt x="154" y="0"/>
                      </a:lnTo>
                      <a:lnTo>
                        <a:pt x="8" y="0"/>
                      </a:lnTo>
                      <a:lnTo>
                        <a:pt x="0" y="16"/>
                      </a:lnTo>
                      <a:lnTo>
                        <a:pt x="192" y="16"/>
                      </a:lnTo>
                    </a:path>
                  </a:pathLst>
                </a:custGeom>
                <a:grpFill/>
                <a:ln w="12700" cap="rnd">
                  <a:noFill/>
                  <a:round/>
                  <a:headEnd/>
                  <a:tailEnd/>
                </a:ln>
              </p:spPr>
              <p:txBody>
                <a:bodyPr/>
                <a:lstStyle/>
                <a:p>
                  <a:endParaRPr lang="en-US"/>
                </a:p>
              </p:txBody>
            </p:sp>
          </p:grpSp>
          <p:sp>
            <p:nvSpPr>
              <p:cNvPr id="17440" name="Freeform 43"/>
              <p:cNvSpPr>
                <a:spLocks/>
              </p:cNvSpPr>
              <p:nvPr/>
            </p:nvSpPr>
            <p:spPr bwMode="auto">
              <a:xfrm>
                <a:off x="3076" y="2456"/>
                <a:ext cx="9" cy="17"/>
              </a:xfrm>
              <a:custGeom>
                <a:avLst/>
                <a:gdLst>
                  <a:gd name="T0" fmla="*/ 0 w 9"/>
                  <a:gd name="T1" fmla="*/ 0 h 17"/>
                  <a:gd name="T2" fmla="*/ 8 w 9"/>
                  <a:gd name="T3" fmla="*/ 0 h 17"/>
                  <a:gd name="T4" fmla="*/ 8 w 9"/>
                  <a:gd name="T5" fmla="*/ 16 h 17"/>
                  <a:gd name="T6" fmla="*/ 0 w 9"/>
                  <a:gd name="T7" fmla="*/ 16 h 17"/>
                  <a:gd name="T8" fmla="*/ 0 w 9"/>
                  <a:gd name="T9" fmla="*/ 0 h 17"/>
                  <a:gd name="T10" fmla="*/ 0 60000 65536"/>
                  <a:gd name="T11" fmla="*/ 0 60000 65536"/>
                  <a:gd name="T12" fmla="*/ 0 60000 65536"/>
                  <a:gd name="T13" fmla="*/ 0 60000 65536"/>
                  <a:gd name="T14" fmla="*/ 0 60000 65536"/>
                  <a:gd name="T15" fmla="*/ 0 w 9"/>
                  <a:gd name="T16" fmla="*/ 0 h 17"/>
                  <a:gd name="T17" fmla="*/ 9 w 9"/>
                  <a:gd name="T18" fmla="*/ 17 h 17"/>
                </a:gdLst>
                <a:ahLst/>
                <a:cxnLst>
                  <a:cxn ang="T10">
                    <a:pos x="T0" y="T1"/>
                  </a:cxn>
                  <a:cxn ang="T11">
                    <a:pos x="T2" y="T3"/>
                  </a:cxn>
                  <a:cxn ang="T12">
                    <a:pos x="T4" y="T5"/>
                  </a:cxn>
                  <a:cxn ang="T13">
                    <a:pos x="T6" y="T7"/>
                  </a:cxn>
                  <a:cxn ang="T14">
                    <a:pos x="T8" y="T9"/>
                  </a:cxn>
                </a:cxnLst>
                <a:rect l="T15" t="T16" r="T17" b="T18"/>
                <a:pathLst>
                  <a:path w="9" h="17">
                    <a:moveTo>
                      <a:pt x="0" y="0"/>
                    </a:moveTo>
                    <a:lnTo>
                      <a:pt x="8" y="0"/>
                    </a:lnTo>
                    <a:lnTo>
                      <a:pt x="8" y="16"/>
                    </a:lnTo>
                    <a:lnTo>
                      <a:pt x="0" y="16"/>
                    </a:lnTo>
                    <a:lnTo>
                      <a:pt x="0" y="0"/>
                    </a:lnTo>
                  </a:path>
                </a:pathLst>
              </a:custGeom>
              <a:grpFill/>
              <a:ln w="12700" cap="rnd">
                <a:noFill/>
                <a:round/>
                <a:headEnd/>
                <a:tailEnd/>
              </a:ln>
            </p:spPr>
            <p:txBody>
              <a:bodyPr/>
              <a:lstStyle/>
              <a:p>
                <a:endParaRPr lang="en-US"/>
              </a:p>
            </p:txBody>
          </p:sp>
          <p:sp>
            <p:nvSpPr>
              <p:cNvPr id="17441" name="Rectangle 44"/>
              <p:cNvSpPr>
                <a:spLocks noChangeArrowheads="1"/>
              </p:cNvSpPr>
              <p:nvPr/>
            </p:nvSpPr>
            <p:spPr bwMode="auto">
              <a:xfrm>
                <a:off x="2948" y="2648"/>
                <a:ext cx="24" cy="112"/>
              </a:xfrm>
              <a:prstGeom prst="rect">
                <a:avLst/>
              </a:prstGeom>
              <a:grpFill/>
              <a:ln w="127000">
                <a:noFill/>
                <a:miter lim="800000"/>
                <a:headEnd/>
                <a:tailEnd/>
              </a:ln>
            </p:spPr>
            <p:txBody>
              <a:bodyPr wrap="none" anchor="ctr"/>
              <a:lstStyle/>
              <a:p>
                <a:endParaRPr lang="en-US"/>
              </a:p>
            </p:txBody>
          </p:sp>
          <p:sp>
            <p:nvSpPr>
              <p:cNvPr id="17442" name="Rectangle 45"/>
              <p:cNvSpPr>
                <a:spLocks noChangeArrowheads="1"/>
              </p:cNvSpPr>
              <p:nvPr/>
            </p:nvSpPr>
            <p:spPr bwMode="auto">
              <a:xfrm>
                <a:off x="2940" y="2760"/>
                <a:ext cx="40" cy="32"/>
              </a:xfrm>
              <a:prstGeom prst="rect">
                <a:avLst/>
              </a:prstGeom>
              <a:grpFill/>
              <a:ln w="127000">
                <a:noFill/>
                <a:miter lim="800000"/>
                <a:headEnd/>
                <a:tailEnd/>
              </a:ln>
            </p:spPr>
            <p:txBody>
              <a:bodyPr wrap="none" anchor="ctr"/>
              <a:lstStyle/>
              <a:p>
                <a:endParaRPr lang="en-US"/>
              </a:p>
            </p:txBody>
          </p:sp>
          <p:grpSp>
            <p:nvGrpSpPr>
              <p:cNvPr id="9" name="Group 46"/>
              <p:cNvGrpSpPr>
                <a:grpSpLocks/>
              </p:cNvGrpSpPr>
              <p:nvPr/>
            </p:nvGrpSpPr>
            <p:grpSpPr bwMode="auto">
              <a:xfrm>
                <a:off x="2836" y="2776"/>
                <a:ext cx="241" cy="41"/>
                <a:chOff x="2836" y="2776"/>
                <a:chExt cx="241" cy="41"/>
              </a:xfrm>
              <a:grpFill/>
            </p:grpSpPr>
            <p:sp>
              <p:nvSpPr>
                <p:cNvPr id="17444" name="Freeform 47"/>
                <p:cNvSpPr>
                  <a:spLocks/>
                </p:cNvSpPr>
                <p:nvPr/>
              </p:nvSpPr>
              <p:spPr bwMode="auto">
                <a:xfrm>
                  <a:off x="2956" y="2776"/>
                  <a:ext cx="121" cy="41"/>
                </a:xfrm>
                <a:custGeom>
                  <a:avLst/>
                  <a:gdLst>
                    <a:gd name="T0" fmla="*/ 15 w 121"/>
                    <a:gd name="T1" fmla="*/ 0 h 41"/>
                    <a:gd name="T2" fmla="*/ 30 w 121"/>
                    <a:gd name="T3" fmla="*/ 7 h 41"/>
                    <a:gd name="T4" fmla="*/ 45 w 121"/>
                    <a:gd name="T5" fmla="*/ 7 h 41"/>
                    <a:gd name="T6" fmla="*/ 53 w 121"/>
                    <a:gd name="T7" fmla="*/ 13 h 41"/>
                    <a:gd name="T8" fmla="*/ 68 w 121"/>
                    <a:gd name="T9" fmla="*/ 13 h 41"/>
                    <a:gd name="T10" fmla="*/ 75 w 121"/>
                    <a:gd name="T11" fmla="*/ 20 h 41"/>
                    <a:gd name="T12" fmla="*/ 83 w 121"/>
                    <a:gd name="T13" fmla="*/ 27 h 41"/>
                    <a:gd name="T14" fmla="*/ 90 w 121"/>
                    <a:gd name="T15" fmla="*/ 27 h 41"/>
                    <a:gd name="T16" fmla="*/ 90 w 121"/>
                    <a:gd name="T17" fmla="*/ 33 h 41"/>
                    <a:gd name="T18" fmla="*/ 98 w 121"/>
                    <a:gd name="T19" fmla="*/ 33 h 41"/>
                    <a:gd name="T20" fmla="*/ 105 w 121"/>
                    <a:gd name="T21" fmla="*/ 33 h 41"/>
                    <a:gd name="T22" fmla="*/ 113 w 121"/>
                    <a:gd name="T23" fmla="*/ 33 h 41"/>
                    <a:gd name="T24" fmla="*/ 120 w 121"/>
                    <a:gd name="T25" fmla="*/ 33 h 41"/>
                    <a:gd name="T26" fmla="*/ 120 w 121"/>
                    <a:gd name="T27" fmla="*/ 40 h 41"/>
                    <a:gd name="T28" fmla="*/ 53 w 121"/>
                    <a:gd name="T29" fmla="*/ 40 h 41"/>
                    <a:gd name="T30" fmla="*/ 45 w 121"/>
                    <a:gd name="T31" fmla="*/ 33 h 41"/>
                    <a:gd name="T32" fmla="*/ 45 w 121"/>
                    <a:gd name="T33" fmla="*/ 27 h 41"/>
                    <a:gd name="T34" fmla="*/ 38 w 121"/>
                    <a:gd name="T35" fmla="*/ 27 h 41"/>
                    <a:gd name="T36" fmla="*/ 38 w 121"/>
                    <a:gd name="T37" fmla="*/ 20 h 41"/>
                    <a:gd name="T38" fmla="*/ 30 w 121"/>
                    <a:gd name="T39" fmla="*/ 20 h 41"/>
                    <a:gd name="T40" fmla="*/ 23 w 121"/>
                    <a:gd name="T41" fmla="*/ 20 h 41"/>
                    <a:gd name="T42" fmla="*/ 23 w 121"/>
                    <a:gd name="T43" fmla="*/ 13 h 41"/>
                    <a:gd name="T44" fmla="*/ 15 w 121"/>
                    <a:gd name="T45" fmla="*/ 13 h 41"/>
                    <a:gd name="T46" fmla="*/ 8 w 121"/>
                    <a:gd name="T47" fmla="*/ 13 h 41"/>
                    <a:gd name="T48" fmla="*/ 0 w 121"/>
                    <a:gd name="T49" fmla="*/ 13 h 41"/>
                    <a:gd name="T50" fmla="*/ 0 w 121"/>
                    <a:gd name="T51" fmla="*/ 0 h 41"/>
                    <a:gd name="T52" fmla="*/ 8 w 121"/>
                    <a:gd name="T53" fmla="*/ 0 h 41"/>
                    <a:gd name="T54" fmla="*/ 15 w 121"/>
                    <a:gd name="T55" fmla="*/ 0 h 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1"/>
                    <a:gd name="T85" fmla="*/ 0 h 41"/>
                    <a:gd name="T86" fmla="*/ 121 w 121"/>
                    <a:gd name="T87" fmla="*/ 41 h 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1" h="41">
                      <a:moveTo>
                        <a:pt x="15" y="0"/>
                      </a:moveTo>
                      <a:lnTo>
                        <a:pt x="30" y="7"/>
                      </a:lnTo>
                      <a:lnTo>
                        <a:pt x="45" y="7"/>
                      </a:lnTo>
                      <a:lnTo>
                        <a:pt x="53" y="13"/>
                      </a:lnTo>
                      <a:lnTo>
                        <a:pt x="68" y="13"/>
                      </a:lnTo>
                      <a:lnTo>
                        <a:pt x="75" y="20"/>
                      </a:lnTo>
                      <a:lnTo>
                        <a:pt x="83" y="27"/>
                      </a:lnTo>
                      <a:lnTo>
                        <a:pt x="90" y="27"/>
                      </a:lnTo>
                      <a:lnTo>
                        <a:pt x="90" y="33"/>
                      </a:lnTo>
                      <a:lnTo>
                        <a:pt x="98" y="33"/>
                      </a:lnTo>
                      <a:lnTo>
                        <a:pt x="105" y="33"/>
                      </a:lnTo>
                      <a:lnTo>
                        <a:pt x="113" y="33"/>
                      </a:lnTo>
                      <a:lnTo>
                        <a:pt x="120" y="33"/>
                      </a:lnTo>
                      <a:lnTo>
                        <a:pt x="120" y="40"/>
                      </a:lnTo>
                      <a:lnTo>
                        <a:pt x="53" y="40"/>
                      </a:lnTo>
                      <a:lnTo>
                        <a:pt x="45" y="33"/>
                      </a:lnTo>
                      <a:lnTo>
                        <a:pt x="45" y="27"/>
                      </a:lnTo>
                      <a:lnTo>
                        <a:pt x="38" y="27"/>
                      </a:lnTo>
                      <a:lnTo>
                        <a:pt x="38" y="20"/>
                      </a:lnTo>
                      <a:lnTo>
                        <a:pt x="30" y="20"/>
                      </a:lnTo>
                      <a:lnTo>
                        <a:pt x="23" y="20"/>
                      </a:lnTo>
                      <a:lnTo>
                        <a:pt x="23" y="13"/>
                      </a:lnTo>
                      <a:lnTo>
                        <a:pt x="15" y="13"/>
                      </a:lnTo>
                      <a:lnTo>
                        <a:pt x="8" y="13"/>
                      </a:lnTo>
                      <a:lnTo>
                        <a:pt x="0" y="13"/>
                      </a:lnTo>
                      <a:lnTo>
                        <a:pt x="0" y="0"/>
                      </a:lnTo>
                      <a:lnTo>
                        <a:pt x="8" y="0"/>
                      </a:lnTo>
                      <a:lnTo>
                        <a:pt x="15" y="0"/>
                      </a:lnTo>
                    </a:path>
                  </a:pathLst>
                </a:custGeom>
                <a:grpFill/>
                <a:ln w="12700" cap="rnd">
                  <a:noFill/>
                  <a:round/>
                  <a:headEnd/>
                  <a:tailEnd/>
                </a:ln>
              </p:spPr>
              <p:txBody>
                <a:bodyPr/>
                <a:lstStyle/>
                <a:p>
                  <a:endParaRPr lang="en-US"/>
                </a:p>
              </p:txBody>
            </p:sp>
            <p:sp>
              <p:nvSpPr>
                <p:cNvPr id="17445" name="Freeform 48"/>
                <p:cNvSpPr>
                  <a:spLocks/>
                </p:cNvSpPr>
                <p:nvPr/>
              </p:nvSpPr>
              <p:spPr bwMode="auto">
                <a:xfrm>
                  <a:off x="2836" y="2776"/>
                  <a:ext cx="113" cy="41"/>
                </a:xfrm>
                <a:custGeom>
                  <a:avLst/>
                  <a:gdLst>
                    <a:gd name="T0" fmla="*/ 97 w 113"/>
                    <a:gd name="T1" fmla="*/ 0 h 41"/>
                    <a:gd name="T2" fmla="*/ 82 w 113"/>
                    <a:gd name="T3" fmla="*/ 7 h 41"/>
                    <a:gd name="T4" fmla="*/ 67 w 113"/>
                    <a:gd name="T5" fmla="*/ 7 h 41"/>
                    <a:gd name="T6" fmla="*/ 60 w 113"/>
                    <a:gd name="T7" fmla="*/ 13 h 41"/>
                    <a:gd name="T8" fmla="*/ 52 w 113"/>
                    <a:gd name="T9" fmla="*/ 13 h 41"/>
                    <a:gd name="T10" fmla="*/ 45 w 113"/>
                    <a:gd name="T11" fmla="*/ 20 h 41"/>
                    <a:gd name="T12" fmla="*/ 37 w 113"/>
                    <a:gd name="T13" fmla="*/ 20 h 41"/>
                    <a:gd name="T14" fmla="*/ 30 w 113"/>
                    <a:gd name="T15" fmla="*/ 27 h 41"/>
                    <a:gd name="T16" fmla="*/ 22 w 113"/>
                    <a:gd name="T17" fmla="*/ 33 h 41"/>
                    <a:gd name="T18" fmla="*/ 15 w 113"/>
                    <a:gd name="T19" fmla="*/ 33 h 41"/>
                    <a:gd name="T20" fmla="*/ 7 w 113"/>
                    <a:gd name="T21" fmla="*/ 33 h 41"/>
                    <a:gd name="T22" fmla="*/ 0 w 113"/>
                    <a:gd name="T23" fmla="*/ 33 h 41"/>
                    <a:gd name="T24" fmla="*/ 0 w 113"/>
                    <a:gd name="T25" fmla="*/ 40 h 41"/>
                    <a:gd name="T26" fmla="*/ 67 w 113"/>
                    <a:gd name="T27" fmla="*/ 40 h 41"/>
                    <a:gd name="T28" fmla="*/ 67 w 113"/>
                    <a:gd name="T29" fmla="*/ 33 h 41"/>
                    <a:gd name="T30" fmla="*/ 75 w 113"/>
                    <a:gd name="T31" fmla="*/ 27 h 41"/>
                    <a:gd name="T32" fmla="*/ 82 w 113"/>
                    <a:gd name="T33" fmla="*/ 20 h 41"/>
                    <a:gd name="T34" fmla="*/ 90 w 113"/>
                    <a:gd name="T35" fmla="*/ 20 h 41"/>
                    <a:gd name="T36" fmla="*/ 97 w 113"/>
                    <a:gd name="T37" fmla="*/ 13 h 41"/>
                    <a:gd name="T38" fmla="*/ 105 w 113"/>
                    <a:gd name="T39" fmla="*/ 13 h 41"/>
                    <a:gd name="T40" fmla="*/ 112 w 113"/>
                    <a:gd name="T41" fmla="*/ 13 h 41"/>
                    <a:gd name="T42" fmla="*/ 112 w 113"/>
                    <a:gd name="T43" fmla="*/ 0 h 41"/>
                    <a:gd name="T44" fmla="*/ 97 w 113"/>
                    <a:gd name="T45" fmla="*/ 0 h 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3"/>
                    <a:gd name="T70" fmla="*/ 0 h 41"/>
                    <a:gd name="T71" fmla="*/ 113 w 113"/>
                    <a:gd name="T72" fmla="*/ 41 h 4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3" h="41">
                      <a:moveTo>
                        <a:pt x="97" y="0"/>
                      </a:moveTo>
                      <a:lnTo>
                        <a:pt x="82" y="7"/>
                      </a:lnTo>
                      <a:lnTo>
                        <a:pt x="67" y="7"/>
                      </a:lnTo>
                      <a:lnTo>
                        <a:pt x="60" y="13"/>
                      </a:lnTo>
                      <a:lnTo>
                        <a:pt x="52" y="13"/>
                      </a:lnTo>
                      <a:lnTo>
                        <a:pt x="45" y="20"/>
                      </a:lnTo>
                      <a:lnTo>
                        <a:pt x="37" y="20"/>
                      </a:lnTo>
                      <a:lnTo>
                        <a:pt x="30" y="27"/>
                      </a:lnTo>
                      <a:lnTo>
                        <a:pt x="22" y="33"/>
                      </a:lnTo>
                      <a:lnTo>
                        <a:pt x="15" y="33"/>
                      </a:lnTo>
                      <a:lnTo>
                        <a:pt x="7" y="33"/>
                      </a:lnTo>
                      <a:lnTo>
                        <a:pt x="0" y="33"/>
                      </a:lnTo>
                      <a:lnTo>
                        <a:pt x="0" y="40"/>
                      </a:lnTo>
                      <a:lnTo>
                        <a:pt x="67" y="40"/>
                      </a:lnTo>
                      <a:lnTo>
                        <a:pt x="67" y="33"/>
                      </a:lnTo>
                      <a:lnTo>
                        <a:pt x="75" y="27"/>
                      </a:lnTo>
                      <a:lnTo>
                        <a:pt x="82" y="20"/>
                      </a:lnTo>
                      <a:lnTo>
                        <a:pt x="90" y="20"/>
                      </a:lnTo>
                      <a:lnTo>
                        <a:pt x="97" y="13"/>
                      </a:lnTo>
                      <a:lnTo>
                        <a:pt x="105" y="13"/>
                      </a:lnTo>
                      <a:lnTo>
                        <a:pt x="112" y="13"/>
                      </a:lnTo>
                      <a:lnTo>
                        <a:pt x="112" y="0"/>
                      </a:lnTo>
                      <a:lnTo>
                        <a:pt x="97" y="0"/>
                      </a:lnTo>
                    </a:path>
                  </a:pathLst>
                </a:custGeom>
                <a:grpFill/>
                <a:ln w="12700" cap="rnd">
                  <a:noFill/>
                  <a:round/>
                  <a:headEnd/>
                  <a:tailEnd/>
                </a:ln>
              </p:spPr>
              <p:txBody>
                <a:bodyPr/>
                <a:lstStyle/>
                <a:p>
                  <a:endParaRPr lang="en-US"/>
                </a:p>
              </p:txBody>
            </p:sp>
          </p:grpSp>
        </p:grpSp>
        <p:grpSp>
          <p:nvGrpSpPr>
            <p:cNvPr id="10" name="Group 49"/>
            <p:cNvGrpSpPr>
              <a:grpSpLocks/>
            </p:cNvGrpSpPr>
            <p:nvPr/>
          </p:nvGrpSpPr>
          <p:grpSpPr bwMode="auto">
            <a:xfrm>
              <a:off x="2580" y="2224"/>
              <a:ext cx="457" cy="609"/>
              <a:chOff x="2580" y="2224"/>
              <a:chExt cx="457" cy="609"/>
            </a:xfrm>
            <a:grpFill/>
          </p:grpSpPr>
          <p:sp>
            <p:nvSpPr>
              <p:cNvPr id="17429" name="Line 50"/>
              <p:cNvSpPr>
                <a:spLocks noChangeShapeType="1"/>
              </p:cNvSpPr>
              <p:nvPr/>
            </p:nvSpPr>
            <p:spPr bwMode="auto">
              <a:xfrm flipV="1">
                <a:off x="2760" y="2360"/>
                <a:ext cx="40" cy="64"/>
              </a:xfrm>
              <a:prstGeom prst="line">
                <a:avLst/>
              </a:prstGeom>
              <a:grpFill/>
              <a:ln w="12700">
                <a:solidFill>
                  <a:srgbClr val="999900"/>
                </a:solidFill>
                <a:round/>
                <a:headEnd/>
                <a:tailEnd/>
              </a:ln>
            </p:spPr>
            <p:txBody>
              <a:bodyPr wrap="none" anchor="ctr"/>
              <a:lstStyle/>
              <a:p>
                <a:endParaRPr lang="en-US"/>
              </a:p>
            </p:txBody>
          </p:sp>
          <p:sp>
            <p:nvSpPr>
              <p:cNvPr id="17430" name="Freeform 51"/>
              <p:cNvSpPr>
                <a:spLocks/>
              </p:cNvSpPr>
              <p:nvPr/>
            </p:nvSpPr>
            <p:spPr bwMode="auto">
              <a:xfrm>
                <a:off x="2748" y="2352"/>
                <a:ext cx="41" cy="57"/>
              </a:xfrm>
              <a:custGeom>
                <a:avLst/>
                <a:gdLst>
                  <a:gd name="T0" fmla="*/ 0 w 41"/>
                  <a:gd name="T1" fmla="*/ 56 h 57"/>
                  <a:gd name="T2" fmla="*/ 40 w 41"/>
                  <a:gd name="T3" fmla="*/ 0 h 57"/>
                  <a:gd name="T4" fmla="*/ 0 w 41"/>
                  <a:gd name="T5" fmla="*/ 56 h 57"/>
                  <a:gd name="T6" fmla="*/ 0 60000 65536"/>
                  <a:gd name="T7" fmla="*/ 0 60000 65536"/>
                  <a:gd name="T8" fmla="*/ 0 60000 65536"/>
                  <a:gd name="T9" fmla="*/ 0 w 41"/>
                  <a:gd name="T10" fmla="*/ 0 h 57"/>
                  <a:gd name="T11" fmla="*/ 41 w 41"/>
                  <a:gd name="T12" fmla="*/ 57 h 57"/>
                </a:gdLst>
                <a:ahLst/>
                <a:cxnLst>
                  <a:cxn ang="T6">
                    <a:pos x="T0" y="T1"/>
                  </a:cxn>
                  <a:cxn ang="T7">
                    <a:pos x="T2" y="T3"/>
                  </a:cxn>
                  <a:cxn ang="T8">
                    <a:pos x="T4" y="T5"/>
                  </a:cxn>
                </a:cxnLst>
                <a:rect l="T9" t="T10" r="T11" b="T12"/>
                <a:pathLst>
                  <a:path w="41" h="57">
                    <a:moveTo>
                      <a:pt x="0" y="56"/>
                    </a:moveTo>
                    <a:lnTo>
                      <a:pt x="40" y="0"/>
                    </a:lnTo>
                    <a:lnTo>
                      <a:pt x="0" y="56"/>
                    </a:lnTo>
                  </a:path>
                </a:pathLst>
              </a:custGeom>
              <a:grpFill/>
              <a:ln w="12700" cap="rnd">
                <a:solidFill>
                  <a:srgbClr val="999900"/>
                </a:solidFill>
                <a:round/>
                <a:headEnd/>
                <a:tailEnd/>
              </a:ln>
            </p:spPr>
            <p:txBody>
              <a:bodyPr/>
              <a:lstStyle/>
              <a:p>
                <a:endParaRPr lang="en-US"/>
              </a:p>
            </p:txBody>
          </p:sp>
          <p:sp>
            <p:nvSpPr>
              <p:cNvPr id="17431" name="Freeform 52"/>
              <p:cNvSpPr>
                <a:spLocks/>
              </p:cNvSpPr>
              <p:nvPr/>
            </p:nvSpPr>
            <p:spPr bwMode="auto">
              <a:xfrm>
                <a:off x="2724" y="2392"/>
                <a:ext cx="65" cy="33"/>
              </a:xfrm>
              <a:custGeom>
                <a:avLst/>
                <a:gdLst>
                  <a:gd name="T0" fmla="*/ 64 w 65"/>
                  <a:gd name="T1" fmla="*/ 19 h 33"/>
                  <a:gd name="T2" fmla="*/ 43 w 65"/>
                  <a:gd name="T3" fmla="*/ 6 h 33"/>
                  <a:gd name="T4" fmla="*/ 36 w 65"/>
                  <a:gd name="T5" fmla="*/ 0 h 33"/>
                  <a:gd name="T6" fmla="*/ 28 w 65"/>
                  <a:gd name="T7" fmla="*/ 0 h 33"/>
                  <a:gd name="T8" fmla="*/ 21 w 65"/>
                  <a:gd name="T9" fmla="*/ 0 h 33"/>
                  <a:gd name="T10" fmla="*/ 0 w 65"/>
                  <a:gd name="T11" fmla="*/ 13 h 33"/>
                  <a:gd name="T12" fmla="*/ 0 w 65"/>
                  <a:gd name="T13" fmla="*/ 19 h 33"/>
                  <a:gd name="T14" fmla="*/ 64 w 65"/>
                  <a:gd name="T15" fmla="*/ 32 h 33"/>
                  <a:gd name="T16" fmla="*/ 64 w 65"/>
                  <a:gd name="T17" fmla="*/ 19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33"/>
                  <a:gd name="T29" fmla="*/ 65 w 65"/>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33">
                    <a:moveTo>
                      <a:pt x="64" y="19"/>
                    </a:moveTo>
                    <a:lnTo>
                      <a:pt x="43" y="6"/>
                    </a:lnTo>
                    <a:lnTo>
                      <a:pt x="36" y="0"/>
                    </a:lnTo>
                    <a:lnTo>
                      <a:pt x="28" y="0"/>
                    </a:lnTo>
                    <a:lnTo>
                      <a:pt x="21" y="0"/>
                    </a:lnTo>
                    <a:lnTo>
                      <a:pt x="0" y="13"/>
                    </a:lnTo>
                    <a:lnTo>
                      <a:pt x="0" y="19"/>
                    </a:lnTo>
                    <a:lnTo>
                      <a:pt x="64" y="32"/>
                    </a:lnTo>
                    <a:lnTo>
                      <a:pt x="64" y="19"/>
                    </a:lnTo>
                  </a:path>
                </a:pathLst>
              </a:custGeom>
              <a:grpFill/>
              <a:ln w="12700" cap="rnd">
                <a:noFill/>
                <a:round/>
                <a:headEnd/>
                <a:tailEnd/>
              </a:ln>
            </p:spPr>
            <p:txBody>
              <a:bodyPr/>
              <a:lstStyle/>
              <a:p>
                <a:endParaRPr lang="en-US"/>
              </a:p>
            </p:txBody>
          </p:sp>
          <p:sp>
            <p:nvSpPr>
              <p:cNvPr id="17432" name="Freeform 53"/>
              <p:cNvSpPr>
                <a:spLocks/>
              </p:cNvSpPr>
              <p:nvPr/>
            </p:nvSpPr>
            <p:spPr bwMode="auto">
              <a:xfrm>
                <a:off x="2796" y="2224"/>
                <a:ext cx="137" cy="137"/>
              </a:xfrm>
              <a:custGeom>
                <a:avLst/>
                <a:gdLst>
                  <a:gd name="T0" fmla="*/ 136 w 137"/>
                  <a:gd name="T1" fmla="*/ 106 h 137"/>
                  <a:gd name="T2" fmla="*/ 128 w 137"/>
                  <a:gd name="T3" fmla="*/ 98 h 137"/>
                  <a:gd name="T4" fmla="*/ 128 w 137"/>
                  <a:gd name="T5" fmla="*/ 83 h 137"/>
                  <a:gd name="T6" fmla="*/ 128 w 137"/>
                  <a:gd name="T7" fmla="*/ 68 h 137"/>
                  <a:gd name="T8" fmla="*/ 121 w 137"/>
                  <a:gd name="T9" fmla="*/ 60 h 137"/>
                  <a:gd name="T10" fmla="*/ 121 w 137"/>
                  <a:gd name="T11" fmla="*/ 45 h 137"/>
                  <a:gd name="T12" fmla="*/ 121 w 137"/>
                  <a:gd name="T13" fmla="*/ 38 h 137"/>
                  <a:gd name="T14" fmla="*/ 113 w 137"/>
                  <a:gd name="T15" fmla="*/ 23 h 137"/>
                  <a:gd name="T16" fmla="*/ 106 w 137"/>
                  <a:gd name="T17" fmla="*/ 15 h 137"/>
                  <a:gd name="T18" fmla="*/ 91 w 137"/>
                  <a:gd name="T19" fmla="*/ 8 h 137"/>
                  <a:gd name="T20" fmla="*/ 68 w 137"/>
                  <a:gd name="T21" fmla="*/ 8 h 137"/>
                  <a:gd name="T22" fmla="*/ 76 w 137"/>
                  <a:gd name="T23" fmla="*/ 0 h 137"/>
                  <a:gd name="T24" fmla="*/ 60 w 137"/>
                  <a:gd name="T25" fmla="*/ 8 h 137"/>
                  <a:gd name="T26" fmla="*/ 53 w 137"/>
                  <a:gd name="T27" fmla="*/ 0 h 137"/>
                  <a:gd name="T28" fmla="*/ 60 w 137"/>
                  <a:gd name="T29" fmla="*/ 8 h 137"/>
                  <a:gd name="T30" fmla="*/ 45 w 137"/>
                  <a:gd name="T31" fmla="*/ 15 h 137"/>
                  <a:gd name="T32" fmla="*/ 38 w 137"/>
                  <a:gd name="T33" fmla="*/ 15 h 137"/>
                  <a:gd name="T34" fmla="*/ 23 w 137"/>
                  <a:gd name="T35" fmla="*/ 23 h 137"/>
                  <a:gd name="T36" fmla="*/ 15 w 137"/>
                  <a:gd name="T37" fmla="*/ 30 h 137"/>
                  <a:gd name="T38" fmla="*/ 8 w 137"/>
                  <a:gd name="T39" fmla="*/ 45 h 137"/>
                  <a:gd name="T40" fmla="*/ 8 w 137"/>
                  <a:gd name="T41" fmla="*/ 60 h 137"/>
                  <a:gd name="T42" fmla="*/ 0 w 137"/>
                  <a:gd name="T43" fmla="*/ 68 h 137"/>
                  <a:gd name="T44" fmla="*/ 8 w 137"/>
                  <a:gd name="T45" fmla="*/ 83 h 137"/>
                  <a:gd name="T46" fmla="*/ 8 w 137"/>
                  <a:gd name="T47" fmla="*/ 91 h 137"/>
                  <a:gd name="T48" fmla="*/ 8 w 137"/>
                  <a:gd name="T49" fmla="*/ 98 h 137"/>
                  <a:gd name="T50" fmla="*/ 15 w 137"/>
                  <a:gd name="T51" fmla="*/ 98 h 137"/>
                  <a:gd name="T52" fmla="*/ 23 w 137"/>
                  <a:gd name="T53" fmla="*/ 98 h 137"/>
                  <a:gd name="T54" fmla="*/ 30 w 137"/>
                  <a:gd name="T55" fmla="*/ 98 h 137"/>
                  <a:gd name="T56" fmla="*/ 38 w 137"/>
                  <a:gd name="T57" fmla="*/ 106 h 137"/>
                  <a:gd name="T58" fmla="*/ 38 w 137"/>
                  <a:gd name="T59" fmla="*/ 113 h 137"/>
                  <a:gd name="T60" fmla="*/ 38 w 137"/>
                  <a:gd name="T61" fmla="*/ 121 h 137"/>
                  <a:gd name="T62" fmla="*/ 45 w 137"/>
                  <a:gd name="T63" fmla="*/ 121 h 137"/>
                  <a:gd name="T64" fmla="*/ 45 w 137"/>
                  <a:gd name="T65" fmla="*/ 128 h 137"/>
                  <a:gd name="T66" fmla="*/ 53 w 137"/>
                  <a:gd name="T67" fmla="*/ 128 h 137"/>
                  <a:gd name="T68" fmla="*/ 53 w 137"/>
                  <a:gd name="T69" fmla="*/ 136 h 137"/>
                  <a:gd name="T70" fmla="*/ 60 w 137"/>
                  <a:gd name="T71" fmla="*/ 136 h 137"/>
                  <a:gd name="T72" fmla="*/ 68 w 137"/>
                  <a:gd name="T73" fmla="*/ 136 h 137"/>
                  <a:gd name="T74" fmla="*/ 76 w 137"/>
                  <a:gd name="T75" fmla="*/ 136 h 137"/>
                  <a:gd name="T76" fmla="*/ 136 w 137"/>
                  <a:gd name="T77" fmla="*/ 106 h 1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7"/>
                  <a:gd name="T118" fmla="*/ 0 h 137"/>
                  <a:gd name="T119" fmla="*/ 137 w 137"/>
                  <a:gd name="T120" fmla="*/ 137 h 1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7" h="137">
                    <a:moveTo>
                      <a:pt x="136" y="106"/>
                    </a:moveTo>
                    <a:lnTo>
                      <a:pt x="128" y="98"/>
                    </a:lnTo>
                    <a:lnTo>
                      <a:pt x="128" y="83"/>
                    </a:lnTo>
                    <a:lnTo>
                      <a:pt x="128" y="68"/>
                    </a:lnTo>
                    <a:lnTo>
                      <a:pt x="121" y="60"/>
                    </a:lnTo>
                    <a:lnTo>
                      <a:pt x="121" y="45"/>
                    </a:lnTo>
                    <a:lnTo>
                      <a:pt x="121" y="38"/>
                    </a:lnTo>
                    <a:lnTo>
                      <a:pt x="113" y="23"/>
                    </a:lnTo>
                    <a:lnTo>
                      <a:pt x="106" y="15"/>
                    </a:lnTo>
                    <a:lnTo>
                      <a:pt x="91" y="8"/>
                    </a:lnTo>
                    <a:lnTo>
                      <a:pt x="68" y="8"/>
                    </a:lnTo>
                    <a:lnTo>
                      <a:pt x="76" y="0"/>
                    </a:lnTo>
                    <a:lnTo>
                      <a:pt x="60" y="8"/>
                    </a:lnTo>
                    <a:lnTo>
                      <a:pt x="53" y="0"/>
                    </a:lnTo>
                    <a:lnTo>
                      <a:pt x="60" y="8"/>
                    </a:lnTo>
                    <a:lnTo>
                      <a:pt x="45" y="15"/>
                    </a:lnTo>
                    <a:lnTo>
                      <a:pt x="38" y="15"/>
                    </a:lnTo>
                    <a:lnTo>
                      <a:pt x="23" y="23"/>
                    </a:lnTo>
                    <a:lnTo>
                      <a:pt x="15" y="30"/>
                    </a:lnTo>
                    <a:lnTo>
                      <a:pt x="8" y="45"/>
                    </a:lnTo>
                    <a:lnTo>
                      <a:pt x="8" y="60"/>
                    </a:lnTo>
                    <a:lnTo>
                      <a:pt x="0" y="68"/>
                    </a:lnTo>
                    <a:lnTo>
                      <a:pt x="8" y="83"/>
                    </a:lnTo>
                    <a:lnTo>
                      <a:pt x="8" y="91"/>
                    </a:lnTo>
                    <a:lnTo>
                      <a:pt x="8" y="98"/>
                    </a:lnTo>
                    <a:lnTo>
                      <a:pt x="15" y="98"/>
                    </a:lnTo>
                    <a:lnTo>
                      <a:pt x="23" y="98"/>
                    </a:lnTo>
                    <a:lnTo>
                      <a:pt x="30" y="98"/>
                    </a:lnTo>
                    <a:lnTo>
                      <a:pt x="38" y="106"/>
                    </a:lnTo>
                    <a:lnTo>
                      <a:pt x="38" y="113"/>
                    </a:lnTo>
                    <a:lnTo>
                      <a:pt x="38" y="121"/>
                    </a:lnTo>
                    <a:lnTo>
                      <a:pt x="45" y="121"/>
                    </a:lnTo>
                    <a:lnTo>
                      <a:pt x="45" y="128"/>
                    </a:lnTo>
                    <a:lnTo>
                      <a:pt x="53" y="128"/>
                    </a:lnTo>
                    <a:lnTo>
                      <a:pt x="53" y="136"/>
                    </a:lnTo>
                    <a:lnTo>
                      <a:pt x="60" y="136"/>
                    </a:lnTo>
                    <a:lnTo>
                      <a:pt x="68" y="136"/>
                    </a:lnTo>
                    <a:lnTo>
                      <a:pt x="76" y="136"/>
                    </a:lnTo>
                    <a:lnTo>
                      <a:pt x="136" y="106"/>
                    </a:lnTo>
                  </a:path>
                </a:pathLst>
              </a:custGeom>
              <a:grpFill/>
              <a:ln w="12700" cap="rnd">
                <a:noFill/>
                <a:round/>
                <a:headEnd/>
                <a:tailEnd/>
              </a:ln>
            </p:spPr>
            <p:txBody>
              <a:bodyPr/>
              <a:lstStyle/>
              <a:p>
                <a:endParaRPr lang="en-US"/>
              </a:p>
            </p:txBody>
          </p:sp>
          <p:sp>
            <p:nvSpPr>
              <p:cNvPr id="17433" name="Freeform 54"/>
              <p:cNvSpPr>
                <a:spLocks/>
              </p:cNvSpPr>
              <p:nvPr/>
            </p:nvSpPr>
            <p:spPr bwMode="auto">
              <a:xfrm>
                <a:off x="2580" y="2768"/>
                <a:ext cx="137" cy="65"/>
              </a:xfrm>
              <a:custGeom>
                <a:avLst/>
                <a:gdLst>
                  <a:gd name="T0" fmla="*/ 76 w 137"/>
                  <a:gd name="T1" fmla="*/ 0 h 65"/>
                  <a:gd name="T2" fmla="*/ 60 w 137"/>
                  <a:gd name="T3" fmla="*/ 21 h 65"/>
                  <a:gd name="T4" fmla="*/ 53 w 137"/>
                  <a:gd name="T5" fmla="*/ 21 h 65"/>
                  <a:gd name="T6" fmla="*/ 30 w 137"/>
                  <a:gd name="T7" fmla="*/ 21 h 65"/>
                  <a:gd name="T8" fmla="*/ 15 w 137"/>
                  <a:gd name="T9" fmla="*/ 21 h 65"/>
                  <a:gd name="T10" fmla="*/ 8 w 137"/>
                  <a:gd name="T11" fmla="*/ 28 h 65"/>
                  <a:gd name="T12" fmla="*/ 0 w 137"/>
                  <a:gd name="T13" fmla="*/ 36 h 65"/>
                  <a:gd name="T14" fmla="*/ 8 w 137"/>
                  <a:gd name="T15" fmla="*/ 36 h 65"/>
                  <a:gd name="T16" fmla="*/ 23 w 137"/>
                  <a:gd name="T17" fmla="*/ 43 h 65"/>
                  <a:gd name="T18" fmla="*/ 45 w 137"/>
                  <a:gd name="T19" fmla="*/ 50 h 65"/>
                  <a:gd name="T20" fmla="*/ 60 w 137"/>
                  <a:gd name="T21" fmla="*/ 57 h 65"/>
                  <a:gd name="T22" fmla="*/ 76 w 137"/>
                  <a:gd name="T23" fmla="*/ 50 h 65"/>
                  <a:gd name="T24" fmla="*/ 91 w 137"/>
                  <a:gd name="T25" fmla="*/ 50 h 65"/>
                  <a:gd name="T26" fmla="*/ 91 w 137"/>
                  <a:gd name="T27" fmla="*/ 57 h 65"/>
                  <a:gd name="T28" fmla="*/ 121 w 137"/>
                  <a:gd name="T29" fmla="*/ 64 h 65"/>
                  <a:gd name="T30" fmla="*/ 128 w 137"/>
                  <a:gd name="T31" fmla="*/ 50 h 65"/>
                  <a:gd name="T32" fmla="*/ 136 w 137"/>
                  <a:gd name="T33" fmla="*/ 36 h 65"/>
                  <a:gd name="T34" fmla="*/ 136 w 137"/>
                  <a:gd name="T35" fmla="*/ 21 h 65"/>
                  <a:gd name="T36" fmla="*/ 76 w 137"/>
                  <a:gd name="T37" fmla="*/ 0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65"/>
                  <a:gd name="T59" fmla="*/ 137 w 137"/>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65">
                    <a:moveTo>
                      <a:pt x="76" y="0"/>
                    </a:moveTo>
                    <a:lnTo>
                      <a:pt x="60" y="21"/>
                    </a:lnTo>
                    <a:lnTo>
                      <a:pt x="53" y="21"/>
                    </a:lnTo>
                    <a:lnTo>
                      <a:pt x="30" y="21"/>
                    </a:lnTo>
                    <a:lnTo>
                      <a:pt x="15" y="21"/>
                    </a:lnTo>
                    <a:lnTo>
                      <a:pt x="8" y="28"/>
                    </a:lnTo>
                    <a:lnTo>
                      <a:pt x="0" y="36"/>
                    </a:lnTo>
                    <a:lnTo>
                      <a:pt x="8" y="36"/>
                    </a:lnTo>
                    <a:lnTo>
                      <a:pt x="23" y="43"/>
                    </a:lnTo>
                    <a:lnTo>
                      <a:pt x="45" y="50"/>
                    </a:lnTo>
                    <a:lnTo>
                      <a:pt x="60" y="57"/>
                    </a:lnTo>
                    <a:lnTo>
                      <a:pt x="76" y="50"/>
                    </a:lnTo>
                    <a:lnTo>
                      <a:pt x="91" y="50"/>
                    </a:lnTo>
                    <a:lnTo>
                      <a:pt x="91" y="57"/>
                    </a:lnTo>
                    <a:lnTo>
                      <a:pt x="121" y="64"/>
                    </a:lnTo>
                    <a:lnTo>
                      <a:pt x="128" y="50"/>
                    </a:lnTo>
                    <a:lnTo>
                      <a:pt x="136" y="36"/>
                    </a:lnTo>
                    <a:lnTo>
                      <a:pt x="136" y="21"/>
                    </a:lnTo>
                    <a:lnTo>
                      <a:pt x="76" y="0"/>
                    </a:lnTo>
                  </a:path>
                </a:pathLst>
              </a:custGeom>
              <a:grpFill/>
              <a:ln w="12700" cap="rnd">
                <a:noFill/>
                <a:round/>
                <a:headEnd/>
                <a:tailEnd/>
              </a:ln>
            </p:spPr>
            <p:txBody>
              <a:bodyPr/>
              <a:lstStyle/>
              <a:p>
                <a:endParaRPr lang="en-US"/>
              </a:p>
            </p:txBody>
          </p:sp>
          <p:sp>
            <p:nvSpPr>
              <p:cNvPr id="17434" name="Freeform 55"/>
              <p:cNvSpPr>
                <a:spLocks/>
              </p:cNvSpPr>
              <p:nvPr/>
            </p:nvSpPr>
            <p:spPr bwMode="auto">
              <a:xfrm>
                <a:off x="2788" y="2320"/>
                <a:ext cx="249" cy="209"/>
              </a:xfrm>
              <a:custGeom>
                <a:avLst/>
                <a:gdLst>
                  <a:gd name="T0" fmla="*/ 155 w 249"/>
                  <a:gd name="T1" fmla="*/ 0 h 209"/>
                  <a:gd name="T2" fmla="*/ 132 w 249"/>
                  <a:gd name="T3" fmla="*/ 15 h 209"/>
                  <a:gd name="T4" fmla="*/ 109 w 249"/>
                  <a:gd name="T5" fmla="*/ 23 h 209"/>
                  <a:gd name="T6" fmla="*/ 93 w 249"/>
                  <a:gd name="T7" fmla="*/ 39 h 209"/>
                  <a:gd name="T8" fmla="*/ 85 w 249"/>
                  <a:gd name="T9" fmla="*/ 46 h 209"/>
                  <a:gd name="T10" fmla="*/ 78 w 249"/>
                  <a:gd name="T11" fmla="*/ 54 h 209"/>
                  <a:gd name="T12" fmla="*/ 70 w 249"/>
                  <a:gd name="T13" fmla="*/ 62 h 209"/>
                  <a:gd name="T14" fmla="*/ 54 w 249"/>
                  <a:gd name="T15" fmla="*/ 62 h 209"/>
                  <a:gd name="T16" fmla="*/ 39 w 249"/>
                  <a:gd name="T17" fmla="*/ 69 h 209"/>
                  <a:gd name="T18" fmla="*/ 23 w 249"/>
                  <a:gd name="T19" fmla="*/ 77 h 209"/>
                  <a:gd name="T20" fmla="*/ 16 w 249"/>
                  <a:gd name="T21" fmla="*/ 85 h 209"/>
                  <a:gd name="T22" fmla="*/ 0 w 249"/>
                  <a:gd name="T23" fmla="*/ 100 h 209"/>
                  <a:gd name="T24" fmla="*/ 0 w 249"/>
                  <a:gd name="T25" fmla="*/ 108 h 209"/>
                  <a:gd name="T26" fmla="*/ 0 w 249"/>
                  <a:gd name="T27" fmla="*/ 116 h 209"/>
                  <a:gd name="T28" fmla="*/ 8 w 249"/>
                  <a:gd name="T29" fmla="*/ 123 h 209"/>
                  <a:gd name="T30" fmla="*/ 16 w 249"/>
                  <a:gd name="T31" fmla="*/ 123 h 209"/>
                  <a:gd name="T32" fmla="*/ 31 w 249"/>
                  <a:gd name="T33" fmla="*/ 123 h 209"/>
                  <a:gd name="T34" fmla="*/ 47 w 249"/>
                  <a:gd name="T35" fmla="*/ 123 h 209"/>
                  <a:gd name="T36" fmla="*/ 70 w 249"/>
                  <a:gd name="T37" fmla="*/ 123 h 209"/>
                  <a:gd name="T38" fmla="*/ 85 w 249"/>
                  <a:gd name="T39" fmla="*/ 116 h 209"/>
                  <a:gd name="T40" fmla="*/ 85 w 249"/>
                  <a:gd name="T41" fmla="*/ 131 h 209"/>
                  <a:gd name="T42" fmla="*/ 85 w 249"/>
                  <a:gd name="T43" fmla="*/ 139 h 209"/>
                  <a:gd name="T44" fmla="*/ 93 w 249"/>
                  <a:gd name="T45" fmla="*/ 146 h 209"/>
                  <a:gd name="T46" fmla="*/ 101 w 249"/>
                  <a:gd name="T47" fmla="*/ 154 h 209"/>
                  <a:gd name="T48" fmla="*/ 101 w 249"/>
                  <a:gd name="T49" fmla="*/ 169 h 209"/>
                  <a:gd name="T50" fmla="*/ 101 w 249"/>
                  <a:gd name="T51" fmla="*/ 177 h 209"/>
                  <a:gd name="T52" fmla="*/ 101 w 249"/>
                  <a:gd name="T53" fmla="*/ 185 h 209"/>
                  <a:gd name="T54" fmla="*/ 109 w 249"/>
                  <a:gd name="T55" fmla="*/ 200 h 209"/>
                  <a:gd name="T56" fmla="*/ 116 w 249"/>
                  <a:gd name="T57" fmla="*/ 200 h 209"/>
                  <a:gd name="T58" fmla="*/ 132 w 249"/>
                  <a:gd name="T59" fmla="*/ 208 h 209"/>
                  <a:gd name="T60" fmla="*/ 147 w 249"/>
                  <a:gd name="T61" fmla="*/ 208 h 209"/>
                  <a:gd name="T62" fmla="*/ 171 w 249"/>
                  <a:gd name="T63" fmla="*/ 208 h 209"/>
                  <a:gd name="T64" fmla="*/ 194 w 249"/>
                  <a:gd name="T65" fmla="*/ 208 h 209"/>
                  <a:gd name="T66" fmla="*/ 209 w 249"/>
                  <a:gd name="T67" fmla="*/ 208 h 209"/>
                  <a:gd name="T68" fmla="*/ 217 w 249"/>
                  <a:gd name="T69" fmla="*/ 208 h 209"/>
                  <a:gd name="T70" fmla="*/ 225 w 249"/>
                  <a:gd name="T71" fmla="*/ 208 h 209"/>
                  <a:gd name="T72" fmla="*/ 233 w 249"/>
                  <a:gd name="T73" fmla="*/ 200 h 209"/>
                  <a:gd name="T74" fmla="*/ 240 w 249"/>
                  <a:gd name="T75" fmla="*/ 185 h 209"/>
                  <a:gd name="T76" fmla="*/ 248 w 249"/>
                  <a:gd name="T77" fmla="*/ 177 h 209"/>
                  <a:gd name="T78" fmla="*/ 248 w 249"/>
                  <a:gd name="T79" fmla="*/ 162 h 209"/>
                  <a:gd name="T80" fmla="*/ 248 w 249"/>
                  <a:gd name="T81" fmla="*/ 139 h 209"/>
                  <a:gd name="T82" fmla="*/ 240 w 249"/>
                  <a:gd name="T83" fmla="*/ 123 h 209"/>
                  <a:gd name="T84" fmla="*/ 233 w 249"/>
                  <a:gd name="T85" fmla="*/ 92 h 209"/>
                  <a:gd name="T86" fmla="*/ 217 w 249"/>
                  <a:gd name="T87" fmla="*/ 54 h 209"/>
                  <a:gd name="T88" fmla="*/ 194 w 249"/>
                  <a:gd name="T89" fmla="*/ 31 h 209"/>
                  <a:gd name="T90" fmla="*/ 186 w 249"/>
                  <a:gd name="T91" fmla="*/ 23 h 209"/>
                  <a:gd name="T92" fmla="*/ 186 w 249"/>
                  <a:gd name="T93" fmla="*/ 15 h 209"/>
                  <a:gd name="T94" fmla="*/ 155 w 249"/>
                  <a:gd name="T95" fmla="*/ 0 h 2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9"/>
                  <a:gd name="T145" fmla="*/ 0 h 209"/>
                  <a:gd name="T146" fmla="*/ 249 w 249"/>
                  <a:gd name="T147" fmla="*/ 209 h 2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9" h="209">
                    <a:moveTo>
                      <a:pt x="155" y="0"/>
                    </a:moveTo>
                    <a:lnTo>
                      <a:pt x="132" y="15"/>
                    </a:lnTo>
                    <a:lnTo>
                      <a:pt x="109" y="23"/>
                    </a:lnTo>
                    <a:lnTo>
                      <a:pt x="93" y="39"/>
                    </a:lnTo>
                    <a:lnTo>
                      <a:pt x="85" y="46"/>
                    </a:lnTo>
                    <a:lnTo>
                      <a:pt x="78" y="54"/>
                    </a:lnTo>
                    <a:lnTo>
                      <a:pt x="70" y="62"/>
                    </a:lnTo>
                    <a:lnTo>
                      <a:pt x="54" y="62"/>
                    </a:lnTo>
                    <a:lnTo>
                      <a:pt x="39" y="69"/>
                    </a:lnTo>
                    <a:lnTo>
                      <a:pt x="23" y="77"/>
                    </a:lnTo>
                    <a:lnTo>
                      <a:pt x="16" y="85"/>
                    </a:lnTo>
                    <a:lnTo>
                      <a:pt x="0" y="100"/>
                    </a:lnTo>
                    <a:lnTo>
                      <a:pt x="0" y="108"/>
                    </a:lnTo>
                    <a:lnTo>
                      <a:pt x="0" y="116"/>
                    </a:lnTo>
                    <a:lnTo>
                      <a:pt x="8" y="123"/>
                    </a:lnTo>
                    <a:lnTo>
                      <a:pt x="16" y="123"/>
                    </a:lnTo>
                    <a:lnTo>
                      <a:pt x="31" y="123"/>
                    </a:lnTo>
                    <a:lnTo>
                      <a:pt x="47" y="123"/>
                    </a:lnTo>
                    <a:lnTo>
                      <a:pt x="70" y="123"/>
                    </a:lnTo>
                    <a:lnTo>
                      <a:pt x="85" y="116"/>
                    </a:lnTo>
                    <a:lnTo>
                      <a:pt x="85" y="131"/>
                    </a:lnTo>
                    <a:lnTo>
                      <a:pt x="85" y="139"/>
                    </a:lnTo>
                    <a:lnTo>
                      <a:pt x="93" y="146"/>
                    </a:lnTo>
                    <a:lnTo>
                      <a:pt x="101" y="154"/>
                    </a:lnTo>
                    <a:lnTo>
                      <a:pt x="101" y="169"/>
                    </a:lnTo>
                    <a:lnTo>
                      <a:pt x="101" y="177"/>
                    </a:lnTo>
                    <a:lnTo>
                      <a:pt x="101" y="185"/>
                    </a:lnTo>
                    <a:lnTo>
                      <a:pt x="109" y="200"/>
                    </a:lnTo>
                    <a:lnTo>
                      <a:pt x="116" y="200"/>
                    </a:lnTo>
                    <a:lnTo>
                      <a:pt x="132" y="208"/>
                    </a:lnTo>
                    <a:lnTo>
                      <a:pt x="147" y="208"/>
                    </a:lnTo>
                    <a:lnTo>
                      <a:pt x="171" y="208"/>
                    </a:lnTo>
                    <a:lnTo>
                      <a:pt x="194" y="208"/>
                    </a:lnTo>
                    <a:lnTo>
                      <a:pt x="209" y="208"/>
                    </a:lnTo>
                    <a:lnTo>
                      <a:pt x="217" y="208"/>
                    </a:lnTo>
                    <a:lnTo>
                      <a:pt x="225" y="208"/>
                    </a:lnTo>
                    <a:lnTo>
                      <a:pt x="233" y="200"/>
                    </a:lnTo>
                    <a:lnTo>
                      <a:pt x="240" y="185"/>
                    </a:lnTo>
                    <a:lnTo>
                      <a:pt x="248" y="177"/>
                    </a:lnTo>
                    <a:lnTo>
                      <a:pt x="248" y="162"/>
                    </a:lnTo>
                    <a:lnTo>
                      <a:pt x="248" y="139"/>
                    </a:lnTo>
                    <a:lnTo>
                      <a:pt x="240" y="123"/>
                    </a:lnTo>
                    <a:lnTo>
                      <a:pt x="233" y="92"/>
                    </a:lnTo>
                    <a:lnTo>
                      <a:pt x="217" y="54"/>
                    </a:lnTo>
                    <a:lnTo>
                      <a:pt x="194" y="31"/>
                    </a:lnTo>
                    <a:lnTo>
                      <a:pt x="186" y="23"/>
                    </a:lnTo>
                    <a:lnTo>
                      <a:pt x="186" y="15"/>
                    </a:lnTo>
                    <a:lnTo>
                      <a:pt x="155" y="0"/>
                    </a:lnTo>
                  </a:path>
                </a:pathLst>
              </a:custGeom>
              <a:grpFill/>
              <a:ln w="12700" cap="rnd">
                <a:noFill/>
                <a:round/>
                <a:headEnd/>
                <a:tailEnd/>
              </a:ln>
            </p:spPr>
            <p:txBody>
              <a:bodyPr/>
              <a:lstStyle/>
              <a:p>
                <a:endParaRPr lang="en-US"/>
              </a:p>
            </p:txBody>
          </p:sp>
          <p:sp>
            <p:nvSpPr>
              <p:cNvPr id="17435" name="Freeform 56"/>
              <p:cNvSpPr>
                <a:spLocks/>
              </p:cNvSpPr>
              <p:nvPr/>
            </p:nvSpPr>
            <p:spPr bwMode="auto">
              <a:xfrm>
                <a:off x="2652" y="2528"/>
                <a:ext cx="369" cy="273"/>
              </a:xfrm>
              <a:custGeom>
                <a:avLst/>
                <a:gdLst>
                  <a:gd name="T0" fmla="*/ 0 w 369"/>
                  <a:gd name="T1" fmla="*/ 241 h 273"/>
                  <a:gd name="T2" fmla="*/ 8 w 369"/>
                  <a:gd name="T3" fmla="*/ 256 h 273"/>
                  <a:gd name="T4" fmla="*/ 23 w 369"/>
                  <a:gd name="T5" fmla="*/ 264 h 273"/>
                  <a:gd name="T6" fmla="*/ 55 w 369"/>
                  <a:gd name="T7" fmla="*/ 264 h 273"/>
                  <a:gd name="T8" fmla="*/ 70 w 369"/>
                  <a:gd name="T9" fmla="*/ 272 h 273"/>
                  <a:gd name="T10" fmla="*/ 86 w 369"/>
                  <a:gd name="T11" fmla="*/ 272 h 273"/>
                  <a:gd name="T12" fmla="*/ 94 w 369"/>
                  <a:gd name="T13" fmla="*/ 264 h 273"/>
                  <a:gd name="T14" fmla="*/ 94 w 369"/>
                  <a:gd name="T15" fmla="*/ 256 h 273"/>
                  <a:gd name="T16" fmla="*/ 117 w 369"/>
                  <a:gd name="T17" fmla="*/ 225 h 273"/>
                  <a:gd name="T18" fmla="*/ 125 w 369"/>
                  <a:gd name="T19" fmla="*/ 202 h 273"/>
                  <a:gd name="T20" fmla="*/ 141 w 369"/>
                  <a:gd name="T21" fmla="*/ 179 h 273"/>
                  <a:gd name="T22" fmla="*/ 157 w 369"/>
                  <a:gd name="T23" fmla="*/ 140 h 273"/>
                  <a:gd name="T24" fmla="*/ 164 w 369"/>
                  <a:gd name="T25" fmla="*/ 132 h 273"/>
                  <a:gd name="T26" fmla="*/ 172 w 369"/>
                  <a:gd name="T27" fmla="*/ 117 h 273"/>
                  <a:gd name="T28" fmla="*/ 180 w 369"/>
                  <a:gd name="T29" fmla="*/ 117 h 273"/>
                  <a:gd name="T30" fmla="*/ 219 w 369"/>
                  <a:gd name="T31" fmla="*/ 117 h 273"/>
                  <a:gd name="T32" fmla="*/ 251 w 369"/>
                  <a:gd name="T33" fmla="*/ 109 h 273"/>
                  <a:gd name="T34" fmla="*/ 282 w 369"/>
                  <a:gd name="T35" fmla="*/ 109 h 273"/>
                  <a:gd name="T36" fmla="*/ 313 w 369"/>
                  <a:gd name="T37" fmla="*/ 109 h 273"/>
                  <a:gd name="T38" fmla="*/ 329 w 369"/>
                  <a:gd name="T39" fmla="*/ 101 h 273"/>
                  <a:gd name="T40" fmla="*/ 345 w 369"/>
                  <a:gd name="T41" fmla="*/ 93 h 273"/>
                  <a:gd name="T42" fmla="*/ 352 w 369"/>
                  <a:gd name="T43" fmla="*/ 93 h 273"/>
                  <a:gd name="T44" fmla="*/ 360 w 369"/>
                  <a:gd name="T45" fmla="*/ 78 h 273"/>
                  <a:gd name="T46" fmla="*/ 360 w 369"/>
                  <a:gd name="T47" fmla="*/ 70 h 273"/>
                  <a:gd name="T48" fmla="*/ 368 w 369"/>
                  <a:gd name="T49" fmla="*/ 47 h 273"/>
                  <a:gd name="T50" fmla="*/ 368 w 369"/>
                  <a:gd name="T51" fmla="*/ 31 h 273"/>
                  <a:gd name="T52" fmla="*/ 368 w 369"/>
                  <a:gd name="T53" fmla="*/ 16 h 273"/>
                  <a:gd name="T54" fmla="*/ 368 w 369"/>
                  <a:gd name="T55" fmla="*/ 8 h 273"/>
                  <a:gd name="T56" fmla="*/ 360 w 369"/>
                  <a:gd name="T57" fmla="*/ 8 h 273"/>
                  <a:gd name="T58" fmla="*/ 352 w 369"/>
                  <a:gd name="T59" fmla="*/ 8 h 273"/>
                  <a:gd name="T60" fmla="*/ 345 w 369"/>
                  <a:gd name="T61" fmla="*/ 8 h 273"/>
                  <a:gd name="T62" fmla="*/ 329 w 369"/>
                  <a:gd name="T63" fmla="*/ 8 h 273"/>
                  <a:gd name="T64" fmla="*/ 321 w 369"/>
                  <a:gd name="T65" fmla="*/ 8 h 273"/>
                  <a:gd name="T66" fmla="*/ 305 w 369"/>
                  <a:gd name="T67" fmla="*/ 8 h 273"/>
                  <a:gd name="T68" fmla="*/ 290 w 369"/>
                  <a:gd name="T69" fmla="*/ 8 h 273"/>
                  <a:gd name="T70" fmla="*/ 282 w 369"/>
                  <a:gd name="T71" fmla="*/ 8 h 273"/>
                  <a:gd name="T72" fmla="*/ 266 w 369"/>
                  <a:gd name="T73" fmla="*/ 8 h 273"/>
                  <a:gd name="T74" fmla="*/ 266 w 369"/>
                  <a:gd name="T75" fmla="*/ 0 h 273"/>
                  <a:gd name="T76" fmla="*/ 258 w 369"/>
                  <a:gd name="T77" fmla="*/ 0 h 273"/>
                  <a:gd name="T78" fmla="*/ 251 w 369"/>
                  <a:gd name="T79" fmla="*/ 0 h 273"/>
                  <a:gd name="T80" fmla="*/ 243 w 369"/>
                  <a:gd name="T81" fmla="*/ 0 h 273"/>
                  <a:gd name="T82" fmla="*/ 243 w 369"/>
                  <a:gd name="T83" fmla="*/ 8 h 273"/>
                  <a:gd name="T84" fmla="*/ 235 w 369"/>
                  <a:gd name="T85" fmla="*/ 8 h 273"/>
                  <a:gd name="T86" fmla="*/ 235 w 369"/>
                  <a:gd name="T87" fmla="*/ 16 h 273"/>
                  <a:gd name="T88" fmla="*/ 211 w 369"/>
                  <a:gd name="T89" fmla="*/ 23 h 273"/>
                  <a:gd name="T90" fmla="*/ 172 w 369"/>
                  <a:gd name="T91" fmla="*/ 31 h 273"/>
                  <a:gd name="T92" fmla="*/ 117 w 369"/>
                  <a:gd name="T93" fmla="*/ 47 h 273"/>
                  <a:gd name="T94" fmla="*/ 110 w 369"/>
                  <a:gd name="T95" fmla="*/ 47 h 273"/>
                  <a:gd name="T96" fmla="*/ 94 w 369"/>
                  <a:gd name="T97" fmla="*/ 62 h 273"/>
                  <a:gd name="T98" fmla="*/ 86 w 369"/>
                  <a:gd name="T99" fmla="*/ 85 h 273"/>
                  <a:gd name="T100" fmla="*/ 70 w 369"/>
                  <a:gd name="T101" fmla="*/ 117 h 273"/>
                  <a:gd name="T102" fmla="*/ 63 w 369"/>
                  <a:gd name="T103" fmla="*/ 148 h 273"/>
                  <a:gd name="T104" fmla="*/ 47 w 369"/>
                  <a:gd name="T105" fmla="*/ 163 h 273"/>
                  <a:gd name="T106" fmla="*/ 23 w 369"/>
                  <a:gd name="T107" fmla="*/ 202 h 273"/>
                  <a:gd name="T108" fmla="*/ 8 w 369"/>
                  <a:gd name="T109" fmla="*/ 225 h 273"/>
                  <a:gd name="T110" fmla="*/ 0 w 369"/>
                  <a:gd name="T111" fmla="*/ 241 h 27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9"/>
                  <a:gd name="T169" fmla="*/ 0 h 273"/>
                  <a:gd name="T170" fmla="*/ 369 w 369"/>
                  <a:gd name="T171" fmla="*/ 273 h 27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9" h="273">
                    <a:moveTo>
                      <a:pt x="0" y="241"/>
                    </a:moveTo>
                    <a:lnTo>
                      <a:pt x="8" y="256"/>
                    </a:lnTo>
                    <a:lnTo>
                      <a:pt x="23" y="264"/>
                    </a:lnTo>
                    <a:lnTo>
                      <a:pt x="55" y="264"/>
                    </a:lnTo>
                    <a:lnTo>
                      <a:pt x="70" y="272"/>
                    </a:lnTo>
                    <a:lnTo>
                      <a:pt x="86" y="272"/>
                    </a:lnTo>
                    <a:lnTo>
                      <a:pt x="94" y="264"/>
                    </a:lnTo>
                    <a:lnTo>
                      <a:pt x="94" y="256"/>
                    </a:lnTo>
                    <a:lnTo>
                      <a:pt x="117" y="225"/>
                    </a:lnTo>
                    <a:lnTo>
                      <a:pt x="125" y="202"/>
                    </a:lnTo>
                    <a:lnTo>
                      <a:pt x="141" y="179"/>
                    </a:lnTo>
                    <a:lnTo>
                      <a:pt x="157" y="140"/>
                    </a:lnTo>
                    <a:lnTo>
                      <a:pt x="164" y="132"/>
                    </a:lnTo>
                    <a:lnTo>
                      <a:pt x="172" y="117"/>
                    </a:lnTo>
                    <a:lnTo>
                      <a:pt x="180" y="117"/>
                    </a:lnTo>
                    <a:lnTo>
                      <a:pt x="219" y="117"/>
                    </a:lnTo>
                    <a:lnTo>
                      <a:pt x="251" y="109"/>
                    </a:lnTo>
                    <a:lnTo>
                      <a:pt x="282" y="109"/>
                    </a:lnTo>
                    <a:lnTo>
                      <a:pt x="313" y="109"/>
                    </a:lnTo>
                    <a:lnTo>
                      <a:pt x="329" y="101"/>
                    </a:lnTo>
                    <a:lnTo>
                      <a:pt x="345" y="93"/>
                    </a:lnTo>
                    <a:lnTo>
                      <a:pt x="352" y="93"/>
                    </a:lnTo>
                    <a:lnTo>
                      <a:pt x="360" y="78"/>
                    </a:lnTo>
                    <a:lnTo>
                      <a:pt x="360" y="70"/>
                    </a:lnTo>
                    <a:lnTo>
                      <a:pt x="368" y="47"/>
                    </a:lnTo>
                    <a:lnTo>
                      <a:pt x="368" y="31"/>
                    </a:lnTo>
                    <a:lnTo>
                      <a:pt x="368" y="16"/>
                    </a:lnTo>
                    <a:lnTo>
                      <a:pt x="368" y="8"/>
                    </a:lnTo>
                    <a:lnTo>
                      <a:pt x="360" y="8"/>
                    </a:lnTo>
                    <a:lnTo>
                      <a:pt x="352" y="8"/>
                    </a:lnTo>
                    <a:lnTo>
                      <a:pt x="345" y="8"/>
                    </a:lnTo>
                    <a:lnTo>
                      <a:pt x="329" y="8"/>
                    </a:lnTo>
                    <a:lnTo>
                      <a:pt x="321" y="8"/>
                    </a:lnTo>
                    <a:lnTo>
                      <a:pt x="305" y="8"/>
                    </a:lnTo>
                    <a:lnTo>
                      <a:pt x="290" y="8"/>
                    </a:lnTo>
                    <a:lnTo>
                      <a:pt x="282" y="8"/>
                    </a:lnTo>
                    <a:lnTo>
                      <a:pt x="266" y="8"/>
                    </a:lnTo>
                    <a:lnTo>
                      <a:pt x="266" y="0"/>
                    </a:lnTo>
                    <a:lnTo>
                      <a:pt x="258" y="0"/>
                    </a:lnTo>
                    <a:lnTo>
                      <a:pt x="251" y="0"/>
                    </a:lnTo>
                    <a:lnTo>
                      <a:pt x="243" y="0"/>
                    </a:lnTo>
                    <a:lnTo>
                      <a:pt x="243" y="8"/>
                    </a:lnTo>
                    <a:lnTo>
                      <a:pt x="235" y="8"/>
                    </a:lnTo>
                    <a:lnTo>
                      <a:pt x="235" y="16"/>
                    </a:lnTo>
                    <a:lnTo>
                      <a:pt x="211" y="23"/>
                    </a:lnTo>
                    <a:lnTo>
                      <a:pt x="172" y="31"/>
                    </a:lnTo>
                    <a:lnTo>
                      <a:pt x="117" y="47"/>
                    </a:lnTo>
                    <a:lnTo>
                      <a:pt x="110" y="47"/>
                    </a:lnTo>
                    <a:lnTo>
                      <a:pt x="94" y="62"/>
                    </a:lnTo>
                    <a:lnTo>
                      <a:pt x="86" y="85"/>
                    </a:lnTo>
                    <a:lnTo>
                      <a:pt x="70" y="117"/>
                    </a:lnTo>
                    <a:lnTo>
                      <a:pt x="63" y="148"/>
                    </a:lnTo>
                    <a:lnTo>
                      <a:pt x="47" y="163"/>
                    </a:lnTo>
                    <a:lnTo>
                      <a:pt x="23" y="202"/>
                    </a:lnTo>
                    <a:lnTo>
                      <a:pt x="8" y="225"/>
                    </a:lnTo>
                    <a:lnTo>
                      <a:pt x="0" y="241"/>
                    </a:lnTo>
                  </a:path>
                </a:pathLst>
              </a:custGeom>
              <a:grpFill/>
              <a:ln w="12700" cap="rnd">
                <a:noFill/>
                <a:round/>
                <a:headEnd/>
                <a:tailEnd/>
              </a:ln>
            </p:spPr>
            <p:txBody>
              <a:bodyPr/>
              <a:lstStyle/>
              <a:p>
                <a:endParaRPr lang="en-US"/>
              </a:p>
            </p:txBody>
          </p:sp>
          <p:sp>
            <p:nvSpPr>
              <p:cNvPr id="17436" name="Freeform 57"/>
              <p:cNvSpPr>
                <a:spLocks/>
              </p:cNvSpPr>
              <p:nvPr/>
            </p:nvSpPr>
            <p:spPr bwMode="auto">
              <a:xfrm>
                <a:off x="2796" y="2224"/>
                <a:ext cx="129" cy="105"/>
              </a:xfrm>
              <a:custGeom>
                <a:avLst/>
                <a:gdLst>
                  <a:gd name="T0" fmla="*/ 30 w 129"/>
                  <a:gd name="T1" fmla="*/ 97 h 105"/>
                  <a:gd name="T2" fmla="*/ 38 w 129"/>
                  <a:gd name="T3" fmla="*/ 89 h 105"/>
                  <a:gd name="T4" fmla="*/ 45 w 129"/>
                  <a:gd name="T5" fmla="*/ 82 h 105"/>
                  <a:gd name="T6" fmla="*/ 60 w 129"/>
                  <a:gd name="T7" fmla="*/ 67 h 105"/>
                  <a:gd name="T8" fmla="*/ 68 w 129"/>
                  <a:gd name="T9" fmla="*/ 67 h 105"/>
                  <a:gd name="T10" fmla="*/ 75 w 129"/>
                  <a:gd name="T11" fmla="*/ 67 h 105"/>
                  <a:gd name="T12" fmla="*/ 75 w 129"/>
                  <a:gd name="T13" fmla="*/ 59 h 105"/>
                  <a:gd name="T14" fmla="*/ 75 w 129"/>
                  <a:gd name="T15" fmla="*/ 52 h 105"/>
                  <a:gd name="T16" fmla="*/ 83 w 129"/>
                  <a:gd name="T17" fmla="*/ 52 h 105"/>
                  <a:gd name="T18" fmla="*/ 90 w 129"/>
                  <a:gd name="T19" fmla="*/ 59 h 105"/>
                  <a:gd name="T20" fmla="*/ 98 w 129"/>
                  <a:gd name="T21" fmla="*/ 67 h 105"/>
                  <a:gd name="T22" fmla="*/ 105 w 129"/>
                  <a:gd name="T23" fmla="*/ 74 h 105"/>
                  <a:gd name="T24" fmla="*/ 113 w 129"/>
                  <a:gd name="T25" fmla="*/ 74 h 105"/>
                  <a:gd name="T26" fmla="*/ 120 w 129"/>
                  <a:gd name="T27" fmla="*/ 74 h 105"/>
                  <a:gd name="T28" fmla="*/ 128 w 129"/>
                  <a:gd name="T29" fmla="*/ 74 h 105"/>
                  <a:gd name="T30" fmla="*/ 128 w 129"/>
                  <a:gd name="T31" fmla="*/ 67 h 105"/>
                  <a:gd name="T32" fmla="*/ 128 w 129"/>
                  <a:gd name="T33" fmla="*/ 52 h 105"/>
                  <a:gd name="T34" fmla="*/ 128 w 129"/>
                  <a:gd name="T35" fmla="*/ 45 h 105"/>
                  <a:gd name="T36" fmla="*/ 120 w 129"/>
                  <a:gd name="T37" fmla="*/ 37 h 105"/>
                  <a:gd name="T38" fmla="*/ 120 w 129"/>
                  <a:gd name="T39" fmla="*/ 30 h 105"/>
                  <a:gd name="T40" fmla="*/ 120 w 129"/>
                  <a:gd name="T41" fmla="*/ 22 h 105"/>
                  <a:gd name="T42" fmla="*/ 113 w 129"/>
                  <a:gd name="T43" fmla="*/ 15 h 105"/>
                  <a:gd name="T44" fmla="*/ 105 w 129"/>
                  <a:gd name="T45" fmla="*/ 15 h 105"/>
                  <a:gd name="T46" fmla="*/ 98 w 129"/>
                  <a:gd name="T47" fmla="*/ 7 h 105"/>
                  <a:gd name="T48" fmla="*/ 90 w 129"/>
                  <a:gd name="T49" fmla="*/ 7 h 105"/>
                  <a:gd name="T50" fmla="*/ 75 w 129"/>
                  <a:gd name="T51" fmla="*/ 7 h 105"/>
                  <a:gd name="T52" fmla="*/ 68 w 129"/>
                  <a:gd name="T53" fmla="*/ 7 h 105"/>
                  <a:gd name="T54" fmla="*/ 75 w 129"/>
                  <a:gd name="T55" fmla="*/ 0 h 105"/>
                  <a:gd name="T56" fmla="*/ 60 w 129"/>
                  <a:gd name="T57" fmla="*/ 7 h 105"/>
                  <a:gd name="T58" fmla="*/ 45 w 129"/>
                  <a:gd name="T59" fmla="*/ 0 h 105"/>
                  <a:gd name="T60" fmla="*/ 53 w 129"/>
                  <a:gd name="T61" fmla="*/ 7 h 105"/>
                  <a:gd name="T62" fmla="*/ 45 w 129"/>
                  <a:gd name="T63" fmla="*/ 15 h 105"/>
                  <a:gd name="T64" fmla="*/ 38 w 129"/>
                  <a:gd name="T65" fmla="*/ 15 h 105"/>
                  <a:gd name="T66" fmla="*/ 23 w 129"/>
                  <a:gd name="T67" fmla="*/ 22 h 105"/>
                  <a:gd name="T68" fmla="*/ 15 w 129"/>
                  <a:gd name="T69" fmla="*/ 30 h 105"/>
                  <a:gd name="T70" fmla="*/ 8 w 129"/>
                  <a:gd name="T71" fmla="*/ 37 h 105"/>
                  <a:gd name="T72" fmla="*/ 8 w 129"/>
                  <a:gd name="T73" fmla="*/ 52 h 105"/>
                  <a:gd name="T74" fmla="*/ 0 w 129"/>
                  <a:gd name="T75" fmla="*/ 67 h 105"/>
                  <a:gd name="T76" fmla="*/ 0 w 129"/>
                  <a:gd name="T77" fmla="*/ 82 h 105"/>
                  <a:gd name="T78" fmla="*/ 8 w 129"/>
                  <a:gd name="T79" fmla="*/ 89 h 105"/>
                  <a:gd name="T80" fmla="*/ 8 w 129"/>
                  <a:gd name="T81" fmla="*/ 97 h 105"/>
                  <a:gd name="T82" fmla="*/ 15 w 129"/>
                  <a:gd name="T83" fmla="*/ 104 h 105"/>
                  <a:gd name="T84" fmla="*/ 23 w 129"/>
                  <a:gd name="T85" fmla="*/ 104 h 105"/>
                  <a:gd name="T86" fmla="*/ 30 w 129"/>
                  <a:gd name="T87" fmla="*/ 97 h 1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9"/>
                  <a:gd name="T133" fmla="*/ 0 h 105"/>
                  <a:gd name="T134" fmla="*/ 129 w 129"/>
                  <a:gd name="T135" fmla="*/ 105 h 1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9" h="105">
                    <a:moveTo>
                      <a:pt x="30" y="97"/>
                    </a:moveTo>
                    <a:lnTo>
                      <a:pt x="38" y="89"/>
                    </a:lnTo>
                    <a:lnTo>
                      <a:pt x="45" y="82"/>
                    </a:lnTo>
                    <a:lnTo>
                      <a:pt x="60" y="67"/>
                    </a:lnTo>
                    <a:lnTo>
                      <a:pt x="68" y="67"/>
                    </a:lnTo>
                    <a:lnTo>
                      <a:pt x="75" y="67"/>
                    </a:lnTo>
                    <a:lnTo>
                      <a:pt x="75" y="59"/>
                    </a:lnTo>
                    <a:lnTo>
                      <a:pt x="75" y="52"/>
                    </a:lnTo>
                    <a:lnTo>
                      <a:pt x="83" y="52"/>
                    </a:lnTo>
                    <a:lnTo>
                      <a:pt x="90" y="59"/>
                    </a:lnTo>
                    <a:lnTo>
                      <a:pt x="98" y="67"/>
                    </a:lnTo>
                    <a:lnTo>
                      <a:pt x="105" y="74"/>
                    </a:lnTo>
                    <a:lnTo>
                      <a:pt x="113" y="74"/>
                    </a:lnTo>
                    <a:lnTo>
                      <a:pt x="120" y="74"/>
                    </a:lnTo>
                    <a:lnTo>
                      <a:pt x="128" y="74"/>
                    </a:lnTo>
                    <a:lnTo>
                      <a:pt x="128" y="67"/>
                    </a:lnTo>
                    <a:lnTo>
                      <a:pt x="128" y="52"/>
                    </a:lnTo>
                    <a:lnTo>
                      <a:pt x="128" y="45"/>
                    </a:lnTo>
                    <a:lnTo>
                      <a:pt x="120" y="37"/>
                    </a:lnTo>
                    <a:lnTo>
                      <a:pt x="120" y="30"/>
                    </a:lnTo>
                    <a:lnTo>
                      <a:pt x="120" y="22"/>
                    </a:lnTo>
                    <a:lnTo>
                      <a:pt x="113" y="15"/>
                    </a:lnTo>
                    <a:lnTo>
                      <a:pt x="105" y="15"/>
                    </a:lnTo>
                    <a:lnTo>
                      <a:pt x="98" y="7"/>
                    </a:lnTo>
                    <a:lnTo>
                      <a:pt x="90" y="7"/>
                    </a:lnTo>
                    <a:lnTo>
                      <a:pt x="75" y="7"/>
                    </a:lnTo>
                    <a:lnTo>
                      <a:pt x="68" y="7"/>
                    </a:lnTo>
                    <a:lnTo>
                      <a:pt x="75" y="0"/>
                    </a:lnTo>
                    <a:lnTo>
                      <a:pt x="60" y="7"/>
                    </a:lnTo>
                    <a:lnTo>
                      <a:pt x="45" y="0"/>
                    </a:lnTo>
                    <a:lnTo>
                      <a:pt x="53" y="7"/>
                    </a:lnTo>
                    <a:lnTo>
                      <a:pt x="45" y="15"/>
                    </a:lnTo>
                    <a:lnTo>
                      <a:pt x="38" y="15"/>
                    </a:lnTo>
                    <a:lnTo>
                      <a:pt x="23" y="22"/>
                    </a:lnTo>
                    <a:lnTo>
                      <a:pt x="15" y="30"/>
                    </a:lnTo>
                    <a:lnTo>
                      <a:pt x="8" y="37"/>
                    </a:lnTo>
                    <a:lnTo>
                      <a:pt x="8" y="52"/>
                    </a:lnTo>
                    <a:lnTo>
                      <a:pt x="0" y="67"/>
                    </a:lnTo>
                    <a:lnTo>
                      <a:pt x="0" y="82"/>
                    </a:lnTo>
                    <a:lnTo>
                      <a:pt x="8" y="89"/>
                    </a:lnTo>
                    <a:lnTo>
                      <a:pt x="8" y="97"/>
                    </a:lnTo>
                    <a:lnTo>
                      <a:pt x="15" y="104"/>
                    </a:lnTo>
                    <a:lnTo>
                      <a:pt x="23" y="104"/>
                    </a:lnTo>
                    <a:lnTo>
                      <a:pt x="30" y="97"/>
                    </a:lnTo>
                  </a:path>
                </a:pathLst>
              </a:custGeom>
              <a:grpFill/>
              <a:ln w="12700" cap="rnd">
                <a:noFill/>
                <a:round/>
                <a:headEnd/>
                <a:tailEnd/>
              </a:ln>
            </p:spPr>
            <p:txBody>
              <a:bodyPr/>
              <a:lstStyle/>
              <a:p>
                <a:endParaRPr lang="en-US"/>
              </a:p>
            </p:txBody>
          </p:sp>
        </p:grpSp>
      </p:grpSp>
      <p:sp>
        <p:nvSpPr>
          <p:cNvPr id="55" name="Title 3"/>
          <p:cNvSpPr txBox="1">
            <a:spLocks/>
          </p:cNvSpPr>
          <p:nvPr/>
        </p:nvSpPr>
        <p:spPr>
          <a:xfrm>
            <a:off x="457200" y="381000"/>
            <a:ext cx="7467600" cy="12192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1" u="sng" strike="noStrike" kern="1200" cap="small" spc="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ＭＳ Ｐゴシック" pitchFamily="34" charset="-128"/>
                <a:cs typeface="+mj-cs"/>
              </a:rPr>
              <a:t>Essential Component 2:</a:t>
            </a:r>
            <a:r>
              <a:rPr kumimoji="0" lang="en-US" sz="2800" b="1" i="0" u="none" strike="noStrike" kern="1200" cap="small" spc="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ＭＳ Ｐゴシック" pitchFamily="34" charset="-128"/>
                <a:cs typeface="+mj-cs"/>
              </a:rPr>
              <a:t/>
            </a:r>
            <a:br>
              <a:rPr kumimoji="0" lang="en-US" sz="2800" b="1" i="0" u="none" strike="noStrike" kern="1200" cap="small" spc="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ＭＳ Ｐゴシック" pitchFamily="34" charset="-128"/>
                <a:cs typeface="+mj-cs"/>
              </a:rPr>
            </a:br>
            <a:r>
              <a:rPr kumimoji="0" lang="en-US" sz="2800" b="1" i="0" u="none" strike="noStrike" kern="1200" cap="small" spc="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ＭＳ Ｐゴシック" pitchFamily="34" charset="-128"/>
                <a:cs typeface="+mj-cs"/>
              </a:rPr>
              <a:t>The Problem Solving Process</a:t>
            </a:r>
            <a:endParaRPr kumimoji="0" lang="en-US" sz="2800" b="0" i="0" u="none" strike="noStrike" kern="1200" cap="small" spc="0" normalizeH="0" baseline="0" noProof="0" dirty="0">
              <a:ln>
                <a:noFill/>
              </a:ln>
              <a:solidFill>
                <a:schemeClr val="accent1"/>
              </a:solidFill>
              <a:effectLst>
                <a:outerShdw blurRad="38100" dist="38100" dir="2700000" algn="tl">
                  <a:srgbClr val="000000">
                    <a:alpha val="43137"/>
                  </a:srgbClr>
                </a:outerShdw>
              </a:effectLst>
              <a:uLnTx/>
              <a:uFillTx/>
              <a:latin typeface="+mj-lt"/>
              <a:ea typeface="+mj-ea"/>
              <a:cs typeface="+mj-cs"/>
            </a:endParaRPr>
          </a:p>
        </p:txBody>
      </p:sp>
      <p:sp>
        <p:nvSpPr>
          <p:cNvPr id="51" name="Slide Number Placeholder 2"/>
          <p:cNvSpPr txBox="1">
            <a:spLocks/>
          </p:cNvSpPr>
          <p:nvPr/>
        </p:nvSpPr>
        <p:spPr>
          <a:xfrm>
            <a:off x="8382000" y="6324600"/>
            <a:ext cx="533400" cy="365125"/>
          </a:xfrm>
          <a:prstGeom prst="rect">
            <a:avLst/>
          </a:prstGeom>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5C30675-6D24-4282-A459-19D8626F6874}" type="slidenum">
              <a:rPr kumimoji="0" lang="en-US" alt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altLang="en-US" sz="1400" b="1"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transition>
    <p:wheel spokes="3"/>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229600" cy="1446550"/>
          </a:xfrm>
          <a:prstGeom prst="rect">
            <a:avLst/>
          </a:prstGeom>
        </p:spPr>
        <p:txBody>
          <a:bodyPr wrap="square">
            <a:spAutoFit/>
          </a:bodyPr>
          <a:lstStyle/>
          <a:p>
            <a:r>
              <a:rPr lang="en-US" sz="3200" b="1" i="1" u="sng" dirty="0" smtClean="0">
                <a:solidFill>
                  <a:schemeClr val="accent1"/>
                </a:solidFill>
                <a:effectLst>
                  <a:outerShdw blurRad="38100" dist="38100" dir="2700000" algn="tl">
                    <a:srgbClr val="000000">
                      <a:alpha val="43137"/>
                    </a:srgbClr>
                  </a:outerShdw>
                </a:effectLst>
              </a:rPr>
              <a:t>Essential Component 3:                            </a:t>
            </a:r>
            <a:r>
              <a:rPr lang="en-US" sz="3200" b="1" i="1" dirty="0" smtClean="0">
                <a:solidFill>
                  <a:schemeClr val="accent1"/>
                </a:solidFill>
                <a:effectLst>
                  <a:outerShdw blurRad="38100" dist="38100" dir="2700000" algn="tl">
                    <a:srgbClr val="000000">
                      <a:alpha val="43137"/>
                    </a:srgbClr>
                  </a:outerShdw>
                </a:effectLst>
              </a:rPr>
              <a:t/>
            </a:r>
            <a:br>
              <a:rPr lang="en-US" sz="3200" b="1" i="1" dirty="0" smtClean="0">
                <a:solidFill>
                  <a:schemeClr val="accent1"/>
                </a:solidFill>
                <a:effectLst>
                  <a:outerShdw blurRad="38100" dist="38100" dir="2700000" algn="tl">
                    <a:srgbClr val="000000">
                      <a:alpha val="43137"/>
                    </a:srgbClr>
                  </a:outerShdw>
                </a:effectLst>
              </a:rPr>
            </a:br>
            <a:r>
              <a:rPr lang="en-US" sz="2800" b="1" dirty="0" smtClean="0">
                <a:solidFill>
                  <a:schemeClr val="accent1"/>
                </a:solidFill>
                <a:effectLst>
                  <a:outerShdw blurRad="38100" dist="38100" dir="2700000" algn="tl">
                    <a:srgbClr val="000000">
                      <a:alpha val="43137"/>
                    </a:srgbClr>
                  </a:outerShdw>
                </a:effectLst>
              </a:rPr>
              <a:t>Integrated Instructional Data Collection/   Assessment Systems</a:t>
            </a:r>
            <a:endParaRPr lang="en-US" sz="2800" dirty="0">
              <a:solidFill>
                <a:schemeClr val="accent1"/>
              </a:solidFill>
              <a:effectLst>
                <a:outerShdw blurRad="38100" dist="38100" dir="2700000" algn="tl">
                  <a:srgbClr val="000000">
                    <a:alpha val="43137"/>
                  </a:srgbClr>
                </a:outerShdw>
              </a:effectLst>
            </a:endParaRPr>
          </a:p>
        </p:txBody>
      </p:sp>
      <p:sp>
        <p:nvSpPr>
          <p:cNvPr id="3" name="Rectangle 3"/>
          <p:cNvSpPr txBox="1">
            <a:spLocks noChangeArrowheads="1"/>
          </p:cNvSpPr>
          <p:nvPr/>
        </p:nvSpPr>
        <p:spPr>
          <a:xfrm>
            <a:off x="381000" y="1905000"/>
            <a:ext cx="3733800" cy="4038600"/>
          </a:xfrm>
          <a:prstGeom prst="rect">
            <a:avLst/>
          </a:prstGeom>
        </p:spPr>
        <p:txBody>
          <a:bodyPr>
            <a:normAutofit/>
          </a:bodyPr>
          <a:lstStyle/>
          <a:p>
            <a:pPr marL="274320" marR="0" lvl="0" indent="-274320" algn="l" defTabSz="914400" rtl="0" eaLnBrk="1" fontAlgn="auto" latinLnBrk="0" hangingPunct="1">
              <a:lnSpc>
                <a:spcPct val="90000"/>
              </a:lnSpc>
              <a:spcBef>
                <a:spcPts val="600"/>
              </a:spcBef>
              <a:spcAft>
                <a:spcPts val="0"/>
              </a:spcAft>
              <a:buClr>
                <a:schemeClr val="accent1"/>
              </a:buClr>
              <a:buSzPct val="70000"/>
              <a:buFont typeface="Wingdings" pitchFamily="2" charset="2"/>
              <a:buChar char="§"/>
              <a:tabLst/>
              <a:defRPr/>
            </a:pPr>
            <a:r>
              <a:rPr kumimoji="0" lang="en-US" sz="2500" b="1" i="1" u="none" strike="noStrike" kern="1200" cap="none" spc="0" normalizeH="0" baseline="0" noProof="0" dirty="0" smtClean="0">
                <a:ln>
                  <a:noFill/>
                </a:ln>
                <a:solidFill>
                  <a:schemeClr val="tx2"/>
                </a:solidFill>
                <a:effectLst/>
                <a:uLnTx/>
                <a:uFillTx/>
                <a:latin typeface="+mn-lt"/>
                <a:ea typeface="+mn-ea"/>
                <a:cs typeface="+mn-cs"/>
              </a:rPr>
              <a:t>Assessment of</a:t>
            </a:r>
            <a:r>
              <a:rPr kumimoji="0" lang="en-US" sz="2500" b="1" i="0" u="none" strike="noStrike" kern="1200" cap="none" spc="0" normalizeH="0" baseline="0" noProof="0" dirty="0" smtClean="0">
                <a:ln>
                  <a:noFill/>
                </a:ln>
                <a:solidFill>
                  <a:schemeClr val="tx1"/>
                </a:solidFill>
                <a:effectLst/>
                <a:uLnTx/>
                <a:uFillTx/>
                <a:latin typeface="+mn-lt"/>
                <a:ea typeface="+mn-ea"/>
                <a:cs typeface="+mn-cs"/>
              </a:rPr>
              <a:t> </a:t>
            </a:r>
          </a:p>
          <a:p>
            <a:pPr marL="640080" marR="0" lvl="1" indent="-274320" algn="l" defTabSz="914400" rtl="0" eaLnBrk="1" fontAlgn="auto" latinLnBrk="0" hangingPunct="1">
              <a:lnSpc>
                <a:spcPct val="90000"/>
              </a:lnSpc>
              <a:spcBef>
                <a:spcPct val="20000"/>
              </a:spcBef>
              <a:spcAft>
                <a:spcPts val="0"/>
              </a:spcAft>
              <a:buClr>
                <a:schemeClr val="accent1"/>
              </a:buClr>
              <a:buSzPct val="80000"/>
              <a:buFont typeface="Wingdings" pitchFamily="2" charset="2"/>
              <a:buChar char="§"/>
              <a:tabLst/>
              <a:defRPr/>
            </a:pPr>
            <a:r>
              <a:rPr kumimoji="0" lang="en-US" sz="2500" b="1" i="0" u="none" strike="noStrike" kern="1200" cap="none" spc="0" normalizeH="0" baseline="0" noProof="0" dirty="0" smtClean="0">
                <a:ln>
                  <a:noFill/>
                </a:ln>
                <a:solidFill>
                  <a:schemeClr val="tx1"/>
                </a:solidFill>
                <a:effectLst/>
                <a:uLnTx/>
                <a:uFillTx/>
                <a:latin typeface="+mn-lt"/>
                <a:ea typeface="+mn-ea"/>
                <a:cs typeface="+mn-cs"/>
              </a:rPr>
              <a:t>Skills in state and local standards</a:t>
            </a:r>
          </a:p>
          <a:p>
            <a:pPr marL="640080" marR="0" lvl="1" indent="-274320" algn="l" defTabSz="914400" rtl="0" eaLnBrk="1" fontAlgn="auto" latinLnBrk="0" hangingPunct="1">
              <a:lnSpc>
                <a:spcPct val="90000"/>
              </a:lnSpc>
              <a:spcBef>
                <a:spcPct val="20000"/>
              </a:spcBef>
              <a:spcAft>
                <a:spcPts val="0"/>
              </a:spcAft>
              <a:buClr>
                <a:schemeClr val="accent1"/>
              </a:buClr>
              <a:buSzPct val="80000"/>
              <a:buFont typeface="Wingdings" pitchFamily="2" charset="2"/>
              <a:buChar char="§"/>
              <a:tabLst/>
              <a:defRPr/>
            </a:pPr>
            <a:r>
              <a:rPr kumimoji="0" lang="en-US" sz="2500" b="1" i="0" u="none" strike="noStrike" kern="1200" cap="none" spc="0" normalizeH="0" baseline="0" noProof="0" dirty="0" smtClean="0">
                <a:ln>
                  <a:noFill/>
                </a:ln>
                <a:solidFill>
                  <a:schemeClr val="tx1"/>
                </a:solidFill>
                <a:effectLst/>
                <a:uLnTx/>
                <a:uFillTx/>
                <a:latin typeface="+mn-lt"/>
                <a:ea typeface="+mn-ea"/>
                <a:cs typeface="+mn-cs"/>
              </a:rPr>
              <a:t>“Marker variables” (benchmarks) leading to ultimate instructional target</a:t>
            </a:r>
          </a:p>
          <a:p>
            <a:pPr marL="274320" marR="0" lvl="0" indent="-274320" algn="l" defTabSz="914400" rtl="0" eaLnBrk="1" fontAlgn="auto" latinLnBrk="0" hangingPunct="1">
              <a:lnSpc>
                <a:spcPct val="90000"/>
              </a:lnSpc>
              <a:spcBef>
                <a:spcPts val="600"/>
              </a:spcBef>
              <a:spcAft>
                <a:spcPts val="0"/>
              </a:spcAft>
              <a:buClr>
                <a:schemeClr val="accent1"/>
              </a:buClr>
              <a:buSzPct val="70000"/>
              <a:buFont typeface="Wingdings" pitchFamily="2" charset="2"/>
              <a:buChar char="§"/>
              <a:tabLst/>
              <a:defRPr/>
            </a:pPr>
            <a:r>
              <a:rPr kumimoji="0" lang="en-US" sz="2500" b="1" i="1" u="none" strike="noStrike" kern="1200" cap="none" spc="0" normalizeH="0" baseline="0" noProof="0" dirty="0" smtClean="0">
                <a:ln>
                  <a:noFill/>
                </a:ln>
                <a:solidFill>
                  <a:schemeClr val="tx2"/>
                </a:solidFill>
                <a:effectLst/>
                <a:uLnTx/>
                <a:uFillTx/>
                <a:latin typeface="+mn-lt"/>
                <a:ea typeface="+mn-ea"/>
                <a:cs typeface="+mn-cs"/>
              </a:rPr>
              <a:t>To be administered</a:t>
            </a:r>
          </a:p>
          <a:p>
            <a:pPr marL="640080" marR="0" lvl="1" indent="-274320" algn="l" defTabSz="914400" rtl="0" eaLnBrk="1" fontAlgn="auto" latinLnBrk="0" hangingPunct="1">
              <a:lnSpc>
                <a:spcPct val="90000"/>
              </a:lnSpc>
              <a:spcBef>
                <a:spcPct val="20000"/>
              </a:spcBef>
              <a:spcAft>
                <a:spcPts val="0"/>
              </a:spcAft>
              <a:buClr>
                <a:schemeClr val="accent1"/>
              </a:buClr>
              <a:buSzPct val="80000"/>
              <a:buFont typeface="Wingdings" pitchFamily="2" charset="2"/>
              <a:buChar char="§"/>
              <a:tabLst/>
              <a:defRPr/>
            </a:pPr>
            <a:r>
              <a:rPr kumimoji="0" lang="en-US" sz="2500" b="1" i="0" u="none" strike="noStrike" kern="1200" cap="none" spc="0" normalizeH="0" baseline="0" noProof="0" dirty="0" smtClean="0">
                <a:ln>
                  <a:noFill/>
                </a:ln>
                <a:solidFill>
                  <a:schemeClr val="tx1"/>
                </a:solidFill>
                <a:effectLst/>
                <a:uLnTx/>
                <a:uFillTx/>
                <a:latin typeface="+mn-lt"/>
                <a:ea typeface="+mn-ea"/>
                <a:cs typeface="+mn-cs"/>
              </a:rPr>
              <a:t>Efficiently</a:t>
            </a:r>
          </a:p>
          <a:p>
            <a:pPr marL="640080" marR="0" lvl="1" indent="-274320" algn="l" defTabSz="914400" rtl="0" eaLnBrk="1" fontAlgn="auto" latinLnBrk="0" hangingPunct="1">
              <a:lnSpc>
                <a:spcPct val="90000"/>
              </a:lnSpc>
              <a:spcBef>
                <a:spcPct val="20000"/>
              </a:spcBef>
              <a:spcAft>
                <a:spcPts val="0"/>
              </a:spcAft>
              <a:buClr>
                <a:schemeClr val="accent1"/>
              </a:buClr>
              <a:buSzPct val="80000"/>
              <a:buFont typeface="Wingdings" pitchFamily="2" charset="2"/>
              <a:buChar char="§"/>
              <a:tabLst/>
              <a:defRPr/>
            </a:pPr>
            <a:r>
              <a:rPr kumimoji="0" lang="en-US" sz="2500" b="1" i="0" u="none" strike="noStrike" kern="1200" cap="none" spc="0" normalizeH="0" baseline="0" noProof="0" dirty="0" smtClean="0">
                <a:ln>
                  <a:noFill/>
                </a:ln>
                <a:solidFill>
                  <a:schemeClr val="tx1"/>
                </a:solidFill>
                <a:effectLst/>
                <a:uLnTx/>
                <a:uFillTx/>
                <a:latin typeface="+mn-lt"/>
                <a:ea typeface="+mn-ea"/>
                <a:cs typeface="+mn-cs"/>
              </a:rPr>
              <a:t>Repeatedly </a:t>
            </a:r>
          </a:p>
          <a:p>
            <a:pPr marL="640080" marR="0" lvl="1" indent="-274320" algn="l" defTabSz="914400" rtl="0" eaLnBrk="1" fontAlgn="auto" latinLnBrk="0" hangingPunct="1">
              <a:lnSpc>
                <a:spcPct val="90000"/>
              </a:lnSpc>
              <a:spcBef>
                <a:spcPct val="20000"/>
              </a:spcBef>
              <a:spcAft>
                <a:spcPts val="0"/>
              </a:spcAft>
              <a:buClr>
                <a:schemeClr val="accent1"/>
              </a:buClr>
              <a:buSzPct val="80000"/>
              <a:buFont typeface="Wingdings" pitchFamily="2" charset="2"/>
              <a:buChar char="§"/>
              <a:tabLst/>
              <a:defRPr/>
            </a:pPr>
            <a:endParaRPr kumimoji="0" lang="en-US" sz="2500" b="0" i="0" u="none" strike="noStrike" kern="1200" cap="none" spc="0" normalizeH="0" baseline="0" noProof="0" dirty="0" smtClean="0">
              <a:ln>
                <a:noFill/>
              </a:ln>
              <a:solidFill>
                <a:schemeClr val="tx1"/>
              </a:solidFill>
              <a:effectLst/>
              <a:uLnTx/>
              <a:uFillTx/>
              <a:latin typeface="+mn-lt"/>
              <a:ea typeface="+mn-ea"/>
              <a:cs typeface="+mn-cs"/>
            </a:endParaRPr>
          </a:p>
          <a:p>
            <a:pPr marL="914400" marR="0" lvl="2" indent="-182880" algn="l" defTabSz="914400" rtl="0" eaLnBrk="1" fontAlgn="auto" latinLnBrk="0" hangingPunct="1">
              <a:lnSpc>
                <a:spcPct val="90000"/>
              </a:lnSpc>
              <a:spcBef>
                <a:spcPct val="20000"/>
              </a:spcBef>
              <a:spcAft>
                <a:spcPts val="0"/>
              </a:spcAft>
              <a:buClr>
                <a:schemeClr val="accent1">
                  <a:shade val="75000"/>
                </a:schemeClr>
              </a:buClr>
              <a:buSzPct val="60000"/>
              <a:buFont typeface="Wingdings" pitchFamily="2" charset="2"/>
              <a:buChar char="§"/>
              <a:tabLst/>
              <a:defRPr/>
            </a:pPr>
            <a:endParaRPr kumimoji="0" lang="en-US" sz="19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74320" algn="l" defTabSz="914400" rtl="0" eaLnBrk="1" fontAlgn="auto" latinLnBrk="0" hangingPunct="1">
              <a:lnSpc>
                <a:spcPct val="90000"/>
              </a:lnSpc>
              <a:spcBef>
                <a:spcPct val="20000"/>
              </a:spcBef>
              <a:spcAft>
                <a:spcPts val="0"/>
              </a:spcAft>
              <a:buClr>
                <a:schemeClr val="accent1"/>
              </a:buClr>
              <a:buSzPct val="80000"/>
              <a:buFont typeface="Wingdings" pitchFamily="2" charset="2"/>
              <a:buChar char="§"/>
              <a:tabLst/>
              <a:defRPr/>
            </a:pPr>
            <a:endParaRPr kumimoji="0" lang="en-US" sz="1900" b="1"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4" name="Rectangle 4"/>
          <p:cNvSpPr txBox="1">
            <a:spLocks noChangeArrowheads="1"/>
          </p:cNvSpPr>
          <p:nvPr/>
        </p:nvSpPr>
        <p:spPr>
          <a:xfrm>
            <a:off x="4191000" y="1905000"/>
            <a:ext cx="4114800" cy="4302125"/>
          </a:xfrm>
          <a:prstGeom prst="rect">
            <a:avLst/>
          </a:prstGeom>
        </p:spPr>
        <p:txBody>
          <a:bodyPr>
            <a:normAutofit fontScale="92500"/>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pitchFamily="2" charset="2"/>
              <a:buChar char="§"/>
              <a:tabLst/>
              <a:defRPr/>
            </a:pPr>
            <a:r>
              <a:rPr kumimoji="0" lang="en-US" sz="2500" b="1" i="1" u="none" strike="noStrike" kern="1200" cap="none" spc="0" normalizeH="0" baseline="0" noProof="0" dirty="0" smtClean="0">
                <a:ln>
                  <a:noFill/>
                </a:ln>
                <a:solidFill>
                  <a:schemeClr val="tx2"/>
                </a:solidFill>
                <a:effectLst/>
                <a:uLnTx/>
                <a:uFillTx/>
                <a:latin typeface="+mn-lt"/>
                <a:ea typeface="+mn-ea"/>
                <a:cs typeface="+mn-cs"/>
              </a:rPr>
              <a:t>Provide</a:t>
            </a:r>
            <a:r>
              <a:rPr kumimoji="0" lang="en-US" sz="2500" b="1" i="1" u="none" strike="noStrike" kern="1200" cap="none" spc="0" normalizeH="0" baseline="0" noProof="0" dirty="0" smtClean="0">
                <a:ln>
                  <a:noFill/>
                </a:ln>
                <a:solidFill>
                  <a:schemeClr val="tx1"/>
                </a:solidFill>
                <a:effectLst/>
                <a:uLnTx/>
                <a:uFillTx/>
                <a:latin typeface="+mn-lt"/>
                <a:ea typeface="+mn-ea"/>
                <a:cs typeface="+mn-cs"/>
              </a:rPr>
              <a:t> </a:t>
            </a:r>
          </a:p>
          <a:p>
            <a:pPr marL="640080" marR="0" lvl="1" indent="-274320" algn="l" defTabSz="914400" rtl="0" eaLnBrk="1" fontAlgn="auto" latinLnBrk="0" hangingPunct="1">
              <a:lnSpc>
                <a:spcPct val="100000"/>
              </a:lnSpc>
              <a:spcBef>
                <a:spcPct val="20000"/>
              </a:spcBef>
              <a:spcAft>
                <a:spcPts val="0"/>
              </a:spcAft>
              <a:buClr>
                <a:schemeClr val="accent1"/>
              </a:buClr>
              <a:buSzPct val="80000"/>
              <a:buFont typeface="Wingdings" pitchFamily="2" charset="2"/>
              <a:buChar char="§"/>
              <a:tabLst/>
              <a:defRPr/>
            </a:pPr>
            <a:r>
              <a:rPr kumimoji="0" lang="en-US" sz="2500" b="1" i="0" u="none" strike="noStrike" kern="1200" cap="none" spc="0" normalizeH="0" baseline="0" noProof="0" dirty="0" smtClean="0">
                <a:ln>
                  <a:noFill/>
                </a:ln>
                <a:solidFill>
                  <a:schemeClr val="tx1"/>
                </a:solidFill>
                <a:effectLst/>
                <a:uLnTx/>
                <a:uFillTx/>
                <a:latin typeface="+mn-lt"/>
                <a:ea typeface="+mn-ea"/>
                <a:cs typeface="+mn-cs"/>
              </a:rPr>
              <a:t>Data specific to strategy implemented</a:t>
            </a:r>
          </a:p>
          <a:p>
            <a:pPr marL="640080" marR="0" lvl="1" indent="-274320" algn="l" defTabSz="914400" rtl="0" eaLnBrk="1" fontAlgn="auto" latinLnBrk="0" hangingPunct="1">
              <a:lnSpc>
                <a:spcPct val="100000"/>
              </a:lnSpc>
              <a:spcBef>
                <a:spcPct val="20000"/>
              </a:spcBef>
              <a:spcAft>
                <a:spcPts val="0"/>
              </a:spcAft>
              <a:buClr>
                <a:schemeClr val="accent1"/>
              </a:buClr>
              <a:buSzPct val="80000"/>
              <a:buFont typeface="Wingdings" pitchFamily="2" charset="2"/>
              <a:buChar char="§"/>
              <a:tabLst/>
              <a:defRPr/>
            </a:pPr>
            <a:r>
              <a:rPr kumimoji="0" lang="en-US" sz="2500" b="1" i="0" u="none" strike="noStrike" kern="1200" cap="none" spc="0" normalizeH="0" baseline="0" noProof="0" dirty="0" smtClean="0">
                <a:ln>
                  <a:noFill/>
                </a:ln>
                <a:solidFill>
                  <a:schemeClr val="tx1"/>
                </a:solidFill>
                <a:effectLst/>
                <a:uLnTx/>
                <a:uFillTx/>
                <a:latin typeface="+mn-lt"/>
                <a:ea typeface="+mn-ea"/>
                <a:cs typeface="+mn-cs"/>
              </a:rPr>
              <a:t>Individual student progress monitoring data, sensitive to small increments of growth</a:t>
            </a:r>
          </a:p>
          <a:p>
            <a:pPr marL="640080" marR="0" lvl="1" indent="-274320" algn="l" defTabSz="914400" rtl="0" eaLnBrk="1" fontAlgn="auto" latinLnBrk="0" hangingPunct="1">
              <a:lnSpc>
                <a:spcPct val="100000"/>
              </a:lnSpc>
              <a:spcBef>
                <a:spcPct val="20000"/>
              </a:spcBef>
              <a:spcAft>
                <a:spcPts val="0"/>
              </a:spcAft>
              <a:buClr>
                <a:schemeClr val="accent1"/>
              </a:buClr>
              <a:buSzPct val="80000"/>
              <a:buFont typeface="Wingdings" pitchFamily="2" charset="2"/>
              <a:buChar char="§"/>
              <a:tabLst/>
              <a:defRPr/>
            </a:pPr>
            <a:r>
              <a:rPr kumimoji="0" lang="en-US" sz="2500" b="1" i="0" u="none" strike="noStrike" kern="1200" cap="none" spc="0" normalizeH="0" baseline="0" noProof="0" dirty="0" smtClean="0">
                <a:ln>
                  <a:noFill/>
                </a:ln>
                <a:solidFill>
                  <a:schemeClr val="tx1"/>
                </a:solidFill>
                <a:effectLst/>
                <a:uLnTx/>
                <a:uFillTx/>
                <a:latin typeface="+mn-lt"/>
                <a:ea typeface="+mn-ea"/>
                <a:cs typeface="+mn-cs"/>
              </a:rPr>
              <a:t>Comparison data across students</a:t>
            </a:r>
          </a:p>
          <a:p>
            <a:pPr marL="640080" marR="0" lvl="1" indent="-274320" algn="l" defTabSz="914400" rtl="0" eaLnBrk="1" fontAlgn="auto" latinLnBrk="0" hangingPunct="1">
              <a:lnSpc>
                <a:spcPct val="100000"/>
              </a:lnSpc>
              <a:spcBef>
                <a:spcPct val="20000"/>
              </a:spcBef>
              <a:spcAft>
                <a:spcPts val="0"/>
              </a:spcAft>
              <a:buClr>
                <a:schemeClr val="accent1"/>
              </a:buClr>
              <a:buSzPct val="80000"/>
              <a:buFont typeface="Wingdings" pitchFamily="2" charset="2"/>
              <a:buChar char="§"/>
              <a:tabLst/>
              <a:defRPr/>
            </a:pPr>
            <a:r>
              <a:rPr kumimoji="0" lang="en-US" sz="2500" b="1" i="0" u="none" strike="noStrike" kern="1200" cap="none" spc="0" normalizeH="0" baseline="0" noProof="0" dirty="0" smtClean="0">
                <a:ln>
                  <a:noFill/>
                </a:ln>
                <a:solidFill>
                  <a:schemeClr val="tx1"/>
                </a:solidFill>
                <a:effectLst/>
                <a:uLnTx/>
                <a:uFillTx/>
                <a:latin typeface="+mn-lt"/>
                <a:ea typeface="+mn-ea"/>
                <a:cs typeface="+mn-cs"/>
              </a:rPr>
              <a:t>User-friendly data displays</a:t>
            </a:r>
          </a:p>
        </p:txBody>
      </p:sp>
      <p:sp>
        <p:nvSpPr>
          <p:cNvPr id="5" name="Line 5"/>
          <p:cNvSpPr>
            <a:spLocks noChangeShapeType="1"/>
          </p:cNvSpPr>
          <p:nvPr/>
        </p:nvSpPr>
        <p:spPr bwMode="auto">
          <a:xfrm>
            <a:off x="4191000" y="1981200"/>
            <a:ext cx="0" cy="4038600"/>
          </a:xfrm>
          <a:prstGeom prst="line">
            <a:avLst/>
          </a:prstGeom>
          <a:noFill/>
          <a:ln w="19050">
            <a:solidFill>
              <a:schemeClr val="accent1"/>
            </a:solidFill>
            <a:round/>
            <a:headEnd/>
            <a:tailEnd/>
          </a:ln>
        </p:spPr>
        <p:txBody>
          <a:bodyPr/>
          <a:lstStyle/>
          <a:p>
            <a:endParaRPr lang="en-US"/>
          </a:p>
        </p:txBody>
      </p:sp>
      <p:sp>
        <p:nvSpPr>
          <p:cNvPr id="7" name="Slide Number Placeholder 2"/>
          <p:cNvSpPr txBox="1">
            <a:spLocks/>
          </p:cNvSpPr>
          <p:nvPr/>
        </p:nvSpPr>
        <p:spPr>
          <a:xfrm>
            <a:off x="8382000" y="6324600"/>
            <a:ext cx="533400" cy="365125"/>
          </a:xfrm>
          <a:prstGeom prst="rect">
            <a:avLst/>
          </a:prstGeom>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5C30675-6D24-4282-A459-19D8626F6874}" type="slidenum">
              <a:rPr kumimoji="0" lang="en-US" alt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altLang="en-US" sz="1400" b="1"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533400" y="1219200"/>
            <a:ext cx="7620000" cy="5181600"/>
          </a:xfrm>
          <a:prstGeom prst="rect">
            <a:avLst/>
          </a:prstGeom>
          <a:noFill/>
          <a:ln w="9525">
            <a:noFill/>
            <a:miter lim="800000"/>
            <a:headEnd/>
            <a:tailEnd/>
          </a:ln>
        </p:spPr>
        <p:txBody>
          <a:bodyPr/>
          <a:lstStyle/>
          <a:p>
            <a:pPr marL="344488" indent="-344488">
              <a:lnSpc>
                <a:spcPct val="80000"/>
              </a:lnSpc>
              <a:spcBef>
                <a:spcPct val="20000"/>
              </a:spcBef>
              <a:buClr>
                <a:srgbClr val="CC6600"/>
              </a:buClr>
              <a:buFont typeface="Wingdings" pitchFamily="2" charset="2"/>
              <a:buChar char="ü"/>
            </a:pPr>
            <a:endParaRPr lang="en-US" sz="2000" b="1"/>
          </a:p>
        </p:txBody>
      </p:sp>
      <p:sp>
        <p:nvSpPr>
          <p:cNvPr id="24583" name="Rectangle 9"/>
          <p:cNvSpPr>
            <a:spLocks noChangeArrowheads="1"/>
          </p:cNvSpPr>
          <p:nvPr/>
        </p:nvSpPr>
        <p:spPr bwMode="auto">
          <a:xfrm>
            <a:off x="228600" y="1371600"/>
            <a:ext cx="7696200" cy="5181600"/>
          </a:xfrm>
          <a:prstGeom prst="rect">
            <a:avLst/>
          </a:prstGeom>
          <a:noFill/>
          <a:ln w="9525">
            <a:noFill/>
            <a:miter lim="800000"/>
            <a:headEnd/>
            <a:tailEnd/>
          </a:ln>
        </p:spPr>
        <p:txBody>
          <a:bodyPr/>
          <a:lstStyle/>
          <a:p>
            <a:pPr marL="342900" indent="-342900">
              <a:spcBef>
                <a:spcPct val="20000"/>
              </a:spcBef>
              <a:buFont typeface="Wingdings" pitchFamily="2" charset="2"/>
              <a:buChar char="ü"/>
              <a:defRPr/>
            </a:pPr>
            <a:r>
              <a:rPr lang="en-US" sz="3200" dirty="0">
                <a:latin typeface="+mn-lt"/>
                <a:ea typeface="ＭＳ Ｐゴシック" pitchFamily="34" charset="-128"/>
              </a:rPr>
              <a:t>The </a:t>
            </a:r>
            <a:r>
              <a:rPr lang="en-US" sz="3600" b="1" dirty="0">
                <a:latin typeface="+mn-lt"/>
                <a:ea typeface="ＭＳ Ｐゴシック" pitchFamily="34" charset="-128"/>
              </a:rPr>
              <a:t>first</a:t>
            </a:r>
            <a:r>
              <a:rPr lang="en-US" sz="3200" dirty="0">
                <a:latin typeface="+mn-lt"/>
                <a:ea typeface="ＭＳ Ｐゴシック" pitchFamily="34" charset="-128"/>
              </a:rPr>
              <a:t> and </a:t>
            </a:r>
            <a:r>
              <a:rPr lang="en-US" sz="3600" b="1" dirty="0">
                <a:latin typeface="+mn-lt"/>
                <a:ea typeface="ＭＳ Ｐゴシック" pitchFamily="34" charset="-128"/>
              </a:rPr>
              <a:t>best</a:t>
            </a:r>
            <a:r>
              <a:rPr lang="en-US" sz="3200" dirty="0">
                <a:latin typeface="+mn-lt"/>
                <a:ea typeface="ＭＳ Ｐゴシック" pitchFamily="34" charset="-128"/>
              </a:rPr>
              <a:t> </a:t>
            </a:r>
            <a:r>
              <a:rPr lang="en-US" sz="3200" b="1" dirty="0" smtClean="0">
                <a:latin typeface="+mn-lt"/>
                <a:ea typeface="ＭＳ Ｐゴシック" pitchFamily="34" charset="-128"/>
              </a:rPr>
              <a:t>i</a:t>
            </a:r>
            <a:r>
              <a:rPr lang="en-US" sz="3600" b="1" dirty="0" smtClean="0">
                <a:latin typeface="+mn-lt"/>
                <a:ea typeface="ＭＳ Ｐゴシック" pitchFamily="34" charset="-128"/>
              </a:rPr>
              <a:t>ntervention </a:t>
            </a:r>
            <a:r>
              <a:rPr lang="en-US" sz="3200" dirty="0" smtClean="0">
                <a:latin typeface="+mn-lt"/>
                <a:ea typeface="ＭＳ Ｐゴシック" pitchFamily="34" charset="-128"/>
              </a:rPr>
              <a:t>is </a:t>
            </a:r>
            <a:r>
              <a:rPr lang="en-US" sz="3200" dirty="0">
                <a:latin typeface="+mn-lt"/>
                <a:ea typeface="ＭＳ Ｐゴシック" pitchFamily="34" charset="-128"/>
              </a:rPr>
              <a:t>the </a:t>
            </a:r>
          </a:p>
          <a:p>
            <a:pPr marL="342900" indent="-342900">
              <a:spcBef>
                <a:spcPct val="20000"/>
              </a:spcBef>
              <a:buClr>
                <a:srgbClr val="CC3300"/>
              </a:buClr>
              <a:buFont typeface="Wingdings" pitchFamily="2" charset="2"/>
              <a:buNone/>
              <a:defRPr/>
            </a:pPr>
            <a:endParaRPr lang="en-US" sz="1100" dirty="0">
              <a:latin typeface="Baskerville Old Face" pitchFamily="18" charset="0"/>
              <a:ea typeface="ＭＳ Ｐゴシック" pitchFamily="34" charset="-128"/>
            </a:endParaRPr>
          </a:p>
          <a:p>
            <a:pPr marL="342900" indent="-342900">
              <a:spcBef>
                <a:spcPct val="20000"/>
              </a:spcBef>
              <a:buClr>
                <a:srgbClr val="CC3300"/>
              </a:buClr>
              <a:buFont typeface="Wingdings" pitchFamily="2" charset="2"/>
              <a:buNone/>
              <a:defRPr/>
            </a:pPr>
            <a:r>
              <a:rPr lang="en-US" sz="4400" b="1" dirty="0" smtClean="0">
                <a:solidFill>
                  <a:schemeClr val="tx2"/>
                </a:solidFill>
                <a:latin typeface="Baskerville Old Face" pitchFamily="18" charset="0"/>
                <a:ea typeface="ＭＳ Ｐゴシック" pitchFamily="34" charset="-128"/>
              </a:rPr>
              <a:t>   CLASSROOM </a:t>
            </a:r>
            <a:endParaRPr lang="en-US" sz="4400" b="1" dirty="0">
              <a:solidFill>
                <a:schemeClr val="tx2"/>
              </a:solidFill>
              <a:latin typeface="Baskerville Old Face" pitchFamily="18" charset="0"/>
              <a:ea typeface="ＭＳ Ｐゴシック" pitchFamily="34" charset="-128"/>
            </a:endParaRPr>
          </a:p>
          <a:p>
            <a:pPr marL="342900" indent="-342900">
              <a:spcBef>
                <a:spcPct val="20000"/>
              </a:spcBef>
              <a:buClr>
                <a:srgbClr val="CC3300"/>
              </a:buClr>
              <a:buFont typeface="Wingdings" pitchFamily="2" charset="2"/>
              <a:buNone/>
              <a:defRPr/>
            </a:pPr>
            <a:r>
              <a:rPr lang="en-US" sz="4400" b="1" dirty="0" smtClean="0">
                <a:solidFill>
                  <a:schemeClr val="tx2"/>
                </a:solidFill>
                <a:latin typeface="Baskerville Old Face" pitchFamily="18" charset="0"/>
                <a:ea typeface="ＭＳ Ｐゴシック" pitchFamily="34" charset="-128"/>
              </a:rPr>
              <a:t>    TEACHER !!</a:t>
            </a:r>
            <a:endParaRPr lang="en-US" sz="4400" b="1" dirty="0">
              <a:solidFill>
                <a:schemeClr val="tx2"/>
              </a:solidFill>
              <a:latin typeface="Baskerville Old Face" pitchFamily="18" charset="0"/>
              <a:ea typeface="ＭＳ Ｐゴシック" pitchFamily="34" charset="-128"/>
            </a:endParaRPr>
          </a:p>
          <a:p>
            <a:pPr marL="342900" indent="-342900" algn="ctr">
              <a:spcBef>
                <a:spcPct val="20000"/>
              </a:spcBef>
              <a:buClr>
                <a:srgbClr val="CC3300"/>
              </a:buClr>
              <a:buFont typeface="Wingdings" pitchFamily="2" charset="2"/>
              <a:buNone/>
              <a:defRPr/>
            </a:pPr>
            <a:endParaRPr lang="en-US" sz="3200" b="1" dirty="0">
              <a:latin typeface="Baskerville Old Face" pitchFamily="18" charset="0"/>
              <a:ea typeface="ＭＳ Ｐゴシック" pitchFamily="34" charset="-128"/>
            </a:endParaRPr>
          </a:p>
          <a:p>
            <a:pPr marL="342900" indent="-342900" algn="ctr">
              <a:spcBef>
                <a:spcPct val="20000"/>
              </a:spcBef>
              <a:buClr>
                <a:srgbClr val="CC3300"/>
              </a:buClr>
              <a:buFont typeface="Wingdings" pitchFamily="2" charset="2"/>
              <a:buNone/>
              <a:defRPr/>
            </a:pPr>
            <a:r>
              <a:rPr lang="en-US" sz="2800" b="1" dirty="0" smtClean="0">
                <a:latin typeface="+mn-lt"/>
                <a:ea typeface="ＭＳ Ｐゴシック" pitchFamily="34" charset="-128"/>
              </a:rPr>
              <a:t>                               Interventions </a:t>
            </a:r>
            <a:r>
              <a:rPr lang="en-US" sz="2800" b="1" u="sng" dirty="0">
                <a:latin typeface="+mn-lt"/>
                <a:ea typeface="ＭＳ Ｐゴシック" pitchFamily="34" charset="-128"/>
              </a:rPr>
              <a:t>always</a:t>
            </a:r>
            <a:r>
              <a:rPr lang="en-US" sz="2800" b="1" dirty="0">
                <a:latin typeface="+mn-lt"/>
                <a:ea typeface="ＭＳ Ｐゴシック" pitchFamily="34" charset="-128"/>
              </a:rPr>
              <a:t> </a:t>
            </a:r>
            <a:endParaRPr lang="en-US" sz="2800" b="1" dirty="0" smtClean="0">
              <a:latin typeface="+mn-lt"/>
              <a:ea typeface="ＭＳ Ｐゴシック" pitchFamily="34" charset="-128"/>
            </a:endParaRPr>
          </a:p>
          <a:p>
            <a:pPr marL="342900" indent="-342900" algn="ctr">
              <a:spcBef>
                <a:spcPct val="20000"/>
              </a:spcBef>
              <a:buClr>
                <a:srgbClr val="CC3300"/>
              </a:buClr>
              <a:buFont typeface="Wingdings" pitchFamily="2" charset="2"/>
              <a:buNone/>
              <a:defRPr/>
            </a:pPr>
            <a:r>
              <a:rPr lang="en-US" sz="2800" b="1" dirty="0" smtClean="0">
                <a:ea typeface="ＭＳ Ｐゴシック" pitchFamily="34" charset="-128"/>
              </a:rPr>
              <a:t>	                                </a:t>
            </a:r>
            <a:r>
              <a:rPr lang="en-US" sz="2800" b="1" dirty="0" smtClean="0">
                <a:latin typeface="+mn-lt"/>
                <a:ea typeface="ＭＳ Ｐゴシック" pitchFamily="34" charset="-128"/>
              </a:rPr>
              <a:t>involve instruction 				 with fidelity</a:t>
            </a:r>
            <a:endParaRPr lang="en-US" sz="2800" b="1" dirty="0">
              <a:latin typeface="+mn-lt"/>
              <a:ea typeface="ＭＳ Ｐゴシック" pitchFamily="34" charset="-128"/>
            </a:endParaRPr>
          </a:p>
        </p:txBody>
      </p:sp>
      <p:sp>
        <p:nvSpPr>
          <p:cNvPr id="8" name="Slide Number Placeholder 2"/>
          <p:cNvSpPr txBox="1">
            <a:spLocks/>
          </p:cNvSpPr>
          <p:nvPr/>
        </p:nvSpPr>
        <p:spPr>
          <a:xfrm>
            <a:off x="8382000" y="6324600"/>
            <a:ext cx="533400" cy="365125"/>
          </a:xfrm>
          <a:prstGeom prst="rect">
            <a:avLst/>
          </a:prstGeom>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5C30675-6D24-4282-A459-19D8626F6874}" type="slidenum">
              <a:rPr kumimoji="0" lang="en-US" alt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altLang="en-US" sz="1400" b="1" i="0" u="none" strike="noStrike" kern="1200" cap="none" spc="0" normalizeH="0" baseline="0" noProof="0" dirty="0">
              <a:ln>
                <a:noFill/>
              </a:ln>
              <a:solidFill>
                <a:srgbClr val="FFFFFF"/>
              </a:solidFill>
              <a:effectLst/>
              <a:uLnTx/>
              <a:uFillTx/>
              <a:latin typeface="+mn-lt"/>
              <a:ea typeface="+mn-ea"/>
              <a:cs typeface="+mn-cs"/>
            </a:endParaRPr>
          </a:p>
        </p:txBody>
      </p:sp>
      <p:pic>
        <p:nvPicPr>
          <p:cNvPr id="101377" name="Picture 1" descr="C:\Documents and Settings\ammorales\Local Settings\Temporary Internet Files\Content.IE5\FUEK0U46\MP900439545[1].jpg"/>
          <p:cNvPicPr>
            <a:picLocks noChangeAspect="1" noChangeArrowheads="1"/>
          </p:cNvPicPr>
          <p:nvPr/>
        </p:nvPicPr>
        <p:blipFill>
          <a:blip r:embed="rId3" cstate="print"/>
          <a:srcRect/>
          <a:stretch>
            <a:fillRect/>
          </a:stretch>
        </p:blipFill>
        <p:spPr bwMode="auto">
          <a:xfrm>
            <a:off x="4648200" y="2438400"/>
            <a:ext cx="3081698" cy="2057400"/>
          </a:xfrm>
          <a:prstGeom prst="rect">
            <a:avLst/>
          </a:prstGeom>
          <a:noFill/>
        </p:spPr>
      </p:pic>
      <p:pic>
        <p:nvPicPr>
          <p:cNvPr id="101381" name="Picture 5" descr="C:\Documents and Settings\ammorales\Local Settings\Temporary Internet Files\Content.IE5\H2TB1MF2\MP900409335[1].jpg"/>
          <p:cNvPicPr>
            <a:picLocks noChangeAspect="1" noChangeArrowheads="1"/>
          </p:cNvPicPr>
          <p:nvPr/>
        </p:nvPicPr>
        <p:blipFill>
          <a:blip r:embed="rId4" cstate="print"/>
          <a:srcRect/>
          <a:stretch>
            <a:fillRect/>
          </a:stretch>
        </p:blipFill>
        <p:spPr bwMode="auto">
          <a:xfrm>
            <a:off x="609600" y="4343400"/>
            <a:ext cx="3200400" cy="2135267"/>
          </a:xfrm>
          <a:prstGeom prst="rect">
            <a:avLst/>
          </a:prstGeom>
          <a:noFill/>
        </p:spPr>
      </p:pic>
      <p:sp>
        <p:nvSpPr>
          <p:cNvPr id="14" name="Title 1"/>
          <p:cNvSpPr txBox="1">
            <a:spLocks/>
          </p:cNvSpPr>
          <p:nvPr/>
        </p:nvSpPr>
        <p:spPr>
          <a:xfrm>
            <a:off x="381000" y="533400"/>
            <a:ext cx="7467600" cy="639762"/>
          </a:xfrm>
          <a:prstGeom prst="rect">
            <a:avLst/>
          </a:prstGeom>
          <a:noFill/>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b="1" cap="all" dirty="0" err="1" smtClean="0">
                <a:ln w="500">
                  <a:solidFill>
                    <a:schemeClr val="tx2">
                      <a:shade val="20000"/>
                      <a:satMod val="120000"/>
                    </a:schemeClr>
                  </a:solidFill>
                </a:ln>
                <a:solidFill>
                  <a:schemeClr val="bg2">
                    <a:lumMod val="75000"/>
                  </a:schemeClr>
                </a:solidFill>
                <a:effectLst>
                  <a:outerShdw blurRad="38100" dist="38100" dir="2700000" algn="tl">
                    <a:srgbClr val="000000">
                      <a:alpha val="43137"/>
                    </a:srgbClr>
                  </a:outerShdw>
                </a:effectLst>
                <a:latin typeface="+mj-lt"/>
                <a:ea typeface="+mj-ea"/>
                <a:cs typeface="+mj-cs"/>
              </a:rPr>
              <a:t>Rti</a:t>
            </a:r>
            <a:r>
              <a:rPr lang="en-US" sz="3200" b="1" cap="all" dirty="0" smtClean="0">
                <a:ln w="500">
                  <a:solidFill>
                    <a:schemeClr val="tx2">
                      <a:shade val="20000"/>
                      <a:satMod val="120000"/>
                    </a:schemeClr>
                  </a:solidFill>
                </a:ln>
                <a:solidFill>
                  <a:schemeClr val="bg2">
                    <a:lumMod val="75000"/>
                  </a:schemeClr>
                </a:solidFill>
                <a:effectLst>
                  <a:outerShdw blurRad="38100" dist="38100" dir="2700000" algn="tl">
                    <a:srgbClr val="000000">
                      <a:alpha val="43137"/>
                    </a:srgbClr>
                  </a:outerShdw>
                </a:effectLst>
                <a:latin typeface="+mj-lt"/>
                <a:ea typeface="+mj-ea"/>
                <a:cs typeface="+mj-cs"/>
              </a:rPr>
              <a:t> and systems of support</a:t>
            </a:r>
            <a:endParaRPr kumimoji="0" lang="en-US" sz="3200" b="1" i="0" u="none" strike="noStrike" kern="1200" cap="all" spc="0" normalizeH="0" baseline="0" noProof="0" dirty="0">
              <a:ln w="500">
                <a:solidFill>
                  <a:schemeClr val="tx2">
                    <a:shade val="20000"/>
                    <a:satMod val="120000"/>
                  </a:schemeClr>
                </a:solidFill>
              </a:ln>
              <a:solidFill>
                <a:schemeClr val="bg2">
                  <a:lumMod val="75000"/>
                </a:schemeClr>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spd="med">
    <p:pull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457200" y="487362"/>
            <a:ext cx="8382000" cy="808038"/>
          </a:xfrm>
        </p:spPr>
        <p:txBody>
          <a:bodyPr>
            <a:noAutofit/>
          </a:bodyPr>
          <a:lstStyle/>
          <a:p>
            <a:r>
              <a:rPr lang="en-US" sz="3600" b="1" dirty="0" smtClean="0">
                <a:solidFill>
                  <a:schemeClr val="tx2">
                    <a:lumMod val="60000"/>
                    <a:lumOff val="40000"/>
                  </a:schemeClr>
                </a:solidFill>
                <a:effectLst>
                  <a:outerShdw blurRad="38100" dist="38100" dir="2700000" algn="tl">
                    <a:srgbClr val="000000">
                      <a:alpha val="43137"/>
                    </a:srgbClr>
                  </a:outerShdw>
                </a:effectLst>
              </a:rPr>
              <a:t>Interventions </a:t>
            </a:r>
            <a:r>
              <a:rPr lang="en-US" sz="3600" b="1" dirty="0" smtClean="0">
                <a:solidFill>
                  <a:schemeClr val="accent4">
                    <a:lumMod val="40000"/>
                    <a:lumOff val="60000"/>
                  </a:schemeClr>
                </a:solidFill>
                <a:effectLst>
                  <a:outerShdw blurRad="38100" dist="38100" dir="2700000" algn="tl">
                    <a:srgbClr val="000000">
                      <a:alpha val="43137"/>
                    </a:srgbClr>
                  </a:outerShdw>
                </a:effectLst>
              </a:rPr>
              <a:t>do </a:t>
            </a:r>
            <a:r>
              <a:rPr lang="en-US" sz="3600" b="1" i="1" dirty="0" smtClean="0">
                <a:solidFill>
                  <a:schemeClr val="accent4">
                    <a:lumMod val="40000"/>
                    <a:lumOff val="60000"/>
                  </a:schemeClr>
                </a:solidFill>
                <a:effectLst>
                  <a:outerShdw blurRad="38100" dist="38100" dir="2700000" algn="tl">
                    <a:srgbClr val="000000">
                      <a:alpha val="43137"/>
                    </a:srgbClr>
                  </a:outerShdw>
                </a:effectLst>
              </a:rPr>
              <a:t>NOT</a:t>
            </a:r>
            <a:r>
              <a:rPr lang="en-US" sz="3600" b="1" dirty="0" smtClean="0">
                <a:solidFill>
                  <a:schemeClr val="accent4">
                    <a:lumMod val="40000"/>
                    <a:lumOff val="60000"/>
                  </a:schemeClr>
                </a:solidFill>
                <a:effectLst>
                  <a:outerShdw blurRad="38100" dist="38100" dir="2700000" algn="tl">
                    <a:srgbClr val="000000">
                      <a:alpha val="43137"/>
                    </a:srgbClr>
                  </a:outerShdw>
                </a:effectLst>
              </a:rPr>
              <a:t> </a:t>
            </a:r>
            <a:r>
              <a:rPr lang="en-US" sz="3600" b="1" dirty="0" smtClean="0">
                <a:solidFill>
                  <a:schemeClr val="tx2">
                    <a:lumMod val="60000"/>
                    <a:lumOff val="40000"/>
                  </a:schemeClr>
                </a:solidFill>
                <a:effectLst>
                  <a:outerShdw blurRad="38100" dist="38100" dir="2700000" algn="tl">
                    <a:srgbClr val="000000">
                      <a:alpha val="43137"/>
                    </a:srgbClr>
                  </a:outerShdw>
                </a:effectLst>
              </a:rPr>
              <a:t>include:</a:t>
            </a:r>
            <a:endParaRPr lang="en-US" sz="3600" dirty="0">
              <a:solidFill>
                <a:schemeClr val="tx2">
                  <a:lumMod val="60000"/>
                  <a:lumOff val="40000"/>
                </a:schemeClr>
              </a:solidFill>
              <a:effectLst>
                <a:outerShdw blurRad="38100" dist="38100" dir="2700000" algn="tl">
                  <a:srgbClr val="000000">
                    <a:alpha val="43137"/>
                  </a:srgbClr>
                </a:outerShdw>
              </a:effectLst>
            </a:endParaRPr>
          </a:p>
        </p:txBody>
      </p:sp>
      <p:sp>
        <p:nvSpPr>
          <p:cNvPr id="20486" name="Rectangle 3"/>
          <p:cNvSpPr>
            <a:spLocks noGrp="1" noChangeArrowheads="1"/>
          </p:cNvSpPr>
          <p:nvPr>
            <p:ph idx="1"/>
          </p:nvPr>
        </p:nvSpPr>
        <p:spPr>
          <a:xfrm>
            <a:off x="914400" y="1524000"/>
            <a:ext cx="7086600" cy="5257800"/>
          </a:xfrm>
        </p:spPr>
        <p:txBody>
          <a:bodyPr>
            <a:normAutofit/>
          </a:bodyPr>
          <a:lstStyle/>
          <a:p>
            <a:r>
              <a:rPr lang="en-US" sz="2800" b="1" dirty="0" smtClean="0"/>
              <a:t>Preferential seating</a:t>
            </a:r>
          </a:p>
          <a:p>
            <a:r>
              <a:rPr lang="en-US" sz="2800" b="1" dirty="0" smtClean="0"/>
              <a:t>Shortened assignments</a:t>
            </a:r>
          </a:p>
          <a:p>
            <a:r>
              <a:rPr lang="en-US" sz="2800" b="1" dirty="0" smtClean="0"/>
              <a:t>Parent contacts</a:t>
            </a:r>
          </a:p>
          <a:p>
            <a:r>
              <a:rPr lang="en-US" sz="2800" b="1" dirty="0" smtClean="0"/>
              <a:t>Classroom observations</a:t>
            </a:r>
          </a:p>
          <a:p>
            <a:r>
              <a:rPr lang="en-US" sz="2800" b="1" dirty="0" smtClean="0"/>
              <a:t>Suspension</a:t>
            </a:r>
          </a:p>
          <a:p>
            <a:r>
              <a:rPr lang="en-US" sz="2800" b="1" dirty="0" smtClean="0"/>
              <a:t>Doing MORE of the same/general classroom assignments</a:t>
            </a:r>
          </a:p>
          <a:p>
            <a:r>
              <a:rPr lang="en-US" sz="2800" b="1" dirty="0" smtClean="0"/>
              <a:t>Retention</a:t>
            </a:r>
          </a:p>
          <a:p>
            <a:r>
              <a:rPr lang="en-US" sz="2800" b="1" dirty="0" smtClean="0"/>
              <a:t>Peer-tutoring</a:t>
            </a:r>
          </a:p>
          <a:p>
            <a:pPr algn="r">
              <a:buNone/>
            </a:pPr>
            <a:r>
              <a:rPr lang="en-US" sz="1000" b="1" dirty="0" smtClean="0"/>
              <a:t>The RTI Guide, pg. 51</a:t>
            </a:r>
          </a:p>
        </p:txBody>
      </p:sp>
      <p:sp>
        <p:nvSpPr>
          <p:cNvPr id="9" name="Slide Number Placeholder 7"/>
          <p:cNvSpPr>
            <a:spLocks noGrp="1"/>
          </p:cNvSpPr>
          <p:nvPr>
            <p:ph type="sldNum" sz="quarter" idx="12"/>
          </p:nvPr>
        </p:nvSpPr>
        <p:spPr>
          <a:xfrm>
            <a:off x="8077200" y="5791200"/>
            <a:ext cx="609600" cy="365125"/>
          </a:xfrm>
          <a:prstGeom prst="rect">
            <a:avLst/>
          </a:prstGeom>
        </p:spPr>
        <p:txBody>
          <a:bodyPr/>
          <a:lstStyle/>
          <a:p>
            <a:pPr>
              <a:defRPr/>
            </a:pPr>
            <a:fld id="{D3105030-E4CC-45C9-9823-31287530264B}" type="slidenum">
              <a:rPr lang="en-US" altLang="en-US" smtClean="0"/>
              <a:pPr>
                <a:defRPr/>
              </a:pPr>
              <a:t>13</a:t>
            </a:fld>
            <a:endParaRPr lang="en-US" altLang="en-US" dirty="0"/>
          </a:p>
        </p:txBody>
      </p:sp>
      <p:sp>
        <p:nvSpPr>
          <p:cNvPr id="5" name="Slide Number Placeholder 2"/>
          <p:cNvSpPr txBox="1">
            <a:spLocks/>
          </p:cNvSpPr>
          <p:nvPr/>
        </p:nvSpPr>
        <p:spPr>
          <a:xfrm>
            <a:off x="8382000" y="6324600"/>
            <a:ext cx="533400" cy="365125"/>
          </a:xfrm>
          <a:prstGeom prst="rect">
            <a:avLst/>
          </a:prstGeom>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5C30675-6D24-4282-A459-19D8626F6874}" type="slidenum">
              <a:rPr kumimoji="0" lang="en-US" alt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altLang="en-US" sz="1400" b="1" i="0" u="none" strike="noStrike" kern="1200" cap="none" spc="0" normalizeH="0" baseline="0" noProof="0" dirty="0">
              <a:ln>
                <a:noFill/>
              </a:ln>
              <a:solidFill>
                <a:srgbClr val="FFFFFF"/>
              </a:solidFill>
              <a:effectLst/>
              <a:uLnTx/>
              <a:uFillTx/>
              <a:latin typeface="+mn-lt"/>
              <a:ea typeface="+mn-ea"/>
              <a:cs typeface="+mn-cs"/>
            </a:endParaRPr>
          </a:p>
        </p:txBody>
      </p:sp>
      <p:pic>
        <p:nvPicPr>
          <p:cNvPr id="99330" name="Picture 2" descr="C:\Documents and Settings\ammorales\Local Settings\Temporary Internet Files\Content.IE5\37IHPSFH\MP900409101[1].jpg"/>
          <p:cNvPicPr>
            <a:picLocks noChangeAspect="1" noChangeArrowheads="1"/>
          </p:cNvPicPr>
          <p:nvPr/>
        </p:nvPicPr>
        <p:blipFill>
          <a:blip r:embed="rId3" cstate="print"/>
          <a:srcRect/>
          <a:stretch>
            <a:fillRect/>
          </a:stretch>
        </p:blipFill>
        <p:spPr bwMode="auto">
          <a:xfrm>
            <a:off x="6858000" y="2362200"/>
            <a:ext cx="1925687" cy="28956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467600" cy="792162"/>
          </a:xfrm>
        </p:spPr>
        <p:txBody>
          <a:bodyPr>
            <a:normAutofit/>
          </a:bodyPr>
          <a:lstStyle/>
          <a:p>
            <a:r>
              <a:rPr lang="en-US" sz="4000" b="1" dirty="0" smtClean="0">
                <a:solidFill>
                  <a:schemeClr val="bg2">
                    <a:lumMod val="75000"/>
                  </a:schemeClr>
                </a:solidFill>
                <a:effectLst>
                  <a:outerShdw blurRad="38100" dist="38100" dir="2700000" algn="tl">
                    <a:srgbClr val="000000">
                      <a:alpha val="43137"/>
                    </a:srgbClr>
                  </a:outerShdw>
                </a:effectLst>
              </a:rPr>
              <a:t>Intervention Guidelines</a:t>
            </a:r>
            <a:endParaRPr lang="en-US" sz="4000" dirty="0">
              <a:solidFill>
                <a:schemeClr val="bg2">
                  <a:lumMod val="75000"/>
                </a:schemeClr>
              </a:solidFill>
              <a:effectLst>
                <a:outerShdw blurRad="38100" dist="38100" dir="2700000" algn="tl">
                  <a:srgbClr val="000000">
                    <a:alpha val="43137"/>
                  </a:srgbClr>
                </a:outerShdw>
              </a:effectLst>
            </a:endParaRPr>
          </a:p>
        </p:txBody>
      </p:sp>
      <p:sp>
        <p:nvSpPr>
          <p:cNvPr id="5" name="Rectangle 3"/>
          <p:cNvSpPr>
            <a:spLocks noGrp="1" noChangeArrowheads="1"/>
          </p:cNvSpPr>
          <p:nvPr>
            <p:ph idx="1"/>
          </p:nvPr>
        </p:nvSpPr>
        <p:spPr>
          <a:xfrm>
            <a:off x="457200" y="1219200"/>
            <a:ext cx="7696200" cy="5638800"/>
          </a:xfrm>
        </p:spPr>
        <p:txBody>
          <a:bodyPr>
            <a:noAutofit/>
          </a:bodyPr>
          <a:lstStyle/>
          <a:p>
            <a:pPr marL="274320" indent="-274320" fontAlgn="auto">
              <a:lnSpc>
                <a:spcPct val="80000"/>
              </a:lnSpc>
              <a:spcAft>
                <a:spcPts val="0"/>
              </a:spcAft>
              <a:buClr>
                <a:schemeClr val="tx2">
                  <a:lumMod val="75000"/>
                </a:schemeClr>
              </a:buClr>
              <a:buFont typeface="Wingdings" pitchFamily="2" charset="2"/>
              <a:buChar char="Ø"/>
              <a:defRPr/>
            </a:pPr>
            <a:r>
              <a:rPr lang="en-US" sz="2000" b="1" dirty="0" smtClean="0"/>
              <a:t>Match curricular materials and instructional level</a:t>
            </a:r>
          </a:p>
          <a:p>
            <a:pPr marL="274320" indent="-274320" fontAlgn="auto">
              <a:lnSpc>
                <a:spcPct val="80000"/>
              </a:lnSpc>
              <a:spcAft>
                <a:spcPts val="0"/>
              </a:spcAft>
              <a:buClr>
                <a:schemeClr val="tx2">
                  <a:lumMod val="75000"/>
                </a:schemeClr>
              </a:buClr>
              <a:buFont typeface="Wingdings" pitchFamily="2" charset="2"/>
              <a:buChar char="Ø"/>
              <a:defRPr/>
            </a:pPr>
            <a:r>
              <a:rPr lang="en-US" sz="2000" b="1" dirty="0" smtClean="0"/>
              <a:t>Modify the modes of task presentation</a:t>
            </a:r>
          </a:p>
          <a:p>
            <a:pPr marL="274320" indent="-274320" fontAlgn="auto">
              <a:lnSpc>
                <a:spcPct val="80000"/>
              </a:lnSpc>
              <a:spcAft>
                <a:spcPts val="0"/>
              </a:spcAft>
              <a:buClr>
                <a:schemeClr val="tx2">
                  <a:lumMod val="75000"/>
                </a:schemeClr>
              </a:buClr>
              <a:buFont typeface="Wingdings" pitchFamily="2" charset="2"/>
              <a:buChar char="Ø"/>
              <a:defRPr/>
            </a:pPr>
            <a:r>
              <a:rPr lang="en-US" sz="2000" b="1" dirty="0" smtClean="0"/>
              <a:t>Cue work habits and organizational skills</a:t>
            </a:r>
          </a:p>
          <a:p>
            <a:pPr marL="274320" indent="-274320" fontAlgn="auto">
              <a:lnSpc>
                <a:spcPct val="80000"/>
              </a:lnSpc>
              <a:spcAft>
                <a:spcPts val="0"/>
              </a:spcAft>
              <a:buClr>
                <a:schemeClr val="tx2">
                  <a:lumMod val="75000"/>
                </a:schemeClr>
              </a:buClr>
              <a:buFont typeface="Wingdings" pitchFamily="2" charset="2"/>
              <a:buChar char="Ø"/>
              <a:defRPr/>
            </a:pPr>
            <a:r>
              <a:rPr lang="en-US" sz="2000" b="1" dirty="0" smtClean="0"/>
              <a:t>Modify direct instruction time</a:t>
            </a:r>
          </a:p>
          <a:p>
            <a:pPr marL="274320" indent="-274320" fontAlgn="auto">
              <a:lnSpc>
                <a:spcPct val="80000"/>
              </a:lnSpc>
              <a:spcAft>
                <a:spcPts val="0"/>
              </a:spcAft>
              <a:buClr>
                <a:schemeClr val="tx2">
                  <a:lumMod val="75000"/>
                </a:schemeClr>
              </a:buClr>
              <a:buFont typeface="Wingdings" pitchFamily="2" charset="2"/>
              <a:buChar char="Ø"/>
              <a:defRPr/>
            </a:pPr>
            <a:r>
              <a:rPr lang="en-US" sz="2000" b="1" dirty="0" smtClean="0"/>
              <a:t>Modify guided and independent practice</a:t>
            </a:r>
          </a:p>
          <a:p>
            <a:pPr marL="274320" indent="-274320" fontAlgn="auto">
              <a:lnSpc>
                <a:spcPct val="80000"/>
              </a:lnSpc>
              <a:spcAft>
                <a:spcPts val="0"/>
              </a:spcAft>
              <a:buClr>
                <a:schemeClr val="tx2">
                  <a:lumMod val="75000"/>
                </a:schemeClr>
              </a:buClr>
              <a:buFont typeface="Wingdings" pitchFamily="2" charset="2"/>
              <a:buChar char="Ø"/>
              <a:defRPr/>
            </a:pPr>
            <a:r>
              <a:rPr lang="en-US" sz="2000" b="1" dirty="0" smtClean="0"/>
              <a:t>Ensure optimal pacing</a:t>
            </a:r>
          </a:p>
          <a:p>
            <a:pPr marL="274320" indent="-274320" fontAlgn="auto">
              <a:lnSpc>
                <a:spcPct val="80000"/>
              </a:lnSpc>
              <a:spcAft>
                <a:spcPts val="0"/>
              </a:spcAft>
              <a:buClr>
                <a:schemeClr val="tx2">
                  <a:lumMod val="75000"/>
                </a:schemeClr>
              </a:buClr>
              <a:buFont typeface="Wingdings" pitchFamily="2" charset="2"/>
              <a:buChar char="Ø"/>
              <a:defRPr/>
            </a:pPr>
            <a:r>
              <a:rPr lang="en-US" sz="2000" b="1" dirty="0" smtClean="0"/>
              <a:t>Increase task structure, such as directions, checks for understanding and feedback</a:t>
            </a:r>
          </a:p>
          <a:p>
            <a:pPr marL="274320" indent="-274320" fontAlgn="auto">
              <a:lnSpc>
                <a:spcPct val="80000"/>
              </a:lnSpc>
              <a:spcAft>
                <a:spcPts val="0"/>
              </a:spcAft>
              <a:buClr>
                <a:schemeClr val="tx2">
                  <a:lumMod val="75000"/>
                </a:schemeClr>
              </a:buClr>
              <a:buFont typeface="Wingdings" pitchFamily="2" charset="2"/>
              <a:buChar char="Ø"/>
              <a:defRPr/>
            </a:pPr>
            <a:r>
              <a:rPr lang="en-US" sz="2000" b="1" dirty="0" smtClean="0"/>
              <a:t>Increase opportunities to engage in active academic responding, such as writing, reading aloud or answering questions in class</a:t>
            </a:r>
          </a:p>
          <a:p>
            <a:pPr marL="274320" indent="-274320" fontAlgn="auto">
              <a:lnSpc>
                <a:spcPct val="80000"/>
              </a:lnSpc>
              <a:spcAft>
                <a:spcPts val="0"/>
              </a:spcAft>
              <a:buClr>
                <a:schemeClr val="tx2">
                  <a:lumMod val="75000"/>
                </a:schemeClr>
              </a:buClr>
              <a:buFont typeface="Wingdings" pitchFamily="2" charset="2"/>
              <a:buChar char="Ø"/>
              <a:defRPr/>
            </a:pPr>
            <a:r>
              <a:rPr lang="en-US" sz="2000" b="1" dirty="0" smtClean="0"/>
              <a:t>Decrease group size</a:t>
            </a:r>
          </a:p>
          <a:p>
            <a:pPr marL="274320" indent="-274320" fontAlgn="auto">
              <a:lnSpc>
                <a:spcPct val="80000"/>
              </a:lnSpc>
              <a:spcAft>
                <a:spcPts val="0"/>
              </a:spcAft>
              <a:buClr>
                <a:schemeClr val="accent3"/>
              </a:buClr>
              <a:buFont typeface="Wingdings 2"/>
              <a:buChar char=""/>
              <a:defRPr/>
            </a:pPr>
            <a:endParaRPr lang="en-US" sz="1600" b="1" dirty="0" smtClean="0"/>
          </a:p>
          <a:p>
            <a:pPr marL="274320" indent="-274320" fontAlgn="auto">
              <a:lnSpc>
                <a:spcPct val="80000"/>
              </a:lnSpc>
              <a:spcAft>
                <a:spcPts val="0"/>
              </a:spcAft>
              <a:buClr>
                <a:schemeClr val="accent3"/>
              </a:buClr>
              <a:buFont typeface="Wingdings 2"/>
              <a:buNone/>
              <a:defRPr/>
            </a:pPr>
            <a:r>
              <a:rPr lang="en-US" sz="1600" b="1" dirty="0" smtClean="0"/>
              <a:t>Key to Intervention is that teachers and staff implement them with the purpose of improving progress in or toward the grade-level curriculum and to measure or monitor their effectiveness to determine how well the student is responding (progress monitoring)</a:t>
            </a:r>
          </a:p>
          <a:p>
            <a:pPr algn="r">
              <a:lnSpc>
                <a:spcPct val="80000"/>
              </a:lnSpc>
              <a:buClr>
                <a:schemeClr val="accent3"/>
              </a:buClr>
              <a:buNone/>
              <a:defRPr/>
            </a:pPr>
            <a:r>
              <a:rPr lang="en-US" sz="1200" dirty="0" smtClean="0"/>
              <a:t>Copyright © ERICC, 2010</a:t>
            </a:r>
          </a:p>
          <a:p>
            <a:pPr marL="274320" indent="-274320" fontAlgn="auto">
              <a:lnSpc>
                <a:spcPct val="80000"/>
              </a:lnSpc>
              <a:spcAft>
                <a:spcPts val="0"/>
              </a:spcAft>
              <a:buClr>
                <a:schemeClr val="accent3"/>
              </a:buClr>
              <a:buFont typeface="Wingdings 2"/>
              <a:buChar char=""/>
              <a:defRPr/>
            </a:pPr>
            <a:endParaRPr lang="en-US" sz="1200" b="1" dirty="0" smtClean="0"/>
          </a:p>
        </p:txBody>
      </p:sp>
      <p:sp>
        <p:nvSpPr>
          <p:cNvPr id="6" name="Slide Number Placeholder 7"/>
          <p:cNvSpPr>
            <a:spLocks noGrp="1"/>
          </p:cNvSpPr>
          <p:nvPr>
            <p:ph type="sldNum" sz="quarter" idx="12"/>
          </p:nvPr>
        </p:nvSpPr>
        <p:spPr>
          <a:xfrm>
            <a:off x="8077200" y="5791200"/>
            <a:ext cx="609600" cy="365125"/>
          </a:xfrm>
          <a:prstGeom prst="rect">
            <a:avLst/>
          </a:prstGeom>
        </p:spPr>
        <p:txBody>
          <a:bodyPr/>
          <a:lstStyle/>
          <a:p>
            <a:pPr>
              <a:defRPr/>
            </a:pPr>
            <a:fld id="{D3105030-E4CC-45C9-9823-31287530264B}" type="slidenum">
              <a:rPr lang="en-US" altLang="en-US" smtClean="0"/>
              <a:pPr>
                <a:defRPr/>
              </a:pPr>
              <a:t>14</a:t>
            </a:fld>
            <a:endParaRPr lang="en-US" altLang="en-US" dirty="0"/>
          </a:p>
        </p:txBody>
      </p:sp>
      <p:sp>
        <p:nvSpPr>
          <p:cNvPr id="7" name="Slide Number Placeholder 2"/>
          <p:cNvSpPr txBox="1">
            <a:spLocks/>
          </p:cNvSpPr>
          <p:nvPr/>
        </p:nvSpPr>
        <p:spPr>
          <a:xfrm>
            <a:off x="8382000" y="6324600"/>
            <a:ext cx="533400" cy="365125"/>
          </a:xfrm>
          <a:prstGeom prst="rect">
            <a:avLst/>
          </a:prstGeom>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5C30675-6D24-4282-A459-19D8626F6874}" type="slidenum">
              <a:rPr kumimoji="0" lang="en-US" alt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altLang="en-US" sz="1400" b="1" i="0" u="none" strike="noStrike" kern="1200" cap="none" spc="0" normalizeH="0" baseline="0" noProof="0" dirty="0">
              <a:ln>
                <a:noFill/>
              </a:ln>
              <a:solidFill>
                <a:srgbClr val="FFFFFF"/>
              </a:solidFill>
              <a:effectLst/>
              <a:uLnTx/>
              <a:uFillTx/>
              <a:latin typeface="+mn-lt"/>
              <a:ea typeface="+mn-ea"/>
              <a:cs typeface="+mn-cs"/>
            </a:endParaRPr>
          </a:p>
        </p:txBody>
      </p:sp>
      <p:pic>
        <p:nvPicPr>
          <p:cNvPr id="97282" name="Picture 2" descr="C:\Documents and Settings\ammorales\Local Settings\Temporary Internet Files\Content.IE5\L70MLMEW\MP900409048[1].jpg"/>
          <p:cNvPicPr>
            <a:picLocks noChangeAspect="1" noChangeArrowheads="1"/>
          </p:cNvPicPr>
          <p:nvPr/>
        </p:nvPicPr>
        <p:blipFill>
          <a:blip r:embed="rId3" cstate="print"/>
          <a:srcRect/>
          <a:stretch>
            <a:fillRect/>
          </a:stretch>
        </p:blipFill>
        <p:spPr bwMode="auto">
          <a:xfrm>
            <a:off x="6553200" y="1676400"/>
            <a:ext cx="2133600" cy="142017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1">
            <a:hlinkClick r:id="rId3"/>
          </p:cNvPr>
          <p:cNvPicPr>
            <a:picLocks noGrp="1" noChangeAspect="1" noChangeArrowheads="1"/>
          </p:cNvPicPr>
          <p:nvPr>
            <p:ph idx="1"/>
          </p:nvPr>
        </p:nvPicPr>
        <p:blipFill>
          <a:blip r:embed="rId4"/>
          <a:srcRect/>
          <a:stretch>
            <a:fillRect/>
          </a:stretch>
        </p:blipFill>
        <p:spPr bwMode="auto">
          <a:xfrm>
            <a:off x="990600" y="228600"/>
            <a:ext cx="5715000" cy="6324600"/>
          </a:xfrm>
          <a:prstGeom prst="rect">
            <a:avLst/>
          </a:prstGeom>
          <a:noFill/>
          <a:ln w="9525">
            <a:solidFill>
              <a:schemeClr val="tx1"/>
            </a:solidFill>
            <a:miter lim="800000"/>
            <a:headEnd/>
            <a:tailEnd/>
          </a:ln>
        </p:spPr>
      </p:pic>
      <p:sp>
        <p:nvSpPr>
          <p:cNvPr id="4" name="Slide Number Placeholder 2"/>
          <p:cNvSpPr>
            <a:spLocks noGrp="1"/>
          </p:cNvSpPr>
          <p:nvPr>
            <p:ph type="sldNum" sz="quarter" idx="12"/>
          </p:nvPr>
        </p:nvSpPr>
        <p:spPr>
          <a:xfrm>
            <a:off x="8153400" y="5791200"/>
            <a:ext cx="533400" cy="365125"/>
          </a:xfrm>
          <a:prstGeom prst="rect">
            <a:avLst/>
          </a:prstGeom>
        </p:spPr>
        <p:txBody>
          <a:bodyPr/>
          <a:lstStyle/>
          <a:p>
            <a:pPr>
              <a:defRPr/>
            </a:pPr>
            <a:fld id="{55C30675-6D24-4282-A459-19D8626F6874}" type="slidenum">
              <a:rPr lang="en-US" altLang="en-US" smtClean="0"/>
              <a:pPr>
                <a:defRPr/>
              </a:pPr>
              <a:t>15</a:t>
            </a:fld>
            <a:endParaRPr lang="en-US" altLang="en-US" dirty="0"/>
          </a:p>
        </p:txBody>
      </p:sp>
      <p:sp>
        <p:nvSpPr>
          <p:cNvPr id="6" name="Slide Number Placeholder 2"/>
          <p:cNvSpPr txBox="1">
            <a:spLocks/>
          </p:cNvSpPr>
          <p:nvPr/>
        </p:nvSpPr>
        <p:spPr>
          <a:xfrm>
            <a:off x="8382000" y="6324600"/>
            <a:ext cx="533400" cy="365125"/>
          </a:xfrm>
          <a:prstGeom prst="rect">
            <a:avLst/>
          </a:prstGeom>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5C30675-6D24-4282-A459-19D8626F6874}" type="slidenum">
              <a:rPr kumimoji="0" lang="en-US" alt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altLang="en-US" sz="1400" b="1"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295400"/>
            <a:ext cx="8229600" cy="5105400"/>
          </a:xfrm>
          <a:prstGeom prst="rect">
            <a:avLst/>
          </a:prstGeom>
        </p:spPr>
        <p:txBody>
          <a:bodyPr vert="horz">
            <a:normAutofit fontScale="92500" lnSpcReduction="20000"/>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BISD, Curriculum &amp; Instruction, Response to Intervention</a:t>
            </a:r>
          </a:p>
          <a:p>
            <a:pPr marL="274320" lvl="0" indent="-274320">
              <a:spcBef>
                <a:spcPts val="600"/>
              </a:spcBef>
              <a:buClr>
                <a:schemeClr val="tx2"/>
              </a:buClr>
              <a:buSzPct val="73000"/>
              <a:defRPr/>
            </a:pPr>
            <a:r>
              <a:rPr lang="en-US" sz="2400" dirty="0" smtClean="0"/>
              <a:t>    </a:t>
            </a:r>
            <a:r>
              <a:rPr lang="en-US" sz="2400" dirty="0" smtClean="0">
                <a:effectLst>
                  <a:outerShdw blurRad="38100" dist="38100" dir="2700000" algn="tl">
                    <a:srgbClr val="000000">
                      <a:alpha val="43137"/>
                    </a:srgbClr>
                  </a:outerShdw>
                </a:effectLst>
                <a:hlinkClick r:id="rId3"/>
              </a:rPr>
              <a:t>http://www.bisd.us/Curriculum/RtI/RtI.html</a:t>
            </a:r>
            <a:r>
              <a:rPr lang="en-US" sz="2400" dirty="0" smtClean="0">
                <a:effectLst>
                  <a:outerShdw blurRad="38100" dist="38100" dir="2700000" algn="tl">
                    <a:srgbClr val="000000">
                      <a:alpha val="43137"/>
                    </a:srgbClr>
                  </a:outerShdw>
                </a:effectLst>
              </a:rPr>
              <a:t> </a:t>
            </a:r>
          </a:p>
          <a:p>
            <a:pPr marL="274320" lvl="0" indent="-274320">
              <a:spcBef>
                <a:spcPts val="600"/>
              </a:spcBef>
              <a:buClr>
                <a:schemeClr val="tx2"/>
              </a:buClr>
              <a:buSzPct val="73000"/>
              <a:defRPr/>
            </a:pPr>
            <a:endPar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The Florida Center for Reading Research: </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rgbClr val="00B0F0"/>
                </a:solidFill>
                <a:effectLst>
                  <a:outerShdw blurRad="38100" dist="38100" dir="2700000" algn="tl">
                    <a:srgbClr val="000000">
                      <a:alpha val="43137"/>
                    </a:srgbClr>
                  </a:outerShdw>
                </a:effectLst>
                <a:uLnTx/>
                <a:uFillTx/>
                <a:latin typeface="+mn-lt"/>
                <a:ea typeface="+mn-ea"/>
                <a:cs typeface="+mn-cs"/>
                <a:hlinkClick r:id="rId4"/>
              </a:rPr>
              <a:t>www.fcrr.org</a:t>
            </a:r>
            <a:r>
              <a:rPr kumimoji="0" lang="en-US" sz="2000" b="0" i="0" u="none" strike="noStrike" kern="1200" cap="none" spc="0" normalizeH="0" baseline="0" noProof="0" dirty="0" smtClean="0">
                <a:ln>
                  <a:noFill/>
                </a:ln>
                <a:solidFill>
                  <a:srgbClr val="00B0F0"/>
                </a:solidFill>
                <a:effectLst>
                  <a:outerShdw blurRad="38100" dist="38100" dir="2700000" algn="tl">
                    <a:srgbClr val="000000">
                      <a:alpha val="43137"/>
                    </a:srgbClr>
                  </a:outerShdw>
                </a:effectLst>
                <a:uLnTx/>
                <a:uFillTx/>
                <a:latin typeface="+mn-lt"/>
                <a:ea typeface="+mn-ea"/>
                <a:cs typeface="+mn-cs"/>
              </a:rPr>
              <a:t> </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n-US" sz="2000" b="0" i="0" u="none" strike="noStrike" kern="1200" cap="none" spc="0" normalizeH="0" baseline="0" noProof="0" dirty="0" smtClean="0">
              <a:ln>
                <a:noFill/>
              </a:ln>
              <a:solidFill>
                <a:srgbClr val="00B0F0"/>
              </a:solidFill>
              <a:effectLst>
                <a:outerShdw blurRad="38100" dist="38100" dir="2700000" algn="tl">
                  <a:srgbClr val="000000">
                    <a:alpha val="43137"/>
                  </a:srgbClr>
                </a:outerShdw>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Intervention Central:</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hlinkClick r:id="rId5"/>
              </a:rPr>
              <a:t>http://www.interventioncentral.org</a:t>
            </a:r>
            <a:endParaRPr lang="en-US" sz="2000" dirty="0" smtClean="0">
              <a:effectLst>
                <a:outerShdw blurRad="38100" dist="38100" dir="2700000" algn="tl">
                  <a:srgbClr val="000000">
                    <a:alpha val="43137"/>
                  </a:srgbClr>
                </a:outerShdw>
              </a:effectLst>
            </a:endParaRPr>
          </a:p>
          <a:p>
            <a:pPr marL="274320" marR="0" lvl="0" indent="-274320" algn="l" defTabSz="914400" rtl="0" eaLnBrk="1" fontAlgn="auto" latinLnBrk="0" hangingPunct="1">
              <a:lnSpc>
                <a:spcPct val="100000"/>
              </a:lnSpc>
              <a:spcBef>
                <a:spcPts val="600"/>
              </a:spcBef>
              <a:spcAft>
                <a:spcPts val="0"/>
              </a:spcAft>
              <a:buClr>
                <a:schemeClr val="tx2"/>
              </a:buClr>
              <a:buSzPct val="73000"/>
              <a:tabLst/>
              <a:defRPr/>
            </a:pPr>
            <a:endParaRPr kumimoji="0" lang="en-U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274320" lvl="0" indent="-274320">
              <a:spcBef>
                <a:spcPts val="600"/>
              </a:spcBef>
              <a:buClr>
                <a:schemeClr val="tx2"/>
              </a:buClr>
              <a:buSzPct val="73000"/>
              <a:buFont typeface="Wingdings 2"/>
              <a:buChar char=""/>
              <a:defRPr/>
            </a:pPr>
            <a:r>
              <a:rPr lang="en-US" sz="2400" dirty="0" smtClean="0"/>
              <a:t>National Center on Response to Intervention:</a:t>
            </a:r>
          </a:p>
          <a:p>
            <a:pPr marL="274320" lvl="0" indent="-274320">
              <a:spcBef>
                <a:spcPts val="600"/>
              </a:spcBef>
              <a:buClr>
                <a:schemeClr val="tx2"/>
              </a:buClr>
              <a:buSzPct val="73000"/>
              <a:defRPr/>
            </a:pPr>
            <a:r>
              <a:rPr lang="en-US" sz="2000" i="1" dirty="0" smtClean="0"/>
              <a:t>    </a:t>
            </a:r>
            <a:r>
              <a:rPr lang="en-US" sz="2000" i="1" dirty="0" smtClean="0">
                <a:effectLst>
                  <a:outerShdw blurRad="38100" dist="38100" dir="2700000" algn="tl">
                    <a:srgbClr val="000000">
                      <a:alpha val="43137"/>
                    </a:srgbClr>
                  </a:outerShdw>
                </a:effectLst>
                <a:hlinkClick r:id="rId6"/>
              </a:rPr>
              <a:t>www.</a:t>
            </a:r>
            <a:r>
              <a:rPr lang="en-US" sz="2000" b="1" i="1" dirty="0" smtClean="0">
                <a:effectLst>
                  <a:outerShdw blurRad="38100" dist="38100" dir="2700000" algn="tl">
                    <a:srgbClr val="000000">
                      <a:alpha val="43137"/>
                    </a:srgbClr>
                  </a:outerShdw>
                </a:effectLst>
                <a:hlinkClick r:id="rId6"/>
              </a:rPr>
              <a:t>rti</a:t>
            </a:r>
            <a:r>
              <a:rPr lang="en-US" sz="2000" i="1" dirty="0" smtClean="0">
                <a:effectLst>
                  <a:outerShdw blurRad="38100" dist="38100" dir="2700000" algn="tl">
                    <a:srgbClr val="000000">
                      <a:alpha val="43137"/>
                    </a:srgbClr>
                  </a:outerShdw>
                </a:effectLst>
                <a:hlinkClick r:id="rId6"/>
              </a:rPr>
              <a:t>4success.org</a:t>
            </a:r>
            <a:endParaRPr lang="en-US" sz="2000" dirty="0" smtClean="0">
              <a:effectLst>
                <a:outerShdw blurRad="38100" dist="38100" dir="2700000" algn="tl">
                  <a:srgbClr val="000000">
                    <a:alpha val="43137"/>
                  </a:srgbClr>
                </a:outerShdw>
              </a:effectLst>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RTI Wire: </a:t>
            </a:r>
            <a:r>
              <a:rPr kumimoji="0" lang="en-U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hlinkClick r:id="rId7"/>
              </a:rPr>
              <a:t>www.jimwrightonline.com/php/rti_wire.php</a:t>
            </a:r>
            <a:endParaRPr kumimoji="0" lang="en-U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itle 1"/>
          <p:cNvSpPr txBox="1">
            <a:spLocks/>
          </p:cNvSpPr>
          <p:nvPr/>
        </p:nvSpPr>
        <p:spPr>
          <a:xfrm>
            <a:off x="457200" y="457200"/>
            <a:ext cx="8183880" cy="762000"/>
          </a:xfrm>
          <a:prstGeom prst="rect">
            <a:avLst/>
          </a:prstGeom>
        </p:spPr>
        <p:txBody>
          <a:bodyPr vert="horz"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accent1">
                    <a:tint val="88000"/>
                    <a:satMod val="150000"/>
                  </a:schemeClr>
                </a:solidFill>
                <a:effectLst>
                  <a:outerShdw blurRad="38100" dist="38100" dir="2700000" algn="tl">
                    <a:srgbClr val="000000">
                      <a:alpha val="43137"/>
                    </a:srgbClr>
                  </a:outerShdw>
                </a:effectLst>
                <a:uLnTx/>
                <a:uFillTx/>
                <a:latin typeface="+mj-lt"/>
                <a:ea typeface="+mj-ea"/>
                <a:cs typeface="+mj-cs"/>
              </a:rPr>
              <a:t>Websites for Interventions</a:t>
            </a:r>
            <a:endParaRPr kumimoji="0" lang="en-US" sz="4400" b="1" i="0" u="none" strike="noStrike" kern="1200" cap="none" spc="0" normalizeH="0" baseline="0" noProof="0" dirty="0">
              <a:ln>
                <a:noFill/>
              </a:ln>
              <a:solidFill>
                <a:schemeClr val="accent1">
                  <a:tint val="88000"/>
                  <a:satMod val="150000"/>
                </a:schemeClr>
              </a:solidFill>
              <a:effectLst>
                <a:outerShdw blurRad="38100" dist="38100" dir="2700000" algn="tl">
                  <a:srgbClr val="000000">
                    <a:alpha val="43137"/>
                  </a:srgbClr>
                </a:outerShdw>
              </a:effectLst>
              <a:uLnTx/>
              <a:uFillTx/>
              <a:latin typeface="+mj-lt"/>
              <a:ea typeface="+mj-ea"/>
              <a:cs typeface="+mj-cs"/>
            </a:endParaRPr>
          </a:p>
        </p:txBody>
      </p:sp>
      <p:pic>
        <p:nvPicPr>
          <p:cNvPr id="6" name="Picture 5" descr="C:\Documents and Settings\ammorales\Local Settings\Temporary Internet Files\Content.IE5\8R2OYJYC\MC900341845[1].jpg"/>
          <p:cNvPicPr>
            <a:picLocks noChangeAspect="1" noChangeArrowheads="1"/>
          </p:cNvPicPr>
          <p:nvPr/>
        </p:nvPicPr>
        <p:blipFill>
          <a:blip r:embed="rId8" cstate="print"/>
          <a:srcRect/>
          <a:stretch>
            <a:fillRect/>
          </a:stretch>
        </p:blipFill>
        <p:spPr bwMode="auto">
          <a:xfrm>
            <a:off x="6248400" y="3048000"/>
            <a:ext cx="1730266" cy="1338072"/>
          </a:xfrm>
          <a:prstGeom prst="rect">
            <a:avLst/>
          </a:prstGeom>
          <a:noFill/>
        </p:spPr>
      </p:pic>
      <p:sp>
        <p:nvSpPr>
          <p:cNvPr id="7" name="Slide Number Placeholder 2"/>
          <p:cNvSpPr txBox="1">
            <a:spLocks/>
          </p:cNvSpPr>
          <p:nvPr/>
        </p:nvSpPr>
        <p:spPr>
          <a:xfrm>
            <a:off x="8382000" y="6324600"/>
            <a:ext cx="533400" cy="365125"/>
          </a:xfrm>
          <a:prstGeom prst="rect">
            <a:avLst/>
          </a:prstGeom>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5C30675-6D24-4282-A459-19D8626F6874}" type="slidenum">
              <a:rPr kumimoji="0" lang="en-US" alt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altLang="en-US" sz="1400" b="1"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690" name="Object 2"/>
          <p:cNvGraphicFramePr>
            <a:graphicFrameLocks noChangeAspect="1"/>
          </p:cNvGraphicFramePr>
          <p:nvPr/>
        </p:nvGraphicFramePr>
        <p:xfrm>
          <a:off x="307975" y="436563"/>
          <a:ext cx="7634288" cy="5772150"/>
        </p:xfrm>
        <a:graphic>
          <a:graphicData uri="http://schemas.openxmlformats.org/presentationml/2006/ole">
            <p:oleObj spid="_x0000_s114690" name="Document" r:id="rId3" imgW="9787292" imgH="7397454" progId="Word.Document.8">
              <p:embed/>
            </p:oleObj>
          </a:graphicData>
        </a:graphic>
      </p:graphicFrame>
      <p:sp>
        <p:nvSpPr>
          <p:cNvPr id="3" name="Slide Number Placeholder 2"/>
          <p:cNvSpPr txBox="1">
            <a:spLocks/>
          </p:cNvSpPr>
          <p:nvPr/>
        </p:nvSpPr>
        <p:spPr>
          <a:xfrm>
            <a:off x="8382000" y="6324600"/>
            <a:ext cx="533400" cy="365125"/>
          </a:xfrm>
          <a:prstGeom prst="rect">
            <a:avLst/>
          </a:prstGeom>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5C30675-6D24-4282-A459-19D8626F6874}" type="slidenum">
              <a:rPr kumimoji="0" lang="en-US" alt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altLang="en-US" sz="1400" b="1"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txBox="1">
            <a:spLocks/>
          </p:cNvSpPr>
          <p:nvPr/>
        </p:nvSpPr>
        <p:spPr>
          <a:xfrm>
            <a:off x="8382000" y="6324600"/>
            <a:ext cx="533400" cy="365125"/>
          </a:xfrm>
          <a:prstGeom prst="rect">
            <a:avLst/>
          </a:prstGeom>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5C30675-6D24-4282-A459-19D8626F6874}" type="slidenum">
              <a:rPr kumimoji="0" lang="en-US" alt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altLang="en-US" sz="1400" b="1" i="0" u="none" strike="noStrike" kern="1200" cap="none" spc="0" normalizeH="0" baseline="0" noProof="0" dirty="0">
              <a:ln>
                <a:noFill/>
              </a:ln>
              <a:solidFill>
                <a:srgbClr val="FFFFFF"/>
              </a:solidFill>
              <a:effectLst/>
              <a:uLnTx/>
              <a:uFillTx/>
              <a:latin typeface="+mn-lt"/>
              <a:ea typeface="+mn-ea"/>
              <a:cs typeface="+mn-cs"/>
            </a:endParaRPr>
          </a:p>
        </p:txBody>
      </p:sp>
      <p:graphicFrame>
        <p:nvGraphicFramePr>
          <p:cNvPr id="95235" name="Object 3"/>
          <p:cNvGraphicFramePr>
            <a:graphicFrameLocks noChangeAspect="1"/>
          </p:cNvGraphicFramePr>
          <p:nvPr/>
        </p:nvGraphicFramePr>
        <p:xfrm>
          <a:off x="67162" y="152400"/>
          <a:ext cx="8065384" cy="6477000"/>
        </p:xfrm>
        <a:graphic>
          <a:graphicData uri="http://schemas.openxmlformats.org/presentationml/2006/ole">
            <p:oleObj spid="_x0000_s95235" name="Document" r:id="rId3" imgW="9713290" imgH="7082315" progId="Word.Document.8">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050" name="Object 2"/>
          <p:cNvGraphicFramePr>
            <a:graphicFrameLocks noChangeAspect="1"/>
          </p:cNvGraphicFramePr>
          <p:nvPr/>
        </p:nvGraphicFramePr>
        <p:xfrm>
          <a:off x="166906" y="228600"/>
          <a:ext cx="7969687" cy="6400800"/>
        </p:xfrm>
        <a:graphic>
          <a:graphicData uri="http://schemas.openxmlformats.org/presentationml/2006/ole">
            <p:oleObj spid="_x0000_s130050" name="Document" r:id="rId3" imgW="9713290" imgH="7074379" progId="Word.Document.8">
              <p:embed/>
            </p:oleObj>
          </a:graphicData>
        </a:graphic>
      </p:graphicFrame>
      <p:sp>
        <p:nvSpPr>
          <p:cNvPr id="5" name="Slide Number Placeholder 2"/>
          <p:cNvSpPr txBox="1">
            <a:spLocks/>
          </p:cNvSpPr>
          <p:nvPr/>
        </p:nvSpPr>
        <p:spPr>
          <a:xfrm>
            <a:off x="8382000" y="6324600"/>
            <a:ext cx="533400" cy="365125"/>
          </a:xfrm>
          <a:prstGeom prst="rect">
            <a:avLst/>
          </a:prstGeom>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5C30675-6D24-4282-A459-19D8626F6874}" type="slidenum">
              <a:rPr kumimoji="0" lang="en-US" alt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altLang="en-US" sz="1400" b="1"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96962"/>
          </a:xfrm>
        </p:spPr>
        <p:txBody>
          <a:bodyPr>
            <a:normAutofit/>
          </a:bodyPr>
          <a:lstStyle/>
          <a:p>
            <a:r>
              <a:rPr lang="en-US" sz="3600" b="1" dirty="0" err="1" smtClean="0">
                <a:solidFill>
                  <a:schemeClr val="bg2">
                    <a:lumMod val="75000"/>
                  </a:schemeClr>
                </a:solidFill>
                <a:effectLst>
                  <a:outerShdw blurRad="38100" dist="38100" dir="2700000" algn="tl">
                    <a:srgbClr val="000000">
                      <a:alpha val="43137"/>
                    </a:srgbClr>
                  </a:outerShdw>
                </a:effectLst>
              </a:rPr>
              <a:t>Rti</a:t>
            </a:r>
            <a:r>
              <a:rPr lang="en-US" sz="3600" b="1" dirty="0" smtClean="0">
                <a:solidFill>
                  <a:schemeClr val="bg2">
                    <a:lumMod val="75000"/>
                  </a:schemeClr>
                </a:solidFill>
                <a:effectLst>
                  <a:outerShdw blurRad="38100" dist="38100" dir="2700000" algn="tl">
                    <a:srgbClr val="000000">
                      <a:alpha val="43137"/>
                    </a:srgbClr>
                  </a:outerShdw>
                </a:effectLst>
              </a:rPr>
              <a:t> mission statement</a:t>
            </a:r>
            <a:endParaRPr lang="en-US" sz="3600" b="1" dirty="0">
              <a:solidFill>
                <a:schemeClr val="bg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1447800"/>
            <a:ext cx="7848600" cy="4876800"/>
          </a:xfrm>
        </p:spPr>
        <p:txBody>
          <a:bodyPr>
            <a:noAutofit/>
          </a:bodyPr>
          <a:lstStyle/>
          <a:p>
            <a:r>
              <a:rPr lang="en-US" sz="4000" dirty="0" smtClean="0"/>
              <a:t>To support all students in the district with a team of educators committed to providing research-based expectations, instruction, and curricula so that students can achieve grade-level standards.</a:t>
            </a:r>
            <a:endParaRPr lang="en-US" sz="4000" dirty="0"/>
          </a:p>
        </p:txBody>
      </p:sp>
      <p:sp>
        <p:nvSpPr>
          <p:cNvPr id="4" name="Slide Number Placeholder 2"/>
          <p:cNvSpPr>
            <a:spLocks noGrp="1"/>
          </p:cNvSpPr>
          <p:nvPr>
            <p:ph type="sldNum" sz="quarter" idx="12"/>
          </p:nvPr>
        </p:nvSpPr>
        <p:spPr>
          <a:xfrm>
            <a:off x="8153400" y="5791200"/>
            <a:ext cx="533400" cy="365125"/>
          </a:xfrm>
          <a:prstGeom prst="rect">
            <a:avLst/>
          </a:prstGeom>
        </p:spPr>
        <p:txBody>
          <a:bodyPr/>
          <a:lstStyle/>
          <a:p>
            <a:pPr>
              <a:defRPr/>
            </a:pPr>
            <a:fld id="{55C30675-6D24-4282-A459-19D8626F6874}" type="slidenum">
              <a:rPr lang="en-US" altLang="en-US" smtClean="0"/>
              <a:pPr>
                <a:defRPr/>
              </a:pPr>
              <a:t>2</a:t>
            </a:fld>
            <a:endParaRPr lang="en-US" altLang="en-US" dirty="0"/>
          </a:p>
        </p:txBody>
      </p:sp>
      <p:sp>
        <p:nvSpPr>
          <p:cNvPr id="5" name="Slide Number Placeholder 2"/>
          <p:cNvSpPr txBox="1">
            <a:spLocks/>
          </p:cNvSpPr>
          <p:nvPr/>
        </p:nvSpPr>
        <p:spPr>
          <a:xfrm>
            <a:off x="8382000" y="6324600"/>
            <a:ext cx="533400" cy="365125"/>
          </a:xfrm>
          <a:prstGeom prst="rect">
            <a:avLst/>
          </a:prstGeom>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5C30675-6D24-4282-A459-19D8626F6874}" type="slidenum">
              <a:rPr kumimoji="0" lang="en-US" alt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altLang="en-US" sz="1400" b="1" i="0" u="none" strike="noStrike" kern="1200" cap="none" spc="0" normalizeH="0" baseline="0" noProof="0" dirty="0">
              <a:ln>
                <a:noFill/>
              </a:ln>
              <a:solidFill>
                <a:srgbClr val="FFFFFF"/>
              </a:solidFill>
              <a:effectLst/>
              <a:uLnTx/>
              <a:uFillTx/>
              <a:latin typeface="+mn-lt"/>
              <a:ea typeface="+mn-ea"/>
              <a:cs typeface="+mn-cs"/>
            </a:endParaRPr>
          </a:p>
        </p:txBody>
      </p:sp>
      <p:pic>
        <p:nvPicPr>
          <p:cNvPr id="33793" name="Picture 1" descr="C:\Documents and Settings\ammorales\Local Settings\Temporary Internet Files\Content.IE5\N0A17GR8\MC900070936[1].wmf"/>
          <p:cNvPicPr>
            <a:picLocks noChangeAspect="1" noChangeArrowheads="1"/>
          </p:cNvPicPr>
          <p:nvPr/>
        </p:nvPicPr>
        <p:blipFill>
          <a:blip r:embed="rId3"/>
          <a:srcRect/>
          <a:stretch>
            <a:fillRect/>
          </a:stretch>
        </p:blipFill>
        <p:spPr bwMode="auto">
          <a:xfrm>
            <a:off x="6934200" y="2133600"/>
            <a:ext cx="1884630" cy="1775988"/>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rot="16200000">
            <a:off x="-2514599" y="2895600"/>
            <a:ext cx="6629400" cy="1143000"/>
          </a:xfrm>
          <a:prstGeom prst="rect">
            <a:avLst/>
          </a:prstGeom>
          <a:solidFill>
            <a:schemeClr val="accent2">
              <a:lumMod val="75000"/>
            </a:schemeClr>
          </a:solidFill>
          <a:ln w="57150">
            <a:solidFill>
              <a:schemeClr val="tx1"/>
            </a:solidFill>
          </a:ln>
        </p:spPr>
        <p:txBody>
          <a:bodyPr vert="horz" lIns="45720" tIns="0" rIns="45720" bIns="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RtI</a:t>
            </a:r>
            <a:r>
              <a:rPr kumimoji="0" lang="en-US" sz="60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-Flowchart</a:t>
            </a:r>
            <a:endParaRPr kumimoji="0" lang="en-US" sz="6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endParaRPr>
          </a:p>
        </p:txBody>
      </p:sp>
      <p:graphicFrame>
        <p:nvGraphicFramePr>
          <p:cNvPr id="116738" name="Object 2"/>
          <p:cNvGraphicFramePr>
            <a:graphicFrameLocks noChangeAspect="1"/>
          </p:cNvGraphicFramePr>
          <p:nvPr/>
        </p:nvGraphicFramePr>
        <p:xfrm>
          <a:off x="2057400" y="152400"/>
          <a:ext cx="5410200" cy="6629400"/>
        </p:xfrm>
        <a:graphic>
          <a:graphicData uri="http://schemas.openxmlformats.org/presentationml/2006/ole">
            <p:oleObj spid="_x0000_s116738" name="Document" r:id="rId4" imgW="6490679" imgH="8899890" progId="Word.Document.12">
              <p:embed/>
            </p:oleObj>
          </a:graphicData>
        </a:graphic>
      </p:graphicFrame>
      <p:sp>
        <p:nvSpPr>
          <p:cNvPr id="5" name="Slide Number Placeholder 2"/>
          <p:cNvSpPr txBox="1">
            <a:spLocks/>
          </p:cNvSpPr>
          <p:nvPr/>
        </p:nvSpPr>
        <p:spPr>
          <a:xfrm>
            <a:off x="8382000" y="6324600"/>
            <a:ext cx="533400" cy="365125"/>
          </a:xfrm>
          <a:prstGeom prst="rect">
            <a:avLst/>
          </a:prstGeom>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5C30675-6D24-4282-A459-19D8626F6874}" type="slidenum">
              <a:rPr kumimoji="0" lang="en-US" alt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altLang="en-US" sz="1400" b="1"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rot="16200000">
            <a:off x="-2514599" y="2895600"/>
            <a:ext cx="6629400" cy="1143000"/>
          </a:xfrm>
          <a:prstGeom prst="rect">
            <a:avLst/>
          </a:prstGeom>
          <a:solidFill>
            <a:schemeClr val="accent2">
              <a:lumMod val="75000"/>
            </a:schemeClr>
          </a:solidFill>
          <a:ln w="57150">
            <a:solidFill>
              <a:schemeClr val="tx1"/>
            </a:solidFill>
          </a:ln>
        </p:spPr>
        <p:txBody>
          <a:bodyPr vert="horz" lIns="45720" tIns="0" rIns="45720" bIns="0" anchor="b" anchorCtr="0">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RtI</a:t>
            </a:r>
            <a:r>
              <a:rPr kumimoji="0" lang="en-US" sz="60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-Moving</a:t>
            </a:r>
            <a:r>
              <a:rPr kumimoji="0" lang="en-US" sz="6000" b="0" i="0" u="none" strike="noStrike" kern="1200" cap="none" spc="0" normalizeH="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 Through Tiers</a:t>
            </a:r>
            <a:endParaRPr kumimoji="0" lang="en-US" sz="6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endParaRPr>
          </a:p>
        </p:txBody>
      </p:sp>
      <p:graphicFrame>
        <p:nvGraphicFramePr>
          <p:cNvPr id="140290" name="Object 2"/>
          <p:cNvGraphicFramePr>
            <a:graphicFrameLocks noChangeAspect="1"/>
          </p:cNvGraphicFramePr>
          <p:nvPr/>
        </p:nvGraphicFramePr>
        <p:xfrm>
          <a:off x="1828800" y="228600"/>
          <a:ext cx="5638800" cy="6477001"/>
        </p:xfrm>
        <a:graphic>
          <a:graphicData uri="http://schemas.openxmlformats.org/presentationml/2006/ole">
            <p:oleObj spid="_x0000_s140290" name="Acrobat Document" r:id="rId4" imgW="8606160" imgH="11137320" progId="AcroExch.Document.7">
              <p:embed/>
            </p:oleObj>
          </a:graphicData>
        </a:graphic>
      </p:graphicFrame>
      <p:sp>
        <p:nvSpPr>
          <p:cNvPr id="6" name="Slide Number Placeholder 2"/>
          <p:cNvSpPr txBox="1">
            <a:spLocks/>
          </p:cNvSpPr>
          <p:nvPr/>
        </p:nvSpPr>
        <p:spPr>
          <a:xfrm>
            <a:off x="8382000" y="6324600"/>
            <a:ext cx="533400" cy="365125"/>
          </a:xfrm>
          <a:prstGeom prst="rect">
            <a:avLst/>
          </a:prstGeom>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5C30675-6D24-4282-A459-19D8626F6874}" type="slidenum">
              <a:rPr kumimoji="0" lang="en-US" alt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altLang="en-US" sz="1400" b="1"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rot="16200000">
            <a:off x="-2514599" y="2895600"/>
            <a:ext cx="6629400" cy="1143000"/>
          </a:xfrm>
          <a:prstGeom prst="rect">
            <a:avLst/>
          </a:prstGeom>
          <a:solidFill>
            <a:schemeClr val="accent2">
              <a:lumMod val="75000"/>
            </a:schemeClr>
          </a:solidFill>
          <a:ln w="57150">
            <a:solidFill>
              <a:schemeClr val="tx1"/>
            </a:solidFill>
          </a:ln>
        </p:spPr>
        <p:txBody>
          <a:bodyPr vert="horz" lIns="45720" tIns="0" rIns="45720" bIns="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RtI</a:t>
            </a:r>
            <a:r>
              <a:rPr kumimoji="0" lang="en-US" sz="60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-Process</a:t>
            </a:r>
            <a:r>
              <a:rPr kumimoji="0" lang="en-US" sz="6000" b="0" i="0" u="none" strike="noStrike" kern="1200" cap="none" spc="0" normalizeH="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 Chart</a:t>
            </a:r>
            <a:endParaRPr kumimoji="0" lang="en-US" sz="6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endParaRPr>
          </a:p>
        </p:txBody>
      </p:sp>
      <p:sp>
        <p:nvSpPr>
          <p:cNvPr id="4" name="Slide Number Placeholder 2"/>
          <p:cNvSpPr txBox="1">
            <a:spLocks/>
          </p:cNvSpPr>
          <p:nvPr/>
        </p:nvSpPr>
        <p:spPr>
          <a:xfrm>
            <a:off x="8382000" y="6324600"/>
            <a:ext cx="533400" cy="365125"/>
          </a:xfrm>
          <a:prstGeom prst="rect">
            <a:avLst/>
          </a:prstGeom>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5C30675-6D24-4282-A459-19D8626F6874}" type="slidenum">
              <a:rPr kumimoji="0" lang="en-US" alt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altLang="en-US" sz="1400" b="1" i="0" u="none" strike="noStrike" kern="1200" cap="none" spc="0" normalizeH="0" baseline="0" noProof="0" dirty="0">
              <a:ln>
                <a:noFill/>
              </a:ln>
              <a:solidFill>
                <a:srgbClr val="FFFFFF"/>
              </a:solidFill>
              <a:effectLst/>
              <a:uLnTx/>
              <a:uFillTx/>
              <a:latin typeface="+mn-lt"/>
              <a:ea typeface="+mn-ea"/>
              <a:cs typeface="+mn-cs"/>
            </a:endParaRPr>
          </a:p>
        </p:txBody>
      </p:sp>
      <p:graphicFrame>
        <p:nvGraphicFramePr>
          <p:cNvPr id="117763" name="Object 3"/>
          <p:cNvGraphicFramePr>
            <a:graphicFrameLocks noChangeAspect="1"/>
          </p:cNvGraphicFramePr>
          <p:nvPr/>
        </p:nvGraphicFramePr>
        <p:xfrm>
          <a:off x="1524000" y="838200"/>
          <a:ext cx="6858000" cy="5829300"/>
        </p:xfrm>
        <a:graphic>
          <a:graphicData uri="http://schemas.openxmlformats.org/presentationml/2006/ole">
            <p:oleObj spid="_x0000_s117763" name="Acrobat Document" r:id="rId4" imgW="11137320" imgH="8606160" progId="AcroExch.Document.7">
              <p:embed/>
            </p:oleObj>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rot="16200000">
            <a:off x="-2362201" y="2895600"/>
            <a:ext cx="6629400" cy="1143000"/>
          </a:xfrm>
          <a:solidFill>
            <a:schemeClr val="accent2">
              <a:lumMod val="75000"/>
            </a:schemeClr>
          </a:solidFill>
          <a:ln w="57150">
            <a:solidFill>
              <a:schemeClr val="tx1"/>
            </a:solidFill>
          </a:ln>
        </p:spPr>
        <p:txBody>
          <a:bodyPr>
            <a:normAutofit/>
          </a:bodyPr>
          <a:lstStyle/>
          <a:p>
            <a:pPr algn="ctr"/>
            <a:r>
              <a:rPr lang="en-US" sz="6000" b="0" cap="none"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RtI</a:t>
            </a:r>
            <a:r>
              <a:rPr lang="en-US" sz="6000" b="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-Checklist </a:t>
            </a:r>
            <a:r>
              <a:rPr lang="en-US" sz="1000" b="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July 2012</a:t>
            </a:r>
            <a:endParaRPr lang="en-US" sz="6000" b="0" cap="none"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Slide Number Placeholder 7"/>
          <p:cNvSpPr>
            <a:spLocks noGrp="1"/>
          </p:cNvSpPr>
          <p:nvPr>
            <p:ph type="sldNum" sz="quarter" idx="12"/>
          </p:nvPr>
        </p:nvSpPr>
        <p:spPr>
          <a:xfrm>
            <a:off x="8229600" y="5791200"/>
            <a:ext cx="457200" cy="365125"/>
          </a:xfrm>
          <a:prstGeom prst="rect">
            <a:avLst/>
          </a:prstGeom>
        </p:spPr>
        <p:txBody>
          <a:bodyPr/>
          <a:lstStyle/>
          <a:p>
            <a:pPr>
              <a:defRPr/>
            </a:pPr>
            <a:fld id="{D3105030-E4CC-45C9-9823-31287530264B}" type="slidenum">
              <a:rPr lang="en-US" altLang="en-US" smtClean="0"/>
              <a:pPr>
                <a:defRPr/>
              </a:pPr>
              <a:t>23</a:t>
            </a:fld>
            <a:endParaRPr lang="en-US" altLang="en-US" dirty="0"/>
          </a:p>
        </p:txBody>
      </p:sp>
      <p:graphicFrame>
        <p:nvGraphicFramePr>
          <p:cNvPr id="79875" name="Object 3"/>
          <p:cNvGraphicFramePr>
            <a:graphicFrameLocks noChangeAspect="1"/>
          </p:cNvGraphicFramePr>
          <p:nvPr/>
        </p:nvGraphicFramePr>
        <p:xfrm>
          <a:off x="1905000" y="228600"/>
          <a:ext cx="5943600" cy="6477000"/>
        </p:xfrm>
        <a:graphic>
          <a:graphicData uri="http://schemas.openxmlformats.org/presentationml/2006/ole">
            <p:oleObj spid="_x0000_s79875" name="Document" r:id="rId3" imgW="7190541" imgH="8338788" progId="Word.Document.12">
              <p:embed/>
            </p:oleObj>
          </a:graphicData>
        </a:graphic>
      </p:graphicFrame>
      <p:sp>
        <p:nvSpPr>
          <p:cNvPr id="7" name="Rectangle 6"/>
          <p:cNvSpPr/>
          <p:nvPr/>
        </p:nvSpPr>
        <p:spPr>
          <a:xfrm>
            <a:off x="8458200" y="6336268"/>
            <a:ext cx="453970" cy="369332"/>
          </a:xfrm>
          <a:prstGeom prst="rect">
            <a:avLst/>
          </a:prstGeom>
        </p:spPr>
        <p:txBody>
          <a:bodyPr wrap="none">
            <a:spAutoFit/>
          </a:bodyPr>
          <a:lstStyle/>
          <a:p>
            <a:fld id="{55C30675-6D24-4282-A459-19D8626F6874}" type="slidenum">
              <a:rPr lang="en-US" altLang="en-US" b="1" smtClean="0">
                <a:solidFill>
                  <a:srgbClr val="FFFFFF"/>
                </a:solidFill>
              </a: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304800"/>
            <a:ext cx="1066800" cy="6278562"/>
          </a:xfrm>
          <a:solidFill>
            <a:schemeClr val="accent2">
              <a:lumMod val="75000"/>
            </a:schemeClr>
          </a:solidFill>
          <a:ln w="57150">
            <a:solidFill>
              <a:schemeClr val="tx1"/>
            </a:solidFill>
          </a:ln>
        </p:spPr>
        <p:txBody>
          <a:bodyPr vert="vert270">
            <a:normAutofit fontScale="90000"/>
            <a:scene3d>
              <a:camera prst="orthographicFront">
                <a:rot lat="0" lon="21299999" rev="0"/>
              </a:camera>
              <a:lightRig rig="threePt" dir="t"/>
            </a:scene3d>
          </a:bodyPr>
          <a:lstStyle/>
          <a:p>
            <a:pPr algn="ctr"/>
            <a:r>
              <a:rPr lang="en-US" b="1" dirty="0" smtClean="0">
                <a:solidFill>
                  <a:schemeClr val="bg1"/>
                </a:solidFill>
              </a:rPr>
              <a:t>Response to intervention </a:t>
            </a:r>
            <a:br>
              <a:rPr lang="en-US" b="1" dirty="0" smtClean="0">
                <a:solidFill>
                  <a:schemeClr val="bg1"/>
                </a:solidFill>
              </a:rPr>
            </a:br>
            <a:r>
              <a:rPr lang="en-US" b="1" dirty="0" smtClean="0">
                <a:solidFill>
                  <a:schemeClr val="bg1"/>
                </a:solidFill>
              </a:rPr>
              <a:t>RTI-5</a:t>
            </a:r>
            <a:endParaRPr lang="en-US" b="1" dirty="0">
              <a:solidFill>
                <a:schemeClr val="bg1"/>
              </a:solidFill>
            </a:endParaRPr>
          </a:p>
        </p:txBody>
      </p:sp>
      <p:sp>
        <p:nvSpPr>
          <p:cNvPr id="6" name="Slide Number Placeholder 2"/>
          <p:cNvSpPr txBox="1">
            <a:spLocks/>
          </p:cNvSpPr>
          <p:nvPr/>
        </p:nvSpPr>
        <p:spPr>
          <a:xfrm>
            <a:off x="8382000" y="6324600"/>
            <a:ext cx="533400" cy="365125"/>
          </a:xfrm>
          <a:prstGeom prst="rect">
            <a:avLst/>
          </a:prstGeom>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5C30675-6D24-4282-A459-19D8626F6874}" type="slidenum">
              <a:rPr kumimoji="0" lang="en-US" alt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altLang="en-US" sz="1400" b="1" i="0" u="none" strike="noStrike" kern="1200" cap="none" spc="0" normalizeH="0" baseline="0" noProof="0" dirty="0">
              <a:ln>
                <a:noFill/>
              </a:ln>
              <a:solidFill>
                <a:srgbClr val="FFFFFF"/>
              </a:solidFill>
              <a:effectLst/>
              <a:uLnTx/>
              <a:uFillTx/>
              <a:latin typeface="+mn-lt"/>
              <a:ea typeface="+mn-ea"/>
              <a:cs typeface="+mn-cs"/>
            </a:endParaRPr>
          </a:p>
        </p:txBody>
      </p:sp>
      <p:graphicFrame>
        <p:nvGraphicFramePr>
          <p:cNvPr id="71683" name="Object 3"/>
          <p:cNvGraphicFramePr>
            <a:graphicFrameLocks noChangeAspect="1"/>
          </p:cNvGraphicFramePr>
          <p:nvPr/>
        </p:nvGraphicFramePr>
        <p:xfrm>
          <a:off x="1524000" y="304800"/>
          <a:ext cx="6476999" cy="6324600"/>
        </p:xfrm>
        <a:graphic>
          <a:graphicData uri="http://schemas.openxmlformats.org/presentationml/2006/ole">
            <p:oleObj spid="_x0000_s71683" name="Document" r:id="rId3" imgW="9297952" imgH="6917090" progId="Word.Document.8">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6629400"/>
            <a:ext cx="7924800"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rPr>
              <a:t> August 2012</a:t>
            </a:r>
            <a:endParaRPr kumimoji="0" lang="en-US" sz="1800" b="0" i="0" u="none" strike="noStrike" cap="none" normalizeH="0" baseline="0" dirty="0" smtClean="0">
              <a:ln>
                <a:noFill/>
              </a:ln>
              <a:solidFill>
                <a:schemeClr val="tx1"/>
              </a:solidFill>
              <a:effectLst/>
              <a:latin typeface="Arial" pitchFamily="34" charset="0"/>
            </a:endParaRPr>
          </a:p>
        </p:txBody>
      </p:sp>
      <p:sp>
        <p:nvSpPr>
          <p:cNvPr id="4" name="Slide Number Placeholder 2"/>
          <p:cNvSpPr>
            <a:spLocks noGrp="1"/>
          </p:cNvSpPr>
          <p:nvPr>
            <p:ph type="sldNum" sz="quarter" idx="12"/>
          </p:nvPr>
        </p:nvSpPr>
        <p:spPr>
          <a:xfrm>
            <a:off x="8610600" y="6492875"/>
            <a:ext cx="533400" cy="365125"/>
          </a:xfrm>
          <a:prstGeom prst="rect">
            <a:avLst/>
          </a:prstGeom>
        </p:spPr>
        <p:txBody>
          <a:bodyPr/>
          <a:lstStyle/>
          <a:p>
            <a:pPr>
              <a:defRPr/>
            </a:pPr>
            <a:fld id="{55C30675-6D24-4282-A459-19D8626F6874}" type="slidenum">
              <a:rPr lang="en-US" altLang="en-US" smtClean="0"/>
              <a:pPr>
                <a:defRPr/>
              </a:pPr>
              <a:t>25</a:t>
            </a:fld>
            <a:endParaRPr lang="en-US" altLang="en-US" dirty="0"/>
          </a:p>
        </p:txBody>
      </p:sp>
      <p:graphicFrame>
        <p:nvGraphicFramePr>
          <p:cNvPr id="118787" name="Object 3"/>
          <p:cNvGraphicFramePr>
            <a:graphicFrameLocks noChangeAspect="1"/>
          </p:cNvGraphicFramePr>
          <p:nvPr/>
        </p:nvGraphicFramePr>
        <p:xfrm>
          <a:off x="228600" y="533400"/>
          <a:ext cx="7924800" cy="6043053"/>
        </p:xfrm>
        <a:graphic>
          <a:graphicData uri="http://schemas.openxmlformats.org/presentationml/2006/ole">
            <p:oleObj spid="_x0000_s135170" name="Document" r:id="rId3" imgW="9297952" imgH="6891116" progId="Word.Document.8">
              <p:embed/>
            </p:oleObj>
          </a:graphicData>
        </a:graphic>
      </p:graphicFrame>
      <p:sp>
        <p:nvSpPr>
          <p:cNvPr id="6" name="Slide Number Placeholder 2"/>
          <p:cNvSpPr txBox="1">
            <a:spLocks/>
          </p:cNvSpPr>
          <p:nvPr/>
        </p:nvSpPr>
        <p:spPr>
          <a:xfrm>
            <a:off x="8382000" y="6324600"/>
            <a:ext cx="533400" cy="365125"/>
          </a:xfrm>
          <a:prstGeom prst="rect">
            <a:avLst/>
          </a:prstGeom>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5C30675-6D24-4282-A459-19D8626F6874}" type="slidenum">
              <a:rPr kumimoji="0" lang="en-US" alt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altLang="en-US" sz="1400" b="1"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Accommodation Triangle"/>
          <p:cNvPicPr>
            <a:picLocks noChangeAspect="1" noChangeArrowheads="1"/>
          </p:cNvPicPr>
          <p:nvPr/>
        </p:nvPicPr>
        <p:blipFill>
          <a:blip r:embed="rId3"/>
          <a:srcRect/>
          <a:stretch>
            <a:fillRect/>
          </a:stretch>
        </p:blipFill>
        <p:spPr bwMode="auto">
          <a:xfrm>
            <a:off x="762000" y="533400"/>
            <a:ext cx="6934200" cy="6096000"/>
          </a:xfrm>
          <a:prstGeom prst="rect">
            <a:avLst/>
          </a:prstGeom>
          <a:noFill/>
        </p:spPr>
      </p:pic>
      <p:sp>
        <p:nvSpPr>
          <p:cNvPr id="5" name="Slide Number Placeholder 2"/>
          <p:cNvSpPr>
            <a:spLocks noGrp="1"/>
          </p:cNvSpPr>
          <p:nvPr>
            <p:ph type="sldNum" sz="quarter" idx="12"/>
          </p:nvPr>
        </p:nvSpPr>
        <p:spPr>
          <a:xfrm>
            <a:off x="8229600" y="6492875"/>
            <a:ext cx="533400" cy="365125"/>
          </a:xfrm>
          <a:prstGeom prst="rect">
            <a:avLst/>
          </a:prstGeom>
        </p:spPr>
        <p:txBody>
          <a:bodyPr/>
          <a:lstStyle/>
          <a:p>
            <a:pPr algn="ctr">
              <a:defRPr/>
            </a:pPr>
            <a:fld id="{55C30675-6D24-4282-A459-19D8626F6874}" type="slidenum">
              <a:rPr lang="en-US" altLang="en-US" smtClean="0"/>
              <a:pPr algn="ctr">
                <a:defRPr/>
              </a:pPr>
              <a:t>26</a:t>
            </a:fld>
            <a:endParaRPr lang="en-US" altLang="en-US" dirty="0"/>
          </a:p>
        </p:txBody>
      </p:sp>
      <p:sp>
        <p:nvSpPr>
          <p:cNvPr id="4" name="Slide Number Placeholder 2"/>
          <p:cNvSpPr txBox="1">
            <a:spLocks/>
          </p:cNvSpPr>
          <p:nvPr/>
        </p:nvSpPr>
        <p:spPr>
          <a:xfrm>
            <a:off x="8382000" y="6324600"/>
            <a:ext cx="533400" cy="365125"/>
          </a:xfrm>
          <a:prstGeom prst="rect">
            <a:avLst/>
          </a:prstGeom>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5C30675-6D24-4282-A459-19D8626F6874}" type="slidenum">
              <a:rPr kumimoji="0" lang="en-US" alt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altLang="en-US" sz="1400" b="1"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5278" name="Object 110"/>
          <p:cNvGraphicFramePr>
            <a:graphicFrameLocks noChangeAspect="1"/>
          </p:cNvGraphicFramePr>
          <p:nvPr/>
        </p:nvGraphicFramePr>
        <p:xfrm>
          <a:off x="914400" y="153988"/>
          <a:ext cx="6480175" cy="6704012"/>
        </p:xfrm>
        <a:graphic>
          <a:graphicData uri="http://schemas.openxmlformats.org/presentationml/2006/ole">
            <p:oleObj spid="_x0000_s136194" name="Document" r:id="rId4" imgW="7382823" imgH="9554569" progId="Word.Document.12">
              <p:embed/>
            </p:oleObj>
          </a:graphicData>
        </a:graphic>
      </p:graphicFrame>
      <p:sp>
        <p:nvSpPr>
          <p:cNvPr id="3" name="Slide Number Placeholder 2"/>
          <p:cNvSpPr>
            <a:spLocks noGrp="1"/>
          </p:cNvSpPr>
          <p:nvPr>
            <p:ph type="sldNum" sz="quarter" idx="12"/>
          </p:nvPr>
        </p:nvSpPr>
        <p:spPr>
          <a:xfrm>
            <a:off x="8153400" y="6492875"/>
            <a:ext cx="533400" cy="365125"/>
          </a:xfrm>
          <a:prstGeom prst="rect">
            <a:avLst/>
          </a:prstGeom>
        </p:spPr>
        <p:txBody>
          <a:bodyPr/>
          <a:lstStyle/>
          <a:p>
            <a:pPr algn="ctr">
              <a:defRPr/>
            </a:pPr>
            <a:fld id="{55C30675-6D24-4282-A459-19D8626F6874}" type="slidenum">
              <a:rPr lang="en-US" altLang="en-US" smtClean="0"/>
              <a:pPr algn="ctr">
                <a:defRPr/>
              </a:pPr>
              <a:t>27</a:t>
            </a:fld>
            <a:endParaRPr lang="en-US" altLang="en-US" dirty="0"/>
          </a:p>
        </p:txBody>
      </p:sp>
      <p:sp>
        <p:nvSpPr>
          <p:cNvPr id="4" name="Slide Number Placeholder 2"/>
          <p:cNvSpPr txBox="1">
            <a:spLocks/>
          </p:cNvSpPr>
          <p:nvPr/>
        </p:nvSpPr>
        <p:spPr>
          <a:xfrm>
            <a:off x="8382000" y="6324600"/>
            <a:ext cx="533400" cy="365125"/>
          </a:xfrm>
          <a:prstGeom prst="rect">
            <a:avLst/>
          </a:prstGeom>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5C30675-6D24-4282-A459-19D8626F6874}" type="slidenum">
              <a:rPr kumimoji="0" lang="en-US" alt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altLang="en-US" sz="1400" b="1"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6629400"/>
            <a:ext cx="8001000"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tab pos="2743200" algn="ctr"/>
                <a:tab pos="5486400" algn="r"/>
              </a:tabLst>
            </a:pPr>
            <a:r>
              <a:rPr lang="en-US" sz="800" dirty="0" smtClean="0">
                <a:latin typeface="Arial" pitchFamily="34" charset="0"/>
              </a:rPr>
              <a:t>August 2012</a:t>
            </a:r>
            <a:endParaRPr kumimoji="0" lang="en-US" sz="1800" b="0" i="0" u="none" strike="noStrike" cap="none" normalizeH="0" baseline="0" dirty="0" smtClean="0">
              <a:ln>
                <a:noFill/>
              </a:ln>
              <a:solidFill>
                <a:schemeClr val="tx1"/>
              </a:solidFill>
              <a:effectLst/>
              <a:latin typeface="Arial" pitchFamily="34" charset="0"/>
            </a:endParaRPr>
          </a:p>
        </p:txBody>
      </p:sp>
      <p:sp>
        <p:nvSpPr>
          <p:cNvPr id="4" name="Slide Number Placeholder 2"/>
          <p:cNvSpPr>
            <a:spLocks noGrp="1"/>
          </p:cNvSpPr>
          <p:nvPr>
            <p:ph type="sldNum" sz="quarter" idx="12"/>
          </p:nvPr>
        </p:nvSpPr>
        <p:spPr>
          <a:xfrm>
            <a:off x="8458200" y="6569075"/>
            <a:ext cx="533400" cy="365125"/>
          </a:xfrm>
          <a:prstGeom prst="rect">
            <a:avLst/>
          </a:prstGeom>
        </p:spPr>
        <p:txBody>
          <a:bodyPr/>
          <a:lstStyle/>
          <a:p>
            <a:pPr algn="ctr">
              <a:defRPr/>
            </a:pPr>
            <a:fld id="{55C30675-6D24-4282-A459-19D8626F6874}" type="slidenum">
              <a:rPr lang="en-US" altLang="en-US" smtClean="0"/>
              <a:pPr algn="ctr">
                <a:defRPr/>
              </a:pPr>
              <a:t>28</a:t>
            </a:fld>
            <a:endParaRPr lang="en-US" altLang="en-US" dirty="0"/>
          </a:p>
        </p:txBody>
      </p:sp>
      <p:graphicFrame>
        <p:nvGraphicFramePr>
          <p:cNvPr id="119811" name="Object 3"/>
          <p:cNvGraphicFramePr>
            <a:graphicFrameLocks noChangeAspect="1"/>
          </p:cNvGraphicFramePr>
          <p:nvPr/>
        </p:nvGraphicFramePr>
        <p:xfrm>
          <a:off x="1" y="152400"/>
          <a:ext cx="8077200" cy="6400800"/>
        </p:xfrm>
        <a:graphic>
          <a:graphicData uri="http://schemas.openxmlformats.org/presentationml/2006/ole">
            <p:oleObj spid="_x0000_s137218" name="Document" r:id="rId4" imgW="9297952" imgH="6831231" progId="Word.Document.8">
              <p:embed/>
            </p:oleObj>
          </a:graphicData>
        </a:graphic>
      </p:graphicFrame>
      <p:sp>
        <p:nvSpPr>
          <p:cNvPr id="6" name="Slide Number Placeholder 2"/>
          <p:cNvSpPr txBox="1">
            <a:spLocks/>
          </p:cNvSpPr>
          <p:nvPr/>
        </p:nvSpPr>
        <p:spPr>
          <a:xfrm>
            <a:off x="8382000" y="6324600"/>
            <a:ext cx="533400" cy="365125"/>
          </a:xfrm>
          <a:prstGeom prst="rect">
            <a:avLst/>
          </a:prstGeom>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5C30675-6D24-4282-A459-19D8626F6874}" type="slidenum">
              <a:rPr kumimoji="0" lang="en-US" alt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altLang="en-US" sz="1400" b="1"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6477000"/>
            <a:ext cx="8077200"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rPr>
              <a:t> </a:t>
            </a:r>
            <a:r>
              <a:rPr lang="en-US" sz="800" dirty="0" smtClean="0">
                <a:latin typeface="Arial" pitchFamily="34" charset="0"/>
                <a:ea typeface="Times New Roman" pitchFamily="18" charset="0"/>
              </a:rPr>
              <a:t>August 2012</a:t>
            </a:r>
            <a:endParaRPr kumimoji="0" lang="en-US" sz="1800" b="0" i="0" u="none" strike="noStrike" cap="none" normalizeH="0" baseline="0" dirty="0" smtClean="0">
              <a:ln>
                <a:noFill/>
              </a:ln>
              <a:solidFill>
                <a:schemeClr val="tx1"/>
              </a:solidFill>
              <a:effectLst/>
              <a:latin typeface="Arial" pitchFamily="34" charset="0"/>
            </a:endParaRPr>
          </a:p>
        </p:txBody>
      </p:sp>
      <p:sp>
        <p:nvSpPr>
          <p:cNvPr id="4" name="Slide Number Placeholder 2"/>
          <p:cNvSpPr>
            <a:spLocks noGrp="1"/>
          </p:cNvSpPr>
          <p:nvPr>
            <p:ph type="sldNum" sz="quarter" idx="12"/>
          </p:nvPr>
        </p:nvSpPr>
        <p:spPr>
          <a:xfrm>
            <a:off x="8458200" y="6492875"/>
            <a:ext cx="533400" cy="365125"/>
          </a:xfrm>
          <a:prstGeom prst="rect">
            <a:avLst/>
          </a:prstGeom>
        </p:spPr>
        <p:txBody>
          <a:bodyPr/>
          <a:lstStyle/>
          <a:p>
            <a:pPr algn="ctr">
              <a:defRPr/>
            </a:pPr>
            <a:fld id="{55C30675-6D24-4282-A459-19D8626F6874}" type="slidenum">
              <a:rPr lang="en-US" altLang="en-US" smtClean="0"/>
              <a:pPr algn="ctr">
                <a:defRPr/>
              </a:pPr>
              <a:t>29</a:t>
            </a:fld>
            <a:endParaRPr lang="en-US" altLang="en-US" dirty="0"/>
          </a:p>
        </p:txBody>
      </p:sp>
      <p:graphicFrame>
        <p:nvGraphicFramePr>
          <p:cNvPr id="120837" name="Object 5"/>
          <p:cNvGraphicFramePr>
            <a:graphicFrameLocks noChangeAspect="1"/>
          </p:cNvGraphicFramePr>
          <p:nvPr/>
        </p:nvGraphicFramePr>
        <p:xfrm>
          <a:off x="152400" y="152400"/>
          <a:ext cx="7924800" cy="6248400"/>
        </p:xfrm>
        <a:graphic>
          <a:graphicData uri="http://schemas.openxmlformats.org/presentationml/2006/ole">
            <p:oleObj spid="_x0000_s138242" name="Document" r:id="rId4" imgW="9319547" imgH="6750061" progId="Word.Document.8">
              <p:embed/>
            </p:oleObj>
          </a:graphicData>
        </a:graphic>
      </p:graphicFrame>
      <p:sp>
        <p:nvSpPr>
          <p:cNvPr id="6" name="Slide Number Placeholder 2"/>
          <p:cNvSpPr txBox="1">
            <a:spLocks/>
          </p:cNvSpPr>
          <p:nvPr/>
        </p:nvSpPr>
        <p:spPr>
          <a:xfrm>
            <a:off x="8382000" y="6324600"/>
            <a:ext cx="533400" cy="365125"/>
          </a:xfrm>
          <a:prstGeom prst="rect">
            <a:avLst/>
          </a:prstGeom>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5C30675-6D24-4282-A459-19D8626F6874}" type="slidenum">
              <a:rPr kumimoji="0" lang="en-US" alt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altLang="en-US" sz="1400" b="1"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001000" cy="1096962"/>
          </a:xfrm>
        </p:spPr>
        <p:txBody>
          <a:bodyPr>
            <a:noAutofit/>
          </a:bodyPr>
          <a:lstStyle/>
          <a:p>
            <a:r>
              <a:rPr lang="en-US" sz="3200" b="1" dirty="0" smtClean="0">
                <a:solidFill>
                  <a:schemeClr val="bg2">
                    <a:lumMod val="75000"/>
                  </a:schemeClr>
                </a:solidFill>
                <a:effectLst>
                  <a:outerShdw blurRad="38100" dist="38100" dir="2700000" algn="tl">
                    <a:srgbClr val="000000">
                      <a:alpha val="43137"/>
                    </a:srgbClr>
                  </a:outerShdw>
                </a:effectLst>
              </a:rPr>
              <a:t>Federal mandates requirement</a:t>
            </a:r>
            <a:endParaRPr lang="en-US" sz="3200" b="1" dirty="0">
              <a:solidFill>
                <a:schemeClr val="bg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0" y="1524000"/>
            <a:ext cx="7467600" cy="4724400"/>
          </a:xfrm>
        </p:spPr>
        <p:txBody>
          <a:bodyPr>
            <a:normAutofit fontScale="92500" lnSpcReduction="10000"/>
          </a:bodyPr>
          <a:lstStyle/>
          <a:p>
            <a:pPr>
              <a:lnSpc>
                <a:spcPct val="90000"/>
              </a:lnSpc>
              <a:buNone/>
            </a:pPr>
            <a:r>
              <a:rPr lang="en-US" b="1" i="1" dirty="0" smtClean="0">
                <a:solidFill>
                  <a:schemeClr val="tx2"/>
                </a:solidFill>
              </a:rPr>
              <a:t>From NCLB:</a:t>
            </a:r>
          </a:p>
          <a:p>
            <a:pPr>
              <a:lnSpc>
                <a:spcPct val="90000"/>
              </a:lnSpc>
              <a:buNone/>
            </a:pPr>
            <a:r>
              <a:rPr lang="en-US" b="1" i="1" dirty="0" smtClean="0"/>
              <a:t>“…holding schools, local education agencies, and States accountable for improving the academic achievement of all students…” and “…promoting school wide reform and ensuring the access of all children to effective, scientifically-based instructional strategies…”  </a:t>
            </a:r>
            <a:r>
              <a:rPr lang="en-US" sz="1800" b="1" dirty="0" smtClean="0"/>
              <a:t>[PL 107-110 §1001(4) and (9)] </a:t>
            </a:r>
          </a:p>
          <a:p>
            <a:pPr>
              <a:lnSpc>
                <a:spcPct val="90000"/>
              </a:lnSpc>
              <a:buNone/>
            </a:pPr>
            <a:endParaRPr lang="en-US" sz="1800" b="1" i="1" dirty="0" smtClean="0">
              <a:solidFill>
                <a:schemeClr val="tx2"/>
              </a:solidFill>
            </a:endParaRPr>
          </a:p>
          <a:p>
            <a:pPr>
              <a:lnSpc>
                <a:spcPct val="90000"/>
              </a:lnSpc>
              <a:buNone/>
            </a:pPr>
            <a:r>
              <a:rPr lang="en-US" b="1" i="1" dirty="0" smtClean="0">
                <a:solidFill>
                  <a:schemeClr val="tx2"/>
                </a:solidFill>
              </a:rPr>
              <a:t>From IDEA:</a:t>
            </a:r>
          </a:p>
          <a:p>
            <a:pPr>
              <a:lnSpc>
                <a:spcPct val="90000"/>
              </a:lnSpc>
              <a:buNone/>
            </a:pPr>
            <a:r>
              <a:rPr lang="en-US" b="1" i="1" dirty="0" smtClean="0"/>
              <a:t>“…to improve the academic achievement and functional performance of children with disabilities including the use of scientifically based instructional practices, to the maximum extent possible.”  </a:t>
            </a:r>
            <a:r>
              <a:rPr lang="en-US" b="1" dirty="0" smtClean="0"/>
              <a:t> </a:t>
            </a:r>
            <a:r>
              <a:rPr lang="en-US" sz="1800" b="1" dirty="0" smtClean="0"/>
              <a:t>[20 U.S.C. 1400(c)(5)(E)] </a:t>
            </a:r>
          </a:p>
          <a:p>
            <a:pPr lvl="1">
              <a:lnSpc>
                <a:spcPct val="90000"/>
              </a:lnSpc>
              <a:buNone/>
            </a:pPr>
            <a:endParaRPr lang="en-US" sz="1800" dirty="0" smtClean="0"/>
          </a:p>
          <a:p>
            <a:endParaRPr lang="en-US" dirty="0"/>
          </a:p>
        </p:txBody>
      </p:sp>
      <p:sp>
        <p:nvSpPr>
          <p:cNvPr id="5" name="Slide Number Placeholder 2"/>
          <p:cNvSpPr>
            <a:spLocks noGrp="1"/>
          </p:cNvSpPr>
          <p:nvPr>
            <p:ph type="sldNum" sz="quarter" idx="12"/>
          </p:nvPr>
        </p:nvSpPr>
        <p:spPr>
          <a:xfrm>
            <a:off x="8153400" y="5791200"/>
            <a:ext cx="533400" cy="365125"/>
          </a:xfrm>
          <a:prstGeom prst="rect">
            <a:avLst/>
          </a:prstGeom>
        </p:spPr>
        <p:txBody>
          <a:bodyPr/>
          <a:lstStyle/>
          <a:p>
            <a:pPr>
              <a:defRPr/>
            </a:pPr>
            <a:fld id="{55C30675-6D24-4282-A459-19D8626F6874}" type="slidenum">
              <a:rPr lang="en-US" altLang="en-US" smtClean="0"/>
              <a:pPr>
                <a:defRPr/>
              </a:pPr>
              <a:t>3</a:t>
            </a:fld>
            <a:endParaRPr lang="en-US" altLang="en-US" dirty="0"/>
          </a:p>
        </p:txBody>
      </p:sp>
      <p:sp>
        <p:nvSpPr>
          <p:cNvPr id="6" name="Slide Number Placeholder 2"/>
          <p:cNvSpPr txBox="1">
            <a:spLocks/>
          </p:cNvSpPr>
          <p:nvPr/>
        </p:nvSpPr>
        <p:spPr>
          <a:xfrm>
            <a:off x="8382000" y="6324600"/>
            <a:ext cx="533400" cy="365125"/>
          </a:xfrm>
          <a:prstGeom prst="rect">
            <a:avLst/>
          </a:prstGeom>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5C30675-6D24-4282-A459-19D8626F6874}" type="slidenum">
              <a:rPr kumimoji="0" lang="en-US" alt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altLang="en-US" sz="1400" b="1"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304800"/>
            <a:ext cx="8458200" cy="762000"/>
          </a:xfrm>
        </p:spPr>
        <p:txBody>
          <a:bodyPr>
            <a:noAutofit/>
          </a:bodyPr>
          <a:lstStyle/>
          <a:p>
            <a:pPr algn="ctr"/>
            <a:r>
              <a:rPr lang="en-US" sz="4400" b="1" cap="none" dirty="0" smtClean="0">
                <a:ln>
                  <a:solidFill>
                    <a:schemeClr val="tx1"/>
                  </a:solidFill>
                </a:ln>
                <a:solidFill>
                  <a:schemeClr val="accent1"/>
                </a:solidFill>
                <a:effectLst>
                  <a:outerShdw blurRad="38100" dist="38100" dir="2700000" algn="tl">
                    <a:srgbClr val="000000">
                      <a:alpha val="43137"/>
                    </a:srgbClr>
                  </a:outerShdw>
                </a:effectLst>
              </a:rPr>
              <a:t>Response to Intervention (</a:t>
            </a:r>
            <a:r>
              <a:rPr lang="en-US" sz="4400" b="1" cap="none" dirty="0" err="1" smtClean="0">
                <a:ln>
                  <a:solidFill>
                    <a:schemeClr val="tx1"/>
                  </a:solidFill>
                </a:ln>
                <a:solidFill>
                  <a:schemeClr val="accent1"/>
                </a:solidFill>
                <a:effectLst>
                  <a:outerShdw blurRad="38100" dist="38100" dir="2700000" algn="tl">
                    <a:srgbClr val="000000">
                      <a:alpha val="43137"/>
                    </a:srgbClr>
                  </a:outerShdw>
                </a:effectLst>
              </a:rPr>
              <a:t>RtI</a:t>
            </a:r>
            <a:r>
              <a:rPr lang="en-US" sz="4400" b="1" cap="none" dirty="0" smtClean="0">
                <a:ln>
                  <a:solidFill>
                    <a:schemeClr val="tx1"/>
                  </a:solidFill>
                </a:ln>
                <a:solidFill>
                  <a:schemeClr val="accent1"/>
                </a:solidFill>
                <a:effectLst>
                  <a:outerShdw blurRad="38100" dist="38100" dir="2700000" algn="tl">
                    <a:srgbClr val="000000">
                      <a:alpha val="43137"/>
                    </a:srgbClr>
                  </a:outerShdw>
                </a:effectLst>
              </a:rPr>
              <a:t>)</a:t>
            </a:r>
            <a:endParaRPr lang="en-US" sz="4400" cap="none" dirty="0">
              <a:solidFill>
                <a:schemeClr val="accent1"/>
              </a:solidFill>
              <a:effectLst>
                <a:outerShdw blurRad="38100" dist="38100" dir="2700000" algn="tl">
                  <a:srgbClr val="000000">
                    <a:alpha val="43137"/>
                  </a:srgbClr>
                </a:outerShdw>
              </a:effectLst>
            </a:endParaRPr>
          </a:p>
        </p:txBody>
      </p:sp>
      <p:sp>
        <p:nvSpPr>
          <p:cNvPr id="4" name="Rectangle 6"/>
          <p:cNvSpPr>
            <a:spLocks noChangeArrowheads="1"/>
          </p:cNvSpPr>
          <p:nvPr/>
        </p:nvSpPr>
        <p:spPr bwMode="auto">
          <a:xfrm>
            <a:off x="457200" y="1295400"/>
            <a:ext cx="7620000" cy="5334000"/>
          </a:xfrm>
          <a:prstGeom prst="rect">
            <a:avLst/>
          </a:prstGeom>
          <a:noFill/>
          <a:ln w="9525">
            <a:noFill/>
            <a:miter lim="800000"/>
            <a:headEnd/>
            <a:tailEnd/>
          </a:ln>
        </p:spPr>
        <p:txBody>
          <a:bodyPr/>
          <a:lstStyle/>
          <a:p>
            <a:pPr marL="344488" indent="-344488" algn="ctr">
              <a:lnSpc>
                <a:spcPct val="80000"/>
              </a:lnSpc>
              <a:spcBef>
                <a:spcPct val="20000"/>
              </a:spcBef>
              <a:buClr>
                <a:srgbClr val="CC6600"/>
              </a:buClr>
              <a:buFont typeface="Wingdings" pitchFamily="2" charset="2"/>
              <a:buNone/>
            </a:pPr>
            <a:r>
              <a:rPr lang="en-US" sz="4000" dirty="0" smtClean="0">
                <a:latin typeface="Baskerville Old Face" pitchFamily="18" charset="0"/>
              </a:rPr>
              <a:t>              </a:t>
            </a:r>
            <a:endParaRPr lang="en-US" sz="3600" dirty="0" smtClean="0">
              <a:latin typeface="Baskerville Old Face" pitchFamily="18" charset="0"/>
            </a:endParaRPr>
          </a:p>
          <a:p>
            <a:pPr marL="344488" indent="-344488" algn="ctr">
              <a:lnSpc>
                <a:spcPct val="80000"/>
              </a:lnSpc>
              <a:spcBef>
                <a:spcPct val="20000"/>
              </a:spcBef>
              <a:buClr>
                <a:srgbClr val="CC6600"/>
              </a:buClr>
              <a:buFont typeface="Wingdings" pitchFamily="2" charset="2"/>
              <a:buNone/>
            </a:pPr>
            <a:r>
              <a:rPr lang="en-US" sz="3600" dirty="0" smtClean="0">
                <a:latin typeface="Baskerville Old Face" pitchFamily="18" charset="0"/>
              </a:rPr>
              <a:t>              Making </a:t>
            </a:r>
            <a:r>
              <a:rPr lang="en-US" sz="3600" dirty="0">
                <a:latin typeface="Baskerville Old Face" pitchFamily="18" charset="0"/>
              </a:rPr>
              <a:t>a World </a:t>
            </a:r>
            <a:endParaRPr lang="en-US" sz="3600" dirty="0" smtClean="0">
              <a:latin typeface="Baskerville Old Face" pitchFamily="18" charset="0"/>
            </a:endParaRPr>
          </a:p>
          <a:p>
            <a:pPr marL="344488" indent="-344488" algn="ctr">
              <a:lnSpc>
                <a:spcPct val="80000"/>
              </a:lnSpc>
              <a:spcBef>
                <a:spcPct val="20000"/>
              </a:spcBef>
              <a:buClr>
                <a:srgbClr val="CC6600"/>
              </a:buClr>
              <a:buFont typeface="Wingdings" pitchFamily="2" charset="2"/>
              <a:buNone/>
            </a:pPr>
            <a:r>
              <a:rPr lang="en-US" sz="3600" dirty="0" smtClean="0">
                <a:latin typeface="Baskerville Old Face" pitchFamily="18" charset="0"/>
              </a:rPr>
              <a:t>                 of Difference . . . </a:t>
            </a:r>
          </a:p>
          <a:p>
            <a:pPr marL="344488" indent="-344488" algn="ctr">
              <a:lnSpc>
                <a:spcPct val="80000"/>
              </a:lnSpc>
              <a:spcBef>
                <a:spcPct val="20000"/>
              </a:spcBef>
              <a:buClr>
                <a:srgbClr val="CC6600"/>
              </a:buClr>
              <a:buFont typeface="Wingdings" pitchFamily="2" charset="2"/>
              <a:buNone/>
            </a:pPr>
            <a:r>
              <a:rPr lang="en-US" sz="3600" dirty="0" smtClean="0">
                <a:latin typeface="Baskerville Old Face" pitchFamily="18" charset="0"/>
              </a:rPr>
              <a:t>                 Together!</a:t>
            </a:r>
          </a:p>
          <a:p>
            <a:pPr marL="344488" indent="-344488" algn="ctr">
              <a:lnSpc>
                <a:spcPct val="80000"/>
              </a:lnSpc>
              <a:spcBef>
                <a:spcPct val="20000"/>
              </a:spcBef>
              <a:buClr>
                <a:srgbClr val="CC6600"/>
              </a:buClr>
              <a:buFont typeface="Wingdings" pitchFamily="2" charset="2"/>
              <a:buNone/>
            </a:pPr>
            <a:r>
              <a:rPr lang="en-US" sz="2400" dirty="0" smtClean="0">
                <a:latin typeface="Baskerville Old Face" pitchFamily="18" charset="0"/>
              </a:rPr>
              <a:t>                          ===========================</a:t>
            </a:r>
          </a:p>
          <a:p>
            <a:pPr marL="344488" indent="-344488">
              <a:lnSpc>
                <a:spcPct val="80000"/>
              </a:lnSpc>
              <a:spcBef>
                <a:spcPct val="20000"/>
              </a:spcBef>
              <a:buClr>
                <a:srgbClr val="CC6600"/>
              </a:buClr>
              <a:buFont typeface="Wingdings" pitchFamily="2" charset="2"/>
              <a:buNone/>
            </a:pPr>
            <a:endParaRPr lang="en-US" sz="2400" dirty="0" smtClean="0">
              <a:latin typeface="Baskerville Old Face" pitchFamily="18" charset="0"/>
            </a:endParaRPr>
          </a:p>
          <a:p>
            <a:pPr marL="344488" indent="-344488">
              <a:lnSpc>
                <a:spcPct val="80000"/>
              </a:lnSpc>
              <a:spcBef>
                <a:spcPct val="20000"/>
              </a:spcBef>
              <a:buClr>
                <a:srgbClr val="CC6600"/>
              </a:buClr>
              <a:buFont typeface="Wingdings" pitchFamily="2" charset="2"/>
              <a:buNone/>
            </a:pPr>
            <a:r>
              <a:rPr lang="en-US" sz="3600" dirty="0" smtClean="0">
                <a:latin typeface="Baskerville Old Face" pitchFamily="18" charset="0"/>
              </a:rPr>
              <a:t>Thank you!    </a:t>
            </a:r>
          </a:p>
          <a:p>
            <a:pPr marL="344488" indent="-344488">
              <a:lnSpc>
                <a:spcPct val="80000"/>
              </a:lnSpc>
              <a:spcBef>
                <a:spcPct val="20000"/>
              </a:spcBef>
              <a:buClr>
                <a:srgbClr val="CC6600"/>
              </a:buClr>
              <a:buFont typeface="Wingdings" pitchFamily="2" charset="2"/>
              <a:buNone/>
            </a:pPr>
            <a:endParaRPr lang="en-US" sz="3600" dirty="0" smtClean="0">
              <a:latin typeface="Baskerville Old Face" pitchFamily="18" charset="0"/>
            </a:endParaRPr>
          </a:p>
          <a:p>
            <a:pPr marL="344488" indent="-344488">
              <a:lnSpc>
                <a:spcPct val="80000"/>
              </a:lnSpc>
              <a:spcBef>
                <a:spcPct val="20000"/>
              </a:spcBef>
              <a:buClr>
                <a:srgbClr val="CC6600"/>
              </a:buClr>
              <a:buFont typeface="Wingdings" pitchFamily="2" charset="2"/>
              <a:buNone/>
            </a:pPr>
            <a:r>
              <a:rPr lang="en-US" sz="3600" dirty="0" smtClean="0">
                <a:latin typeface="Baskerville Old Face" pitchFamily="18" charset="0"/>
              </a:rPr>
              <a:t>Do you have any questions? </a:t>
            </a:r>
            <a:endParaRPr lang="en-US" sz="3600" dirty="0">
              <a:latin typeface="Baskerville Old Face" pitchFamily="18" charset="0"/>
            </a:endParaRPr>
          </a:p>
        </p:txBody>
      </p:sp>
      <p:sp>
        <p:nvSpPr>
          <p:cNvPr id="6" name="Slide Number Placeholder 2"/>
          <p:cNvSpPr txBox="1">
            <a:spLocks/>
          </p:cNvSpPr>
          <p:nvPr/>
        </p:nvSpPr>
        <p:spPr>
          <a:xfrm>
            <a:off x="8382000" y="6324600"/>
            <a:ext cx="533400" cy="365125"/>
          </a:xfrm>
          <a:prstGeom prst="rect">
            <a:avLst/>
          </a:prstGeom>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5C30675-6D24-4282-A459-19D8626F6874}" type="slidenum">
              <a:rPr kumimoji="0" lang="en-US" alt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altLang="en-US" sz="1400" b="1" i="0" u="none" strike="noStrike" kern="1200" cap="none" spc="0" normalizeH="0" baseline="0" noProof="0" dirty="0">
              <a:ln>
                <a:noFill/>
              </a:ln>
              <a:solidFill>
                <a:srgbClr val="FFFFFF"/>
              </a:solidFill>
              <a:effectLst/>
              <a:uLnTx/>
              <a:uFillTx/>
              <a:latin typeface="+mn-lt"/>
              <a:ea typeface="+mn-ea"/>
              <a:cs typeface="+mn-cs"/>
            </a:endParaRPr>
          </a:p>
        </p:txBody>
      </p:sp>
      <p:pic>
        <p:nvPicPr>
          <p:cNvPr id="111617" name="Picture 1" descr="C:\Documents and Settings\ammorales\Local Settings\Temporary Internet Files\Content.IE5\MOVR0TNR\MC900295860[1].wmf"/>
          <p:cNvPicPr>
            <a:picLocks noChangeAspect="1" noChangeArrowheads="1"/>
          </p:cNvPicPr>
          <p:nvPr/>
        </p:nvPicPr>
        <p:blipFill>
          <a:blip r:embed="rId3"/>
          <a:srcRect/>
          <a:stretch>
            <a:fillRect/>
          </a:stretch>
        </p:blipFill>
        <p:spPr bwMode="auto">
          <a:xfrm>
            <a:off x="609600" y="1219200"/>
            <a:ext cx="2037030" cy="2809592"/>
          </a:xfrm>
          <a:prstGeom prst="rect">
            <a:avLst/>
          </a:prstGeom>
          <a:noFill/>
        </p:spPr>
      </p:pic>
      <p:pic>
        <p:nvPicPr>
          <p:cNvPr id="9" name="Picture 2" descr="http://i3.squidoocdn.com/resize/squidoo_images/-1/lens17519901_1295243308rti-logo_1.png"/>
          <p:cNvPicPr>
            <a:picLocks noChangeAspect="1" noChangeArrowheads="1"/>
          </p:cNvPicPr>
          <p:nvPr/>
        </p:nvPicPr>
        <p:blipFill>
          <a:blip r:embed="rId4"/>
          <a:srcRect/>
          <a:stretch>
            <a:fillRect/>
          </a:stretch>
        </p:blipFill>
        <p:spPr bwMode="auto">
          <a:xfrm>
            <a:off x="5562600" y="3886200"/>
            <a:ext cx="2440076" cy="160019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noAutofit/>
          </a:bodyPr>
          <a:lstStyle/>
          <a:p>
            <a:r>
              <a:rPr lang="en-US" sz="3200" b="1" dirty="0" smtClean="0">
                <a:solidFill>
                  <a:schemeClr val="bg2">
                    <a:lumMod val="75000"/>
                  </a:schemeClr>
                </a:solidFill>
                <a:effectLst>
                  <a:outerShdw blurRad="38100" dist="38100" dir="2700000" algn="tl">
                    <a:srgbClr val="000000">
                      <a:alpha val="43137"/>
                    </a:srgbClr>
                  </a:outerShdw>
                </a:effectLst>
              </a:rPr>
              <a:t>Federal requirement</a:t>
            </a:r>
            <a:endParaRPr lang="en-US" sz="3200" b="1" dirty="0">
              <a:solidFill>
                <a:schemeClr val="bg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295400"/>
            <a:ext cx="7543800" cy="5181600"/>
          </a:xfrm>
        </p:spPr>
        <p:txBody>
          <a:bodyPr>
            <a:normAutofit lnSpcReduction="10000"/>
          </a:bodyPr>
          <a:lstStyle/>
          <a:p>
            <a:r>
              <a:rPr lang="en-US" dirty="0" smtClean="0">
                <a:solidFill>
                  <a:schemeClr val="tx2"/>
                </a:solidFill>
              </a:rPr>
              <a:t>To implement proactive models of instruction </a:t>
            </a:r>
            <a:r>
              <a:rPr lang="en-US" dirty="0" smtClean="0"/>
              <a:t>that allow all students to receive effective instructional as well as behavioral interventions in the general education setting.</a:t>
            </a:r>
          </a:p>
          <a:p>
            <a:r>
              <a:rPr lang="en-US" dirty="0" smtClean="0">
                <a:solidFill>
                  <a:schemeClr val="tx2"/>
                </a:solidFill>
              </a:rPr>
              <a:t>Response to Intervention, or </a:t>
            </a:r>
            <a:r>
              <a:rPr lang="en-US" dirty="0" err="1" smtClean="0">
                <a:solidFill>
                  <a:schemeClr val="tx2"/>
                </a:solidFill>
              </a:rPr>
              <a:t>RtI</a:t>
            </a:r>
            <a:r>
              <a:rPr lang="en-US" dirty="0" smtClean="0">
                <a:solidFill>
                  <a:schemeClr val="tx2"/>
                </a:solidFill>
              </a:rPr>
              <a:t>, a </a:t>
            </a:r>
            <a:r>
              <a:rPr lang="en-US" i="1" u="sng" dirty="0" smtClean="0">
                <a:solidFill>
                  <a:schemeClr val="tx2"/>
                </a:solidFill>
              </a:rPr>
              <a:t>multi-tiered approach to instruction</a:t>
            </a:r>
            <a:r>
              <a:rPr lang="en-US" dirty="0" smtClean="0"/>
              <a:t>, is evolving as the framework of the </a:t>
            </a:r>
            <a:r>
              <a:rPr lang="en-US" i="1" u="sng" dirty="0" smtClean="0">
                <a:solidFill>
                  <a:schemeClr val="tx2"/>
                </a:solidFill>
              </a:rPr>
              <a:t>general education program </a:t>
            </a:r>
            <a:r>
              <a:rPr lang="en-US" dirty="0" smtClean="0"/>
              <a:t>for all students including those who experience difficulties either academically or behaviorally.</a:t>
            </a:r>
          </a:p>
          <a:p>
            <a:r>
              <a:rPr lang="en-US" dirty="0" err="1" smtClean="0"/>
              <a:t>RtI</a:t>
            </a:r>
            <a:r>
              <a:rPr lang="en-US" dirty="0" smtClean="0"/>
              <a:t> helps to ensure that all students have the opportunity to experience a </a:t>
            </a:r>
            <a:r>
              <a:rPr lang="en-US" dirty="0" smtClean="0">
                <a:solidFill>
                  <a:schemeClr val="tx2"/>
                </a:solidFill>
              </a:rPr>
              <a:t>full range of educational opportunities </a:t>
            </a:r>
            <a:r>
              <a:rPr lang="en-US" i="1" u="sng" dirty="0" smtClean="0">
                <a:solidFill>
                  <a:schemeClr val="tx2"/>
                </a:solidFill>
              </a:rPr>
              <a:t>in the general education program.</a:t>
            </a:r>
          </a:p>
          <a:p>
            <a:pPr algn="r">
              <a:buNone/>
            </a:pPr>
            <a:r>
              <a:rPr lang="en-US" sz="1000" dirty="0" smtClean="0"/>
              <a:t>(Texas Education Agency)</a:t>
            </a:r>
          </a:p>
          <a:p>
            <a:pPr>
              <a:buNone/>
            </a:pPr>
            <a:endParaRPr lang="en-US" dirty="0" smtClean="0"/>
          </a:p>
          <a:p>
            <a:endParaRPr lang="en-US" dirty="0"/>
          </a:p>
        </p:txBody>
      </p:sp>
      <p:sp>
        <p:nvSpPr>
          <p:cNvPr id="4" name="Slide Number Placeholder 2"/>
          <p:cNvSpPr>
            <a:spLocks noGrp="1"/>
          </p:cNvSpPr>
          <p:nvPr>
            <p:ph type="sldNum" sz="quarter" idx="12"/>
          </p:nvPr>
        </p:nvSpPr>
        <p:spPr>
          <a:xfrm>
            <a:off x="8153400" y="5791200"/>
            <a:ext cx="533400" cy="365125"/>
          </a:xfrm>
          <a:prstGeom prst="rect">
            <a:avLst/>
          </a:prstGeom>
        </p:spPr>
        <p:txBody>
          <a:bodyPr/>
          <a:lstStyle/>
          <a:p>
            <a:pPr>
              <a:defRPr/>
            </a:pPr>
            <a:fld id="{55C30675-6D24-4282-A459-19D8626F6874}" type="slidenum">
              <a:rPr lang="en-US" altLang="en-US" smtClean="0"/>
              <a:pPr>
                <a:defRPr/>
              </a:pPr>
              <a:t>4</a:t>
            </a:fld>
            <a:endParaRPr lang="en-US" altLang="en-US" dirty="0"/>
          </a:p>
        </p:txBody>
      </p:sp>
      <p:sp>
        <p:nvSpPr>
          <p:cNvPr id="5" name="Slide Number Placeholder 2"/>
          <p:cNvSpPr txBox="1">
            <a:spLocks/>
          </p:cNvSpPr>
          <p:nvPr/>
        </p:nvSpPr>
        <p:spPr>
          <a:xfrm>
            <a:off x="8382000" y="6324600"/>
            <a:ext cx="533400" cy="365125"/>
          </a:xfrm>
          <a:prstGeom prst="rect">
            <a:avLst/>
          </a:prstGeom>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5C30675-6D24-4282-A459-19D8626F6874}" type="slidenum">
              <a:rPr kumimoji="0" lang="en-US" alt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altLang="en-US" sz="1400" b="1"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20040"/>
            <a:ext cx="7239000" cy="975360"/>
          </a:xfrm>
        </p:spPr>
        <p:txBody>
          <a:bodyPr>
            <a:noAutofit/>
          </a:bodyPr>
          <a:lstStyle/>
          <a:p>
            <a:r>
              <a:rPr lang="en-US" sz="3200" b="1" dirty="0" smtClean="0">
                <a:solidFill>
                  <a:schemeClr val="bg2">
                    <a:lumMod val="75000"/>
                  </a:schemeClr>
                </a:solidFill>
                <a:effectLst>
                  <a:outerShdw blurRad="38100" dist="38100" dir="2700000" algn="tl">
                    <a:srgbClr val="000000">
                      <a:alpha val="43137"/>
                    </a:srgbClr>
                  </a:outerShdw>
                </a:effectLst>
              </a:rPr>
              <a:t>State requirements</a:t>
            </a:r>
            <a:endParaRPr lang="en-US" sz="3200" b="1" dirty="0">
              <a:solidFill>
                <a:schemeClr val="bg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447800"/>
            <a:ext cx="7467600" cy="4873752"/>
          </a:xfrm>
        </p:spPr>
        <p:txBody>
          <a:bodyPr>
            <a:normAutofit lnSpcReduction="10000"/>
          </a:bodyPr>
          <a:lstStyle/>
          <a:p>
            <a:r>
              <a:rPr lang="en-US" dirty="0" smtClean="0">
                <a:ea typeface="ＭＳ Ｐゴシック" pitchFamily="34" charset="-128"/>
              </a:rPr>
              <a:t>Referral of students for a full and individual initial evaluation for  possible special education services </a:t>
            </a:r>
            <a:r>
              <a:rPr lang="en-US" i="1" u="sng" dirty="0" smtClean="0">
                <a:ea typeface="ＭＳ Ｐゴシック" pitchFamily="34" charset="-128"/>
              </a:rPr>
              <a:t>shall</a:t>
            </a:r>
            <a:r>
              <a:rPr lang="en-US" u="sng" dirty="0" smtClean="0">
                <a:ea typeface="ＭＳ Ｐゴシック" pitchFamily="34" charset="-128"/>
              </a:rPr>
              <a:t> </a:t>
            </a:r>
            <a:r>
              <a:rPr lang="en-US" dirty="0" smtClean="0">
                <a:ea typeface="ＭＳ Ｐゴシック" pitchFamily="34" charset="-128"/>
              </a:rPr>
              <a:t>be a part of the district’s overall, general education referral or screening system.  </a:t>
            </a:r>
            <a:r>
              <a:rPr lang="en-US" i="1" u="sng" dirty="0" smtClean="0">
                <a:solidFill>
                  <a:schemeClr val="tx2"/>
                </a:solidFill>
                <a:ea typeface="ＭＳ Ｐゴシック" pitchFamily="34" charset="-128"/>
              </a:rPr>
              <a:t>Prior to referral </a:t>
            </a:r>
            <a:r>
              <a:rPr lang="en-US" i="1" dirty="0" smtClean="0">
                <a:solidFill>
                  <a:schemeClr val="tx2"/>
                </a:solidFill>
                <a:ea typeface="ＭＳ Ｐゴシック" pitchFamily="34" charset="-128"/>
              </a:rPr>
              <a:t> </a:t>
            </a:r>
            <a:r>
              <a:rPr lang="en-US" dirty="0" smtClean="0">
                <a:ea typeface="ＭＳ Ｐゴシック" pitchFamily="34" charset="-128"/>
              </a:rPr>
              <a:t>[to special education] students experiencing difficulty in the  </a:t>
            </a:r>
            <a:r>
              <a:rPr lang="en-US" b="1" dirty="0" smtClean="0">
                <a:ea typeface="ＭＳ Ｐゴシック" pitchFamily="34" charset="-128"/>
              </a:rPr>
              <a:t>general education </a:t>
            </a:r>
            <a:r>
              <a:rPr lang="en-US" dirty="0" smtClean="0">
                <a:ea typeface="ＭＳ Ｐゴシック" pitchFamily="34" charset="-128"/>
              </a:rPr>
              <a:t>classroom </a:t>
            </a:r>
            <a:r>
              <a:rPr lang="en-US" i="1" u="sng" dirty="0" smtClean="0">
                <a:solidFill>
                  <a:schemeClr val="tx2"/>
                </a:solidFill>
                <a:ea typeface="ＭＳ Ｐゴシック" pitchFamily="34" charset="-128"/>
              </a:rPr>
              <a:t>should be considered for all support services available to all students</a:t>
            </a:r>
            <a:r>
              <a:rPr lang="en-US" i="1" u="sng" dirty="0" smtClean="0">
                <a:solidFill>
                  <a:srgbClr val="FF0000"/>
                </a:solidFill>
                <a:ea typeface="ＭＳ Ｐゴシック" pitchFamily="34" charset="-128"/>
              </a:rPr>
              <a:t>,</a:t>
            </a:r>
            <a:r>
              <a:rPr lang="en-US" dirty="0" smtClean="0">
                <a:ea typeface="ＭＳ Ｐゴシック" pitchFamily="34" charset="-128"/>
              </a:rPr>
              <a:t> such as tutorial; remedial; compensatory</a:t>
            </a:r>
            <a:r>
              <a:rPr lang="en-US" i="1" dirty="0" smtClean="0">
                <a:ea typeface="ＭＳ Ｐゴシック" pitchFamily="34" charset="-128"/>
              </a:rPr>
              <a:t>;  </a:t>
            </a:r>
            <a:r>
              <a:rPr lang="en-US" i="1" u="sng" dirty="0" smtClean="0">
                <a:solidFill>
                  <a:schemeClr val="tx2"/>
                </a:solidFill>
                <a:ea typeface="ＭＳ Ｐゴシック" pitchFamily="34" charset="-128"/>
              </a:rPr>
              <a:t>response to scientific, research-based intervention</a:t>
            </a:r>
            <a:r>
              <a:rPr lang="en-US" dirty="0" smtClean="0">
                <a:ea typeface="ＭＳ Ｐゴシック" pitchFamily="34" charset="-128"/>
              </a:rPr>
              <a:t>; and other academic and behavior support services. (19 TAC §89.1011).</a:t>
            </a:r>
          </a:p>
          <a:p>
            <a:endParaRPr lang="en-US" dirty="0"/>
          </a:p>
        </p:txBody>
      </p:sp>
      <p:sp>
        <p:nvSpPr>
          <p:cNvPr id="5" name="Slide Number Placeholder 2"/>
          <p:cNvSpPr>
            <a:spLocks noGrp="1"/>
          </p:cNvSpPr>
          <p:nvPr>
            <p:ph type="sldNum" sz="quarter" idx="12"/>
          </p:nvPr>
        </p:nvSpPr>
        <p:spPr>
          <a:xfrm>
            <a:off x="8153400" y="5791200"/>
            <a:ext cx="533400" cy="365125"/>
          </a:xfrm>
          <a:prstGeom prst="rect">
            <a:avLst/>
          </a:prstGeom>
        </p:spPr>
        <p:txBody>
          <a:bodyPr/>
          <a:lstStyle/>
          <a:p>
            <a:pPr>
              <a:defRPr/>
            </a:pPr>
            <a:fld id="{55C30675-6D24-4282-A459-19D8626F6874}" type="slidenum">
              <a:rPr lang="en-US" altLang="en-US" smtClean="0"/>
              <a:pPr>
                <a:defRPr/>
              </a:pPr>
              <a:t>5</a:t>
            </a:fld>
            <a:endParaRPr lang="en-US" altLang="en-US" dirty="0"/>
          </a:p>
        </p:txBody>
      </p:sp>
      <p:sp>
        <p:nvSpPr>
          <p:cNvPr id="6" name="Slide Number Placeholder 2"/>
          <p:cNvSpPr txBox="1">
            <a:spLocks/>
          </p:cNvSpPr>
          <p:nvPr/>
        </p:nvSpPr>
        <p:spPr>
          <a:xfrm>
            <a:off x="8382000" y="6324600"/>
            <a:ext cx="533400" cy="365125"/>
          </a:xfrm>
          <a:prstGeom prst="rect">
            <a:avLst/>
          </a:prstGeom>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5C30675-6D24-4282-A459-19D8626F6874}" type="slidenum">
              <a:rPr kumimoji="0" lang="en-US" alt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altLang="en-US" sz="1400" b="1"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5"/>
          <p:cNvSpPr>
            <a:spLocks noChangeArrowheads="1"/>
          </p:cNvSpPr>
          <p:nvPr/>
        </p:nvSpPr>
        <p:spPr bwMode="auto">
          <a:xfrm>
            <a:off x="609600" y="1219200"/>
            <a:ext cx="7620000" cy="5447645"/>
          </a:xfrm>
          <a:prstGeom prst="rect">
            <a:avLst/>
          </a:prstGeom>
          <a:noFill/>
          <a:ln w="9525">
            <a:noFill/>
            <a:miter lim="800000"/>
            <a:headEnd/>
            <a:tailEnd/>
          </a:ln>
        </p:spPr>
        <p:txBody>
          <a:bodyPr wrap="square">
            <a:spAutoFit/>
          </a:bodyPr>
          <a:lstStyle/>
          <a:p>
            <a:pPr>
              <a:buFont typeface="Arial" pitchFamily="34" charset="0"/>
              <a:buChar char="•"/>
              <a:defRPr/>
            </a:pPr>
            <a:r>
              <a:rPr lang="en-US" sz="2400" dirty="0" err="1" smtClean="0">
                <a:latin typeface="+mj-lt"/>
                <a:ea typeface="ＭＳ Ｐゴシック" pitchFamily="34" charset="-128"/>
              </a:rPr>
              <a:t>RtI</a:t>
            </a:r>
            <a:r>
              <a:rPr lang="en-US" sz="2400" dirty="0" smtClean="0">
                <a:latin typeface="+mj-lt"/>
                <a:ea typeface="ＭＳ Ｐゴシック" pitchFamily="34" charset="-128"/>
              </a:rPr>
              <a:t> </a:t>
            </a:r>
            <a:r>
              <a:rPr lang="en-US" sz="2400" dirty="0">
                <a:latin typeface="+mj-lt"/>
                <a:ea typeface="ＭＳ Ｐゴシック" pitchFamily="34" charset="-128"/>
              </a:rPr>
              <a:t>is about </a:t>
            </a:r>
            <a:r>
              <a:rPr lang="en-US" sz="2400" dirty="0">
                <a:solidFill>
                  <a:schemeClr val="tx2"/>
                </a:solidFill>
                <a:latin typeface="+mj-lt"/>
                <a:ea typeface="ＭＳ Ｐゴシック" pitchFamily="34" charset="-128"/>
              </a:rPr>
              <a:t>PREVENTION</a:t>
            </a:r>
            <a:r>
              <a:rPr lang="en-US" sz="2400" dirty="0">
                <a:latin typeface="+mj-lt"/>
                <a:ea typeface="ＭＳ Ｐゴシック" pitchFamily="34" charset="-128"/>
              </a:rPr>
              <a:t> – not referral to </a:t>
            </a:r>
          </a:p>
          <a:p>
            <a:pPr>
              <a:defRPr/>
            </a:pPr>
            <a:r>
              <a:rPr lang="en-US" sz="2400" dirty="0" smtClean="0">
                <a:latin typeface="+mj-lt"/>
                <a:ea typeface="ＭＳ Ｐゴシック" pitchFamily="34" charset="-128"/>
              </a:rPr>
              <a:t>Special Education</a:t>
            </a:r>
          </a:p>
          <a:p>
            <a:pPr>
              <a:buFont typeface="Arial" pitchFamily="34" charset="0"/>
              <a:buChar char="•"/>
              <a:defRPr/>
            </a:pPr>
            <a:endParaRPr lang="en-US" sz="1200" dirty="0">
              <a:latin typeface="+mj-lt"/>
              <a:ea typeface="ＭＳ Ｐゴシック" pitchFamily="34" charset="-128"/>
            </a:endParaRPr>
          </a:p>
          <a:p>
            <a:pPr>
              <a:buFont typeface="Arial" pitchFamily="34" charset="0"/>
              <a:buChar char="•"/>
              <a:defRPr/>
            </a:pPr>
            <a:r>
              <a:rPr lang="en-US" sz="2400" dirty="0" err="1" smtClean="0">
                <a:latin typeface="+mj-lt"/>
                <a:ea typeface="ＭＳ Ｐゴシック" pitchFamily="34" charset="-128"/>
              </a:rPr>
              <a:t>RtI</a:t>
            </a:r>
            <a:r>
              <a:rPr lang="en-US" sz="2400" dirty="0" smtClean="0">
                <a:latin typeface="+mj-lt"/>
                <a:ea typeface="ＭＳ Ｐゴシック" pitchFamily="34" charset="-128"/>
              </a:rPr>
              <a:t> </a:t>
            </a:r>
            <a:r>
              <a:rPr lang="en-US" sz="2400" dirty="0">
                <a:latin typeface="+mj-lt"/>
                <a:ea typeface="ＭＳ Ｐゴシック" pitchFamily="34" charset="-128"/>
              </a:rPr>
              <a:t>is about </a:t>
            </a:r>
            <a:r>
              <a:rPr lang="en-US" sz="2400" dirty="0">
                <a:solidFill>
                  <a:schemeClr val="tx2"/>
                </a:solidFill>
                <a:latin typeface="+mj-lt"/>
                <a:ea typeface="ＭＳ Ｐゴシック" pitchFamily="34" charset="-128"/>
              </a:rPr>
              <a:t>enhancing, improving and </a:t>
            </a:r>
            <a:r>
              <a:rPr lang="en-US" sz="2400" dirty="0" smtClean="0">
                <a:solidFill>
                  <a:schemeClr val="tx2"/>
                </a:solidFill>
                <a:latin typeface="+mj-lt"/>
                <a:ea typeface="ＭＳ Ｐゴシック" pitchFamily="34" charset="-128"/>
              </a:rPr>
              <a:t>increasing  </a:t>
            </a:r>
            <a:r>
              <a:rPr lang="en-US" sz="2400" dirty="0" smtClean="0">
                <a:latin typeface="+mj-lt"/>
                <a:ea typeface="ＭＳ Ｐゴシック" pitchFamily="34" charset="-128"/>
              </a:rPr>
              <a:t>student </a:t>
            </a:r>
            <a:r>
              <a:rPr lang="en-US" sz="2400" u="sng" dirty="0">
                <a:latin typeface="+mj-lt"/>
                <a:ea typeface="ＭＳ Ｐゴシック" pitchFamily="34" charset="-128"/>
              </a:rPr>
              <a:t>and</a:t>
            </a:r>
            <a:r>
              <a:rPr lang="en-US" sz="2400" dirty="0">
                <a:latin typeface="+mj-lt"/>
                <a:ea typeface="ＭＳ Ｐゴシック" pitchFamily="34" charset="-128"/>
              </a:rPr>
              <a:t> staff </a:t>
            </a:r>
            <a:r>
              <a:rPr lang="en-US" sz="2400" dirty="0" smtClean="0">
                <a:latin typeface="+mj-lt"/>
                <a:ea typeface="ＭＳ Ｐゴシック" pitchFamily="34" charset="-128"/>
              </a:rPr>
              <a:t>performance</a:t>
            </a:r>
          </a:p>
          <a:p>
            <a:pPr>
              <a:buFont typeface="Arial" pitchFamily="34" charset="0"/>
              <a:buChar char="•"/>
              <a:defRPr/>
            </a:pPr>
            <a:endParaRPr lang="en-US" sz="1200" dirty="0">
              <a:latin typeface="+mj-lt"/>
              <a:ea typeface="ＭＳ Ｐゴシック" pitchFamily="34" charset="-128"/>
            </a:endParaRPr>
          </a:p>
          <a:p>
            <a:pPr>
              <a:buFont typeface="Arial" pitchFamily="34" charset="0"/>
              <a:buChar char="•"/>
              <a:defRPr/>
            </a:pPr>
            <a:r>
              <a:rPr lang="en-US" sz="2400" dirty="0" err="1" smtClean="0">
                <a:latin typeface="+mj-lt"/>
                <a:ea typeface="ＭＳ Ｐゴシック" pitchFamily="34" charset="-128"/>
              </a:rPr>
              <a:t>RtI</a:t>
            </a:r>
            <a:r>
              <a:rPr lang="en-US" sz="2400" dirty="0" smtClean="0">
                <a:latin typeface="+mj-lt"/>
                <a:ea typeface="ＭＳ Ｐゴシック" pitchFamily="34" charset="-128"/>
              </a:rPr>
              <a:t> </a:t>
            </a:r>
            <a:r>
              <a:rPr lang="en-US" sz="2400" dirty="0">
                <a:latin typeface="+mj-lt"/>
                <a:ea typeface="ＭＳ Ｐゴシック" pitchFamily="34" charset="-128"/>
              </a:rPr>
              <a:t>is a </a:t>
            </a:r>
            <a:r>
              <a:rPr lang="en-US" sz="2400" b="1" u="sng" dirty="0">
                <a:latin typeface="+mj-lt"/>
                <a:ea typeface="ＭＳ Ｐゴシック" pitchFamily="34" charset="-128"/>
              </a:rPr>
              <a:t>General Education </a:t>
            </a:r>
            <a:r>
              <a:rPr lang="en-US" sz="2400" dirty="0">
                <a:latin typeface="+mj-lt"/>
                <a:ea typeface="ＭＳ Ｐゴシック" pitchFamily="34" charset="-128"/>
              </a:rPr>
              <a:t>initiative </a:t>
            </a:r>
            <a:r>
              <a:rPr lang="en-US" sz="2400" dirty="0" smtClean="0">
                <a:latin typeface="+mj-lt"/>
                <a:ea typeface="ＭＳ Ｐゴシック" pitchFamily="34" charset="-128"/>
              </a:rPr>
              <a:t>that believes we </a:t>
            </a:r>
            <a:r>
              <a:rPr lang="en-US" sz="2400" dirty="0">
                <a:latin typeface="+mj-lt"/>
                <a:ea typeface="ＭＳ Ｐゴシック" pitchFamily="34" charset="-128"/>
              </a:rPr>
              <a:t>can effectively teach </a:t>
            </a:r>
            <a:r>
              <a:rPr lang="en-US" sz="2400" i="1" dirty="0">
                <a:solidFill>
                  <a:schemeClr val="tx2"/>
                </a:solidFill>
                <a:latin typeface="+mj-lt"/>
                <a:ea typeface="ＭＳ Ｐゴシック" pitchFamily="34" charset="-128"/>
              </a:rPr>
              <a:t>ALL</a:t>
            </a:r>
            <a:r>
              <a:rPr lang="en-US" sz="2400" dirty="0">
                <a:latin typeface="+mj-lt"/>
                <a:ea typeface="ＭＳ Ｐゴシック" pitchFamily="34" charset="-128"/>
              </a:rPr>
              <a:t> </a:t>
            </a:r>
            <a:r>
              <a:rPr lang="en-US" sz="2400" dirty="0" smtClean="0">
                <a:latin typeface="+mj-lt"/>
                <a:ea typeface="ＭＳ Ｐゴシック" pitchFamily="34" charset="-128"/>
              </a:rPr>
              <a:t>children</a:t>
            </a:r>
          </a:p>
          <a:p>
            <a:pPr>
              <a:buFont typeface="Arial" pitchFamily="34" charset="0"/>
              <a:buChar char="•"/>
              <a:defRPr/>
            </a:pPr>
            <a:endParaRPr lang="en-US" sz="1200" dirty="0">
              <a:latin typeface="+mj-lt"/>
              <a:ea typeface="ＭＳ Ｐゴシック" pitchFamily="34" charset="-128"/>
            </a:endParaRPr>
          </a:p>
          <a:p>
            <a:pPr>
              <a:buFont typeface="Arial" pitchFamily="34" charset="0"/>
              <a:buChar char="•"/>
              <a:defRPr/>
            </a:pPr>
            <a:r>
              <a:rPr lang="en-US" sz="2400" dirty="0" err="1" smtClean="0">
                <a:latin typeface="+mj-lt"/>
                <a:ea typeface="ＭＳ Ｐゴシック" pitchFamily="34" charset="-128"/>
              </a:rPr>
              <a:t>RtI</a:t>
            </a:r>
            <a:r>
              <a:rPr lang="en-US" sz="2400" dirty="0" smtClean="0">
                <a:latin typeface="+mj-lt"/>
                <a:ea typeface="ＭＳ Ｐゴシック" pitchFamily="34" charset="-128"/>
              </a:rPr>
              <a:t> </a:t>
            </a:r>
            <a:r>
              <a:rPr lang="en-US" sz="2400" dirty="0">
                <a:latin typeface="+mj-lt"/>
                <a:ea typeface="ＭＳ Ｐゴシック" pitchFamily="34" charset="-128"/>
              </a:rPr>
              <a:t>is about </a:t>
            </a:r>
            <a:r>
              <a:rPr lang="en-US" sz="2400" dirty="0">
                <a:solidFill>
                  <a:schemeClr val="tx2"/>
                </a:solidFill>
                <a:latin typeface="+mj-lt"/>
                <a:ea typeface="ＭＳ Ｐゴシック" pitchFamily="34" charset="-128"/>
              </a:rPr>
              <a:t>intervening </a:t>
            </a:r>
            <a:r>
              <a:rPr lang="en-US" sz="2400" dirty="0" smtClean="0">
                <a:solidFill>
                  <a:schemeClr val="tx2"/>
                </a:solidFill>
                <a:latin typeface="+mj-lt"/>
                <a:ea typeface="ＭＳ Ｐゴシック" pitchFamily="34" charset="-128"/>
              </a:rPr>
              <a:t>early</a:t>
            </a:r>
          </a:p>
          <a:p>
            <a:pPr>
              <a:buFont typeface="Arial" pitchFamily="34" charset="0"/>
              <a:buChar char="•"/>
              <a:defRPr/>
            </a:pPr>
            <a:endParaRPr lang="en-US" sz="1200" dirty="0">
              <a:latin typeface="+mj-lt"/>
              <a:ea typeface="ＭＳ Ｐゴシック" pitchFamily="34" charset="-128"/>
            </a:endParaRPr>
          </a:p>
          <a:p>
            <a:pPr>
              <a:buFont typeface="Arial" pitchFamily="34" charset="0"/>
              <a:buChar char="•"/>
              <a:defRPr/>
            </a:pPr>
            <a:r>
              <a:rPr lang="en-US" sz="2400" dirty="0" err="1" smtClean="0">
                <a:latin typeface="+mj-lt"/>
                <a:ea typeface="ＭＳ Ｐゴシック" pitchFamily="34" charset="-128"/>
              </a:rPr>
              <a:t>RtI</a:t>
            </a:r>
            <a:r>
              <a:rPr lang="en-US" sz="2400" dirty="0" smtClean="0">
                <a:latin typeface="+mj-lt"/>
                <a:ea typeface="ＭＳ Ｐゴシック" pitchFamily="34" charset="-128"/>
              </a:rPr>
              <a:t> </a:t>
            </a:r>
            <a:r>
              <a:rPr lang="en-US" sz="2400" dirty="0">
                <a:solidFill>
                  <a:schemeClr val="tx2"/>
                </a:solidFill>
                <a:latin typeface="+mj-lt"/>
                <a:ea typeface="ＭＳ Ｐゴシック" pitchFamily="34" charset="-128"/>
              </a:rPr>
              <a:t>uses data to make decisions </a:t>
            </a:r>
            <a:r>
              <a:rPr lang="en-US" sz="2400" dirty="0">
                <a:latin typeface="+mj-lt"/>
                <a:ea typeface="ＭＳ Ｐゴシック" pitchFamily="34" charset="-128"/>
              </a:rPr>
              <a:t>about </a:t>
            </a:r>
            <a:r>
              <a:rPr lang="en-US" sz="2400" dirty="0" smtClean="0">
                <a:latin typeface="+mj-lt"/>
                <a:ea typeface="ＭＳ Ｐゴシック" pitchFamily="34" charset="-128"/>
              </a:rPr>
              <a:t>the curriculum</a:t>
            </a:r>
            <a:r>
              <a:rPr lang="en-US" sz="2400" dirty="0">
                <a:latin typeface="+mj-lt"/>
                <a:ea typeface="ＭＳ Ｐゴシック" pitchFamily="34" charset="-128"/>
              </a:rPr>
              <a:t>, teacher implementation and </a:t>
            </a:r>
            <a:r>
              <a:rPr lang="en-US" sz="2400" dirty="0" smtClean="0">
                <a:latin typeface="+mj-lt"/>
                <a:ea typeface="ＭＳ Ｐゴシック" pitchFamily="34" charset="-128"/>
              </a:rPr>
              <a:t>child</a:t>
            </a:r>
          </a:p>
          <a:p>
            <a:pPr>
              <a:buFont typeface="Arial" pitchFamily="34" charset="0"/>
              <a:buChar char="•"/>
              <a:defRPr/>
            </a:pPr>
            <a:endParaRPr lang="en-US" sz="1200" dirty="0">
              <a:latin typeface="+mj-lt"/>
              <a:ea typeface="ＭＳ Ｐゴシック" pitchFamily="34" charset="-128"/>
            </a:endParaRPr>
          </a:p>
          <a:p>
            <a:pPr>
              <a:buFont typeface="Arial" pitchFamily="34" charset="0"/>
              <a:buChar char="•"/>
              <a:defRPr/>
            </a:pPr>
            <a:r>
              <a:rPr lang="en-US" sz="2400" i="1" dirty="0" smtClean="0">
                <a:latin typeface="+mj-lt"/>
                <a:ea typeface="ＭＳ Ｐゴシック" pitchFamily="34" charset="-128"/>
              </a:rPr>
              <a:t>“</a:t>
            </a:r>
            <a:r>
              <a:rPr lang="en-US" sz="2400" dirty="0" err="1" smtClean="0">
                <a:latin typeface="+mj-lt"/>
                <a:ea typeface="ＭＳ Ｐゴシック" pitchFamily="34" charset="-128"/>
              </a:rPr>
              <a:t>RtI</a:t>
            </a:r>
            <a:r>
              <a:rPr lang="en-US" sz="2400" dirty="0" smtClean="0">
                <a:latin typeface="+mj-lt"/>
                <a:ea typeface="ＭＳ Ｐゴシック" pitchFamily="34" charset="-128"/>
              </a:rPr>
              <a:t> </a:t>
            </a:r>
            <a:r>
              <a:rPr lang="en-US" sz="2400" dirty="0">
                <a:latin typeface="+mj-lt"/>
                <a:ea typeface="ＭＳ Ｐゴシック" pitchFamily="34" charset="-128"/>
              </a:rPr>
              <a:t>is </a:t>
            </a:r>
            <a:r>
              <a:rPr lang="en-US" sz="2400" dirty="0" smtClean="0">
                <a:latin typeface="+mj-lt"/>
                <a:ea typeface="ＭＳ Ｐゴシック" pitchFamily="34" charset="-128"/>
              </a:rPr>
              <a:t>about </a:t>
            </a:r>
            <a:r>
              <a:rPr lang="en-US" sz="2400" i="1" dirty="0" smtClean="0">
                <a:latin typeface="+mj-lt"/>
                <a:ea typeface="ＭＳ Ｐゴシック" pitchFamily="34" charset="-128"/>
              </a:rPr>
              <a:t>what</a:t>
            </a:r>
            <a:r>
              <a:rPr lang="en-US" sz="2400" dirty="0" smtClean="0">
                <a:latin typeface="+mj-lt"/>
                <a:ea typeface="ＭＳ Ｐゴシック" pitchFamily="34" charset="-128"/>
              </a:rPr>
              <a:t> </a:t>
            </a:r>
            <a:r>
              <a:rPr lang="en-US" sz="2400" dirty="0">
                <a:latin typeface="+mj-lt"/>
                <a:ea typeface="ＭＳ Ｐゴシック" pitchFamily="34" charset="-128"/>
              </a:rPr>
              <a:t>will be done rather than </a:t>
            </a:r>
            <a:r>
              <a:rPr lang="en-US" sz="2400" i="1" dirty="0" smtClean="0">
                <a:latin typeface="+mj-lt"/>
                <a:ea typeface="ＭＳ Ｐゴシック" pitchFamily="34" charset="-128"/>
              </a:rPr>
              <a:t>where</a:t>
            </a:r>
            <a:r>
              <a:rPr lang="en-US" sz="2400" dirty="0" smtClean="0">
                <a:latin typeface="+mj-lt"/>
                <a:ea typeface="ＭＳ Ｐゴシック" pitchFamily="34" charset="-128"/>
              </a:rPr>
              <a:t> </a:t>
            </a:r>
            <a:r>
              <a:rPr lang="en-US" sz="2400" dirty="0">
                <a:latin typeface="+mj-lt"/>
                <a:ea typeface="ＭＳ Ｐゴシック" pitchFamily="34" charset="-128"/>
              </a:rPr>
              <a:t>it will be done, and </a:t>
            </a:r>
            <a:r>
              <a:rPr lang="en-US" sz="2400" i="1" dirty="0">
                <a:latin typeface="+mj-lt"/>
                <a:ea typeface="ＭＳ Ｐゴシック" pitchFamily="34" charset="-128"/>
              </a:rPr>
              <a:t>how </a:t>
            </a:r>
            <a:r>
              <a:rPr lang="en-US" sz="2400" dirty="0">
                <a:latin typeface="+mj-lt"/>
                <a:ea typeface="ＭＳ Ｐゴシック" pitchFamily="34" charset="-128"/>
              </a:rPr>
              <a:t>to intervene as opposed </a:t>
            </a:r>
            <a:r>
              <a:rPr lang="en-US" sz="2400" dirty="0" smtClean="0">
                <a:latin typeface="+mj-lt"/>
                <a:ea typeface="ＭＳ Ｐゴシック" pitchFamily="34" charset="-128"/>
              </a:rPr>
              <a:t>to </a:t>
            </a:r>
            <a:r>
              <a:rPr lang="en-US" sz="2400" i="1" dirty="0">
                <a:latin typeface="+mj-lt"/>
                <a:ea typeface="ＭＳ Ｐゴシック" pitchFamily="34" charset="-128"/>
              </a:rPr>
              <a:t>who</a:t>
            </a:r>
            <a:r>
              <a:rPr lang="en-US" sz="2400" dirty="0">
                <a:latin typeface="+mj-lt"/>
                <a:ea typeface="ＭＳ Ｐゴシック" pitchFamily="34" charset="-128"/>
              </a:rPr>
              <a:t> will do the intervention”</a:t>
            </a:r>
          </a:p>
        </p:txBody>
      </p:sp>
      <p:sp>
        <p:nvSpPr>
          <p:cNvPr id="6" name="Slide Number Placeholder 2"/>
          <p:cNvSpPr txBox="1">
            <a:spLocks/>
          </p:cNvSpPr>
          <p:nvPr/>
        </p:nvSpPr>
        <p:spPr>
          <a:xfrm>
            <a:off x="8382000" y="6324600"/>
            <a:ext cx="533400" cy="365125"/>
          </a:xfrm>
          <a:prstGeom prst="rect">
            <a:avLst/>
          </a:prstGeom>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5C30675-6D24-4282-A459-19D8626F6874}" type="slidenum">
              <a:rPr kumimoji="0" lang="en-US" alt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altLang="en-US" sz="1400" b="1" i="0" u="none" strike="noStrike" kern="1200" cap="none" spc="0" normalizeH="0" baseline="0" noProof="0" dirty="0">
              <a:ln>
                <a:noFill/>
              </a:ln>
              <a:solidFill>
                <a:srgbClr val="FFFFFF"/>
              </a:solidFill>
              <a:effectLst/>
              <a:uLnTx/>
              <a:uFillTx/>
              <a:latin typeface="+mn-lt"/>
              <a:ea typeface="+mn-ea"/>
              <a:cs typeface="+mn-cs"/>
            </a:endParaRPr>
          </a:p>
        </p:txBody>
      </p:sp>
      <p:sp>
        <p:nvSpPr>
          <p:cNvPr id="5" name="Title 1"/>
          <p:cNvSpPr txBox="1">
            <a:spLocks/>
          </p:cNvSpPr>
          <p:nvPr/>
        </p:nvSpPr>
        <p:spPr>
          <a:xfrm>
            <a:off x="304800" y="457200"/>
            <a:ext cx="7239000" cy="6858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b="1" cap="all" dirty="0" err="1" smtClean="0">
                <a:ln w="500">
                  <a:solidFill>
                    <a:schemeClr val="tx2">
                      <a:shade val="20000"/>
                      <a:satMod val="120000"/>
                    </a:schemeClr>
                  </a:solidFill>
                </a:ln>
                <a:solidFill>
                  <a:schemeClr val="bg2">
                    <a:lumMod val="75000"/>
                  </a:schemeClr>
                </a:solidFill>
                <a:effectLst>
                  <a:outerShdw blurRad="38100" dist="38100" dir="2700000" algn="tl">
                    <a:srgbClr val="000000">
                      <a:alpha val="43137"/>
                    </a:srgbClr>
                  </a:outerShdw>
                </a:effectLst>
                <a:latin typeface="+mj-lt"/>
                <a:ea typeface="+mj-ea"/>
                <a:cs typeface="+mj-cs"/>
              </a:rPr>
              <a:t>Rti</a:t>
            </a:r>
            <a:r>
              <a:rPr lang="en-US" sz="3200" b="1" cap="all" dirty="0" smtClean="0">
                <a:ln w="500">
                  <a:solidFill>
                    <a:schemeClr val="tx2">
                      <a:shade val="20000"/>
                      <a:satMod val="120000"/>
                    </a:schemeClr>
                  </a:solidFill>
                </a:ln>
                <a:solidFill>
                  <a:schemeClr val="bg2">
                    <a:lumMod val="75000"/>
                  </a:schemeClr>
                </a:solidFill>
                <a:effectLst>
                  <a:outerShdw blurRad="38100" dist="38100" dir="2700000" algn="tl">
                    <a:srgbClr val="000000">
                      <a:alpha val="43137"/>
                    </a:srgbClr>
                  </a:outerShdw>
                </a:effectLst>
                <a:latin typeface="+mj-lt"/>
                <a:ea typeface="+mj-ea"/>
                <a:cs typeface="+mj-cs"/>
              </a:rPr>
              <a:t> is </a:t>
            </a:r>
            <a:r>
              <a:rPr lang="en-US" sz="3200" b="1" i="1" u="sng" cap="all" dirty="0" smtClean="0">
                <a:ln w="500">
                  <a:solidFill>
                    <a:schemeClr val="tx2">
                      <a:shade val="20000"/>
                      <a:satMod val="120000"/>
                    </a:schemeClr>
                  </a:solidFill>
                </a:ln>
                <a:solidFill>
                  <a:schemeClr val="bg2">
                    <a:lumMod val="75000"/>
                  </a:schemeClr>
                </a:solidFill>
                <a:effectLst>
                  <a:outerShdw blurRad="38100" dist="38100" dir="2700000" algn="tl">
                    <a:srgbClr val="000000">
                      <a:alpha val="43137"/>
                    </a:srgbClr>
                  </a:outerShdw>
                </a:effectLst>
                <a:latin typeface="+mj-lt"/>
                <a:ea typeface="+mj-ea"/>
                <a:cs typeface="+mj-cs"/>
              </a:rPr>
              <a:t>not</a:t>
            </a:r>
            <a:r>
              <a:rPr lang="en-US" sz="3200" b="1" cap="all" dirty="0" smtClean="0">
                <a:ln w="500">
                  <a:solidFill>
                    <a:schemeClr val="tx2">
                      <a:shade val="20000"/>
                      <a:satMod val="120000"/>
                    </a:schemeClr>
                  </a:solidFill>
                </a:ln>
                <a:solidFill>
                  <a:schemeClr val="bg2">
                    <a:lumMod val="75000"/>
                  </a:schemeClr>
                </a:solidFill>
                <a:effectLst>
                  <a:outerShdw blurRad="38100" dist="38100" dir="2700000" algn="tl">
                    <a:srgbClr val="000000">
                      <a:alpha val="43137"/>
                    </a:srgbClr>
                  </a:outerShdw>
                </a:effectLst>
                <a:latin typeface="+mj-lt"/>
                <a:ea typeface="+mj-ea"/>
                <a:cs typeface="+mj-cs"/>
              </a:rPr>
              <a:t> a pre-referral model</a:t>
            </a:r>
            <a:endParaRPr kumimoji="0" lang="en-US" sz="3200" b="1" i="0" u="none" strike="noStrike" kern="1200" cap="all" spc="0" normalizeH="0" baseline="0" noProof="0" dirty="0">
              <a:ln w="500">
                <a:solidFill>
                  <a:schemeClr val="tx2">
                    <a:shade val="20000"/>
                    <a:satMod val="120000"/>
                  </a:schemeClr>
                </a:solidFill>
              </a:ln>
              <a:solidFill>
                <a:schemeClr val="bg2">
                  <a:lumMod val="75000"/>
                </a:schemeClr>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467600" cy="639762"/>
          </a:xfrm>
        </p:spPr>
        <p:txBody>
          <a:bodyPr>
            <a:normAutofit/>
          </a:bodyPr>
          <a:lstStyle/>
          <a:p>
            <a:r>
              <a:rPr lang="en-US" sz="3200" b="1" dirty="0" smtClean="0">
                <a:solidFill>
                  <a:schemeClr val="bg2">
                    <a:lumMod val="75000"/>
                  </a:schemeClr>
                </a:solidFill>
                <a:effectLst>
                  <a:outerShdw blurRad="38100" dist="38100" dir="2700000" algn="tl">
                    <a:srgbClr val="000000">
                      <a:alpha val="43137"/>
                    </a:srgbClr>
                  </a:outerShdw>
                </a:effectLst>
              </a:rPr>
              <a:t>Campus Team Members</a:t>
            </a:r>
            <a:endParaRPr lang="en-US" sz="3200" b="1" dirty="0">
              <a:solidFill>
                <a:schemeClr val="bg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990600"/>
            <a:ext cx="6934200" cy="2514600"/>
          </a:xfrm>
        </p:spPr>
        <p:txBody>
          <a:bodyPr>
            <a:normAutofit fontScale="85000" lnSpcReduction="20000"/>
          </a:bodyPr>
          <a:lstStyle/>
          <a:p>
            <a:r>
              <a:rPr lang="en-US" dirty="0" smtClean="0"/>
              <a:t>Principal/Designee</a:t>
            </a:r>
          </a:p>
          <a:p>
            <a:r>
              <a:rPr lang="en-US" dirty="0" err="1" smtClean="0"/>
              <a:t>RtI</a:t>
            </a:r>
            <a:r>
              <a:rPr lang="en-US" dirty="0" smtClean="0"/>
              <a:t>/504 Campus Coordinator</a:t>
            </a:r>
          </a:p>
          <a:p>
            <a:r>
              <a:rPr lang="en-US" dirty="0" smtClean="0"/>
              <a:t>Classroom Teacher</a:t>
            </a:r>
          </a:p>
          <a:p>
            <a:r>
              <a:rPr lang="en-US" dirty="0" smtClean="0"/>
              <a:t>LPAC Representative</a:t>
            </a:r>
          </a:p>
          <a:p>
            <a:r>
              <a:rPr lang="en-US" dirty="0" smtClean="0"/>
              <a:t>Instructional /Curriculum</a:t>
            </a:r>
          </a:p>
          <a:p>
            <a:r>
              <a:rPr lang="en-US" dirty="0" smtClean="0"/>
              <a:t>Other: (Specify: Ex. Counselor, Nurse, </a:t>
            </a:r>
          </a:p>
          <a:p>
            <a:pPr>
              <a:buNone/>
            </a:pPr>
            <a:r>
              <a:rPr lang="en-US" dirty="0" smtClean="0"/>
              <a:t>		     Special Services or etc.)</a:t>
            </a:r>
            <a:endParaRPr lang="en-US" dirty="0"/>
          </a:p>
        </p:txBody>
      </p:sp>
      <p:sp>
        <p:nvSpPr>
          <p:cNvPr id="4" name="Slide Number Placeholder 2"/>
          <p:cNvSpPr>
            <a:spLocks noGrp="1"/>
          </p:cNvSpPr>
          <p:nvPr>
            <p:ph type="sldNum" sz="quarter" idx="12"/>
          </p:nvPr>
        </p:nvSpPr>
        <p:spPr>
          <a:xfrm>
            <a:off x="8153400" y="5791200"/>
            <a:ext cx="533400" cy="365125"/>
          </a:xfrm>
          <a:prstGeom prst="rect">
            <a:avLst/>
          </a:prstGeom>
        </p:spPr>
        <p:txBody>
          <a:bodyPr/>
          <a:lstStyle/>
          <a:p>
            <a:pPr>
              <a:defRPr/>
            </a:pPr>
            <a:fld id="{55C30675-6D24-4282-A459-19D8626F6874}" type="slidenum">
              <a:rPr lang="en-US" altLang="en-US" smtClean="0"/>
              <a:pPr>
                <a:defRPr/>
              </a:pPr>
              <a:t>7</a:t>
            </a:fld>
            <a:endParaRPr lang="en-US" altLang="en-US" dirty="0"/>
          </a:p>
        </p:txBody>
      </p:sp>
      <p:sp>
        <p:nvSpPr>
          <p:cNvPr id="7" name="Content Placeholder 2"/>
          <p:cNvSpPr txBox="1">
            <a:spLocks/>
          </p:cNvSpPr>
          <p:nvPr/>
        </p:nvSpPr>
        <p:spPr>
          <a:xfrm>
            <a:off x="457200" y="4191000"/>
            <a:ext cx="7696200" cy="2362200"/>
          </a:xfrm>
          <a:prstGeom prst="rect">
            <a:avLst/>
          </a:prstGeom>
        </p:spPr>
        <p:txBody>
          <a:bodyPr vert="horz">
            <a:normAutofit fontScale="92500"/>
          </a:bodyPr>
          <a:lstStyle/>
          <a:p>
            <a:pPr marL="274320" marR="0" lvl="0" indent="-274320" algn="l" defTabSz="914400" rtl="0" eaLnBrk="1" fontAlgn="auto" latinLnBrk="0" hangingPunct="1">
              <a:lnSpc>
                <a:spcPct val="100000"/>
              </a:lnSpc>
              <a:spcBef>
                <a:spcPct val="0"/>
              </a:spcBef>
              <a:spcAft>
                <a:spcPts val="0"/>
              </a:spcAft>
              <a:buClr>
                <a:schemeClr val="accent1"/>
              </a:buClr>
              <a:buSzPct val="70000"/>
              <a:buFont typeface="Arial"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Response to Intervention offers assistance to </a:t>
            </a:r>
          </a:p>
          <a:p>
            <a:pPr marL="274320" marR="0" lvl="0" indent="-274320" algn="l" defTabSz="914400" rtl="0" eaLnBrk="1" fontAlgn="auto" latinLnBrk="0" hangingPunct="1">
              <a:lnSpc>
                <a:spcPct val="100000"/>
              </a:lnSpc>
              <a:spcBef>
                <a:spcPct val="0"/>
              </a:spcBef>
              <a:spcAft>
                <a:spcPts val="0"/>
              </a:spcAft>
              <a:buClr>
                <a:schemeClr val="accent1"/>
              </a:buClr>
              <a:buSzPct val="70000"/>
              <a:buFont typeface="Arial"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students experiencing problems which interfere </a:t>
            </a:r>
          </a:p>
          <a:p>
            <a:pPr marL="274320" marR="0" lvl="0" indent="-274320" algn="l" defTabSz="914400" rtl="0" eaLnBrk="1" fontAlgn="auto" latinLnBrk="0" hangingPunct="1">
              <a:lnSpc>
                <a:spcPct val="100000"/>
              </a:lnSpc>
              <a:spcBef>
                <a:spcPct val="0"/>
              </a:spcBef>
              <a:spcAft>
                <a:spcPts val="0"/>
              </a:spcAft>
              <a:buClr>
                <a:schemeClr val="accent1"/>
              </a:buClr>
              <a:buSzPct val="70000"/>
              <a:buFont typeface="Arial"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with</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academic performance</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co-curricular performance</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emotional , physical, mental and social development</a:t>
            </a:r>
          </a:p>
        </p:txBody>
      </p:sp>
      <p:pic>
        <p:nvPicPr>
          <p:cNvPr id="8" name="Picture 1" descr="MC900334268[1]"/>
          <p:cNvPicPr>
            <a:picLocks noChangeAspect="1" noChangeArrowheads="1"/>
          </p:cNvPicPr>
          <p:nvPr/>
        </p:nvPicPr>
        <p:blipFill>
          <a:blip r:embed="rId3"/>
          <a:srcRect/>
          <a:stretch>
            <a:fillRect/>
          </a:stretch>
        </p:blipFill>
        <p:spPr bwMode="auto">
          <a:xfrm>
            <a:off x="5791200" y="1371600"/>
            <a:ext cx="2286000" cy="1996109"/>
          </a:xfrm>
          <a:prstGeom prst="rect">
            <a:avLst/>
          </a:prstGeom>
          <a:noFill/>
          <a:ln w="9525" algn="in">
            <a:noFill/>
            <a:miter lim="800000"/>
            <a:headEnd/>
            <a:tailEnd/>
          </a:ln>
          <a:effectLst/>
        </p:spPr>
      </p:pic>
      <p:sp>
        <p:nvSpPr>
          <p:cNvPr id="9" name="Slide Number Placeholder 2"/>
          <p:cNvSpPr txBox="1">
            <a:spLocks/>
          </p:cNvSpPr>
          <p:nvPr/>
        </p:nvSpPr>
        <p:spPr>
          <a:xfrm>
            <a:off x="8382000" y="6324600"/>
            <a:ext cx="533400" cy="365125"/>
          </a:xfrm>
          <a:prstGeom prst="rect">
            <a:avLst/>
          </a:prstGeom>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5C30675-6D24-4282-A459-19D8626F6874}" type="slidenum">
              <a:rPr kumimoji="0" lang="en-US" alt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altLang="en-US" sz="1400" b="1" i="0" u="none" strike="noStrike" kern="1200" cap="none" spc="0" normalizeH="0" baseline="0" noProof="0" dirty="0">
              <a:ln>
                <a:noFill/>
              </a:ln>
              <a:solidFill>
                <a:srgbClr val="FFFFFF"/>
              </a:solidFill>
              <a:effectLst/>
              <a:uLnTx/>
              <a:uFillTx/>
              <a:latin typeface="+mn-lt"/>
              <a:ea typeface="+mn-ea"/>
              <a:cs typeface="+mn-cs"/>
            </a:endParaRPr>
          </a:p>
        </p:txBody>
      </p:sp>
      <p:sp>
        <p:nvSpPr>
          <p:cNvPr id="10" name="Title 1"/>
          <p:cNvSpPr txBox="1">
            <a:spLocks/>
          </p:cNvSpPr>
          <p:nvPr/>
        </p:nvSpPr>
        <p:spPr>
          <a:xfrm>
            <a:off x="304800" y="3505200"/>
            <a:ext cx="7467600" cy="639762"/>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b="1" cap="all" dirty="0" smtClean="0">
                <a:ln w="500">
                  <a:solidFill>
                    <a:schemeClr val="tx2">
                      <a:shade val="20000"/>
                      <a:satMod val="120000"/>
                    </a:schemeClr>
                  </a:solidFill>
                </a:ln>
                <a:solidFill>
                  <a:schemeClr val="bg2">
                    <a:lumMod val="75000"/>
                  </a:schemeClr>
                </a:solidFill>
                <a:effectLst>
                  <a:outerShdw blurRad="38100" dist="38100" dir="2700000" algn="tl">
                    <a:srgbClr val="000000">
                      <a:alpha val="43137"/>
                    </a:srgbClr>
                  </a:outerShdw>
                </a:effectLst>
                <a:latin typeface="+mj-lt"/>
                <a:ea typeface="+mj-ea"/>
                <a:cs typeface="+mj-cs"/>
              </a:rPr>
              <a:t>Campus team goals</a:t>
            </a:r>
            <a:endParaRPr kumimoji="0" lang="en-US" sz="3200" b="1" i="0" u="none" strike="noStrike" kern="1200" cap="all" spc="0" normalizeH="0" baseline="0" noProof="0" dirty="0">
              <a:ln w="500">
                <a:solidFill>
                  <a:schemeClr val="tx2">
                    <a:shade val="20000"/>
                    <a:satMod val="120000"/>
                  </a:schemeClr>
                </a:solidFill>
              </a:ln>
              <a:solidFill>
                <a:schemeClr val="bg2">
                  <a:lumMod val="75000"/>
                </a:schemeClr>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746760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1" u="sng" strike="noStrike" kern="1200" cap="small" spc="0" normalizeH="0" baseline="0" noProof="0" dirty="0" err="1" smtClean="0">
                <a:ln>
                  <a:noFill/>
                </a:ln>
                <a:solidFill>
                  <a:schemeClr val="accent1"/>
                </a:solidFill>
                <a:effectLst>
                  <a:outerShdw blurRad="38100" dist="38100" dir="2700000" algn="tl">
                    <a:srgbClr val="000000">
                      <a:alpha val="43137"/>
                    </a:srgbClr>
                  </a:outerShdw>
                </a:effectLst>
                <a:uLnTx/>
                <a:uFillTx/>
                <a:latin typeface="+mj-lt"/>
                <a:ea typeface="ＭＳ Ｐゴシック" pitchFamily="34" charset="-128"/>
                <a:cs typeface="+mj-cs"/>
              </a:rPr>
              <a:t>RtI</a:t>
            </a:r>
            <a:r>
              <a:rPr kumimoji="0" lang="en-US" sz="4400" b="1" i="1" u="sng" strike="noStrike" kern="1200" cap="small" spc="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ＭＳ Ｐゴシック" pitchFamily="34" charset="-128"/>
                <a:cs typeface="+mj-cs"/>
              </a:rPr>
              <a:t> Essential Components:</a:t>
            </a:r>
            <a:endParaRPr kumimoji="0" lang="en-US" sz="4400" b="0" i="0" u="none" strike="noStrike" kern="1200" cap="small" spc="0" normalizeH="0" baseline="0" noProof="0" dirty="0">
              <a:ln>
                <a:noFill/>
              </a:ln>
              <a:solidFill>
                <a:schemeClr val="accent1"/>
              </a:solidFill>
              <a:effectLst>
                <a:outerShdw blurRad="38100" dist="38100" dir="2700000" algn="tl">
                  <a:srgbClr val="000000">
                    <a:alpha val="43137"/>
                  </a:srgbClr>
                </a:outerShdw>
              </a:effectLst>
              <a:uLnTx/>
              <a:uFillTx/>
              <a:latin typeface="+mj-lt"/>
              <a:ea typeface="+mj-ea"/>
              <a:cs typeface="+mj-cs"/>
            </a:endParaRPr>
          </a:p>
        </p:txBody>
      </p:sp>
      <p:sp>
        <p:nvSpPr>
          <p:cNvPr id="3" name="TextBox 2"/>
          <p:cNvSpPr txBox="1"/>
          <p:nvPr/>
        </p:nvSpPr>
        <p:spPr>
          <a:xfrm>
            <a:off x="457200" y="1447800"/>
            <a:ext cx="7696200" cy="4524315"/>
          </a:xfrm>
          <a:prstGeom prst="rect">
            <a:avLst/>
          </a:prstGeom>
          <a:noFill/>
        </p:spPr>
        <p:txBody>
          <a:bodyPr wrap="square" rtlCol="0">
            <a:spAutoFit/>
          </a:bodyPr>
          <a:lstStyle/>
          <a:p>
            <a:r>
              <a:rPr lang="en-US" sz="4000" b="1" i="1" cap="small" dirty="0" smtClean="0">
                <a:effectLst>
                  <a:outerShdw blurRad="38100" dist="38100" dir="2700000" algn="tl">
                    <a:srgbClr val="000000">
                      <a:alpha val="43137"/>
                    </a:srgbClr>
                  </a:outerShdw>
                </a:effectLst>
                <a:ea typeface="ＭＳ Ｐゴシック" pitchFamily="34" charset="-128"/>
              </a:rPr>
              <a:t>1.   </a:t>
            </a:r>
            <a:r>
              <a:rPr lang="en-US" sz="4000" b="1" i="1" cap="small" dirty="0" err="1" smtClean="0">
                <a:effectLst>
                  <a:outerShdw blurRad="38100" dist="38100" dir="2700000" algn="tl">
                    <a:srgbClr val="000000">
                      <a:alpha val="43137"/>
                    </a:srgbClr>
                  </a:outerShdw>
                </a:effectLst>
                <a:ea typeface="ＭＳ Ｐゴシック" pitchFamily="34" charset="-128"/>
              </a:rPr>
              <a:t>RtI</a:t>
            </a:r>
            <a:r>
              <a:rPr lang="en-US" sz="4000" b="1" i="1" cap="small" dirty="0" smtClean="0">
                <a:effectLst>
                  <a:outerShdw blurRad="38100" dist="38100" dir="2700000" algn="tl">
                    <a:srgbClr val="000000">
                      <a:alpha val="43137"/>
                    </a:srgbClr>
                  </a:outerShdw>
                </a:effectLst>
                <a:ea typeface="ＭＳ Ｐゴシック" pitchFamily="34" charset="-128"/>
              </a:rPr>
              <a:t> </a:t>
            </a:r>
            <a:r>
              <a:rPr lang="en-US" sz="4000" b="1" cap="small" dirty="0" smtClean="0">
                <a:effectLst>
                  <a:outerShdw blurRad="38100" dist="38100" dir="2700000" algn="tl">
                    <a:srgbClr val="000000">
                      <a:alpha val="43137"/>
                    </a:srgbClr>
                  </a:outerShdw>
                </a:effectLst>
                <a:ea typeface="ＭＳ Ｐゴシック" pitchFamily="34" charset="-128"/>
              </a:rPr>
              <a:t>Multi-Tier Process</a:t>
            </a:r>
          </a:p>
          <a:p>
            <a:endParaRPr lang="en-US" sz="4000" b="1" cap="small" dirty="0" smtClean="0">
              <a:effectLst>
                <a:outerShdw blurRad="38100" dist="38100" dir="2700000" algn="tl">
                  <a:srgbClr val="000000">
                    <a:alpha val="43137"/>
                  </a:srgbClr>
                </a:outerShdw>
              </a:effectLst>
              <a:ea typeface="ＭＳ Ｐゴシック" pitchFamily="34" charset="-128"/>
            </a:endParaRPr>
          </a:p>
          <a:p>
            <a:pPr lvl="0"/>
            <a:r>
              <a:rPr lang="en-US" sz="4400" b="1" i="1" cap="small" dirty="0" smtClean="0">
                <a:effectLst>
                  <a:outerShdw blurRad="38100" dist="38100" dir="2700000" algn="tl">
                    <a:srgbClr val="000000">
                      <a:alpha val="43137"/>
                    </a:srgbClr>
                  </a:outerShdw>
                </a:effectLst>
                <a:ea typeface="ＭＳ Ｐゴシック" pitchFamily="34" charset="-128"/>
              </a:rPr>
              <a:t>2.  </a:t>
            </a:r>
            <a:r>
              <a:rPr lang="en-US" sz="4000" b="1" cap="small" dirty="0" smtClean="0">
                <a:effectLst>
                  <a:outerShdw blurRad="38100" dist="38100" dir="2700000" algn="tl">
                    <a:srgbClr val="000000">
                      <a:alpha val="43137"/>
                    </a:srgbClr>
                  </a:outerShdw>
                </a:effectLst>
                <a:ea typeface="ＭＳ Ｐゴシック" pitchFamily="34" charset="-128"/>
              </a:rPr>
              <a:t>The Problem Solving Process</a:t>
            </a:r>
          </a:p>
          <a:p>
            <a:pPr lvl="0"/>
            <a:endParaRPr lang="en-US" sz="4000" b="1" cap="small" dirty="0" smtClean="0">
              <a:effectLst>
                <a:outerShdw blurRad="38100" dist="38100" dir="2700000" algn="tl">
                  <a:srgbClr val="000000">
                    <a:alpha val="43137"/>
                  </a:srgbClr>
                </a:outerShdw>
              </a:effectLst>
              <a:ea typeface="ＭＳ Ｐゴシック" pitchFamily="34" charset="-128"/>
            </a:endParaRPr>
          </a:p>
          <a:p>
            <a:pPr lvl="0"/>
            <a:r>
              <a:rPr lang="en-US" sz="4400" b="1" i="1" dirty="0" smtClean="0">
                <a:effectLst>
                  <a:outerShdw blurRad="38100" dist="38100" dir="2700000" algn="tl">
                    <a:srgbClr val="000000">
                      <a:alpha val="43137"/>
                    </a:srgbClr>
                  </a:outerShdw>
                </a:effectLst>
              </a:rPr>
              <a:t>3.  </a:t>
            </a:r>
            <a:r>
              <a:rPr lang="en-US" sz="4000" b="1" dirty="0" smtClean="0">
                <a:effectLst>
                  <a:outerShdw blurRad="38100" dist="38100" dir="2700000" algn="tl">
                    <a:srgbClr val="000000">
                      <a:alpha val="43137"/>
                    </a:srgbClr>
                  </a:outerShdw>
                </a:effectLst>
              </a:rPr>
              <a:t>Integrated Instructional 	Data Collection/   	Assessment Systems</a:t>
            </a:r>
            <a:endParaRPr lang="en-US" sz="4000" dirty="0"/>
          </a:p>
        </p:txBody>
      </p:sp>
      <p:sp>
        <p:nvSpPr>
          <p:cNvPr id="4" name="Slide Number Placeholder 2"/>
          <p:cNvSpPr txBox="1">
            <a:spLocks/>
          </p:cNvSpPr>
          <p:nvPr/>
        </p:nvSpPr>
        <p:spPr>
          <a:xfrm>
            <a:off x="8382000" y="6324600"/>
            <a:ext cx="533400" cy="365125"/>
          </a:xfrm>
          <a:prstGeom prst="rect">
            <a:avLst/>
          </a:prstGeom>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5C30675-6D24-4282-A459-19D8626F6874}" type="slidenum">
              <a:rPr kumimoji="0" lang="en-US" alt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altLang="en-US" sz="1400" b="1"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2" name="Text Box 6"/>
          <p:cNvSpPr txBox="1">
            <a:spLocks noChangeArrowheads="1"/>
          </p:cNvSpPr>
          <p:nvPr/>
        </p:nvSpPr>
        <p:spPr bwMode="auto">
          <a:xfrm>
            <a:off x="7434263" y="6243638"/>
            <a:ext cx="1752600" cy="823912"/>
          </a:xfrm>
          <a:prstGeom prst="rect">
            <a:avLst/>
          </a:prstGeom>
          <a:noFill/>
          <a:ln w="9525">
            <a:noFill/>
            <a:miter lim="800000"/>
            <a:headEnd/>
            <a:tailEnd/>
          </a:ln>
          <a:effectLst/>
        </p:spPr>
        <p:txBody>
          <a:bodyPr>
            <a:spAutoFit/>
          </a:bodyPr>
          <a:lstStyle/>
          <a:p>
            <a:pPr>
              <a:spcBef>
                <a:spcPct val="50000"/>
              </a:spcBef>
              <a:defRPr/>
            </a:pPr>
            <a:endParaRPr lang="en-US" sz="4800" b="1" i="1" dirty="0">
              <a:effectLst>
                <a:outerShdw blurRad="38100" dist="38100" dir="2700000" algn="tl">
                  <a:srgbClr val="C0C0C0"/>
                </a:outerShdw>
              </a:effectLst>
              <a:latin typeface="Monotype Corsiva" pitchFamily="66" charset="0"/>
              <a:ea typeface="ＭＳ Ｐゴシック" pitchFamily="34" charset="-128"/>
            </a:endParaRPr>
          </a:p>
        </p:txBody>
      </p:sp>
      <p:grpSp>
        <p:nvGrpSpPr>
          <p:cNvPr id="44" name="Group 43"/>
          <p:cNvGrpSpPr/>
          <p:nvPr/>
        </p:nvGrpSpPr>
        <p:grpSpPr>
          <a:xfrm>
            <a:off x="152400" y="1447800"/>
            <a:ext cx="8101012" cy="4943475"/>
            <a:chOff x="381000" y="1447800"/>
            <a:chExt cx="8101012" cy="4943475"/>
          </a:xfrm>
        </p:grpSpPr>
        <p:graphicFrame>
          <p:nvGraphicFramePr>
            <p:cNvPr id="1027" name="Object 38"/>
            <p:cNvGraphicFramePr>
              <a:graphicFrameLocks noChangeAspect="1"/>
            </p:cNvGraphicFramePr>
            <p:nvPr/>
          </p:nvGraphicFramePr>
          <p:xfrm>
            <a:off x="4495800" y="1981200"/>
            <a:ext cx="1249362" cy="4410075"/>
          </p:xfrm>
          <a:graphic>
            <a:graphicData uri="http://schemas.openxmlformats.org/presentationml/2006/ole">
              <p:oleObj spid="_x0000_s26627" name="Drawing" r:id="rId4" imgW="1285920" imgH="4410000" progId="">
                <p:embed/>
              </p:oleObj>
            </a:graphicData>
          </a:graphic>
        </p:graphicFrame>
        <p:grpSp>
          <p:nvGrpSpPr>
            <p:cNvPr id="43" name="Group 42"/>
            <p:cNvGrpSpPr/>
            <p:nvPr/>
          </p:nvGrpSpPr>
          <p:grpSpPr>
            <a:xfrm>
              <a:off x="381000" y="1447800"/>
              <a:ext cx="8101012" cy="4943475"/>
              <a:chOff x="381000" y="1447800"/>
              <a:chExt cx="8101012" cy="4943475"/>
            </a:xfrm>
          </p:grpSpPr>
          <p:graphicFrame>
            <p:nvGraphicFramePr>
              <p:cNvPr id="1026" name="Object 37"/>
              <p:cNvGraphicFramePr>
                <a:graphicFrameLocks noChangeAspect="1"/>
              </p:cNvGraphicFramePr>
              <p:nvPr/>
            </p:nvGraphicFramePr>
            <p:xfrm>
              <a:off x="3352800" y="1981200"/>
              <a:ext cx="1112838" cy="4410075"/>
            </p:xfrm>
            <a:graphic>
              <a:graphicData uri="http://schemas.openxmlformats.org/presentationml/2006/ole">
                <p:oleObj spid="_x0000_s26626" name="Drawing" r:id="rId5" imgW="1295280" imgH="4410000" progId="">
                  <p:embed/>
                </p:oleObj>
              </a:graphicData>
            </a:graphic>
          </p:graphicFrame>
          <p:grpSp>
            <p:nvGrpSpPr>
              <p:cNvPr id="2" name="Group 7"/>
              <p:cNvGrpSpPr>
                <a:grpSpLocks/>
              </p:cNvGrpSpPr>
              <p:nvPr/>
            </p:nvGrpSpPr>
            <p:grpSpPr bwMode="auto">
              <a:xfrm>
                <a:off x="457200" y="1447800"/>
                <a:ext cx="2560638" cy="366713"/>
                <a:chOff x="115" y="1056"/>
                <a:chExt cx="1613" cy="231"/>
              </a:xfrm>
            </p:grpSpPr>
            <p:sp>
              <p:nvSpPr>
                <p:cNvPr id="1062" name="Text Box 8"/>
                <p:cNvSpPr txBox="1">
                  <a:spLocks noChangeArrowheads="1"/>
                </p:cNvSpPr>
                <p:nvPr/>
              </p:nvSpPr>
              <p:spPr bwMode="auto">
                <a:xfrm>
                  <a:off x="115" y="1056"/>
                  <a:ext cx="1256" cy="231"/>
                </a:xfrm>
                <a:prstGeom prst="rect">
                  <a:avLst/>
                </a:prstGeom>
                <a:noFill/>
                <a:ln w="9525">
                  <a:noFill/>
                  <a:miter lim="800000"/>
                  <a:headEnd/>
                  <a:tailEnd/>
                </a:ln>
              </p:spPr>
              <p:txBody>
                <a:bodyPr wrap="none">
                  <a:spAutoFit/>
                </a:bodyPr>
                <a:lstStyle/>
                <a:p>
                  <a:pPr eaLnBrk="0" hangingPunct="0"/>
                  <a:r>
                    <a:rPr lang="en-US" b="1" dirty="0">
                      <a:latin typeface="Times New Roman" pitchFamily="18" charset="0"/>
                    </a:rPr>
                    <a:t>Academic Systems</a:t>
                  </a:r>
                  <a:endParaRPr lang="en-US" sz="2400" dirty="0">
                    <a:latin typeface="Times New Roman" pitchFamily="18" charset="0"/>
                  </a:endParaRPr>
                </a:p>
              </p:txBody>
            </p:sp>
            <p:sp>
              <p:nvSpPr>
                <p:cNvPr id="1063" name="Rectangle 9"/>
                <p:cNvSpPr>
                  <a:spLocks noChangeArrowheads="1"/>
                </p:cNvSpPr>
                <p:nvPr/>
              </p:nvSpPr>
              <p:spPr bwMode="auto">
                <a:xfrm>
                  <a:off x="432" y="1056"/>
                  <a:ext cx="1296" cy="192"/>
                </a:xfrm>
                <a:prstGeom prst="rect">
                  <a:avLst/>
                </a:prstGeom>
                <a:noFill/>
                <a:ln w="9525">
                  <a:noFill/>
                  <a:miter lim="800000"/>
                  <a:headEnd/>
                  <a:tailEnd/>
                </a:ln>
              </p:spPr>
              <p:txBody>
                <a:bodyPr wrap="none" anchor="ctr"/>
                <a:lstStyle/>
                <a:p>
                  <a:endParaRPr lang="en-US"/>
                </a:p>
              </p:txBody>
            </p:sp>
          </p:grpSp>
          <p:grpSp>
            <p:nvGrpSpPr>
              <p:cNvPr id="3" name="Group 10"/>
              <p:cNvGrpSpPr>
                <a:grpSpLocks/>
              </p:cNvGrpSpPr>
              <p:nvPr/>
            </p:nvGrpSpPr>
            <p:grpSpPr bwMode="auto">
              <a:xfrm>
                <a:off x="5486400" y="1447800"/>
                <a:ext cx="2582862" cy="366713"/>
                <a:chOff x="3744" y="1056"/>
                <a:chExt cx="1627" cy="231"/>
              </a:xfrm>
            </p:grpSpPr>
            <p:sp>
              <p:nvSpPr>
                <p:cNvPr id="1060" name="Text Box 11"/>
                <p:cNvSpPr txBox="1">
                  <a:spLocks noChangeArrowheads="1"/>
                </p:cNvSpPr>
                <p:nvPr/>
              </p:nvSpPr>
              <p:spPr bwMode="auto">
                <a:xfrm>
                  <a:off x="4051" y="1056"/>
                  <a:ext cx="1320" cy="231"/>
                </a:xfrm>
                <a:prstGeom prst="rect">
                  <a:avLst/>
                </a:prstGeom>
                <a:noFill/>
                <a:ln w="9525">
                  <a:noFill/>
                  <a:miter lim="800000"/>
                  <a:headEnd/>
                  <a:tailEnd/>
                </a:ln>
              </p:spPr>
              <p:txBody>
                <a:bodyPr wrap="none">
                  <a:spAutoFit/>
                </a:bodyPr>
                <a:lstStyle/>
                <a:p>
                  <a:pPr eaLnBrk="0" hangingPunct="0"/>
                  <a:r>
                    <a:rPr lang="en-US" b="1" dirty="0">
                      <a:latin typeface="Times New Roman" pitchFamily="18" charset="0"/>
                    </a:rPr>
                    <a:t>Behavioral Systems</a:t>
                  </a:r>
                  <a:endParaRPr lang="en-US" sz="2400" dirty="0">
                    <a:latin typeface="Times New Roman" pitchFamily="18" charset="0"/>
                  </a:endParaRPr>
                </a:p>
              </p:txBody>
            </p:sp>
            <p:sp>
              <p:nvSpPr>
                <p:cNvPr id="1061" name="Rectangle 12"/>
                <p:cNvSpPr>
                  <a:spLocks noChangeArrowheads="1"/>
                </p:cNvSpPr>
                <p:nvPr/>
              </p:nvSpPr>
              <p:spPr bwMode="auto">
                <a:xfrm>
                  <a:off x="3744" y="1056"/>
                  <a:ext cx="1296" cy="192"/>
                </a:xfrm>
                <a:prstGeom prst="rect">
                  <a:avLst/>
                </a:prstGeom>
                <a:noFill/>
                <a:ln w="9525">
                  <a:noFill/>
                  <a:miter lim="800000"/>
                  <a:headEnd/>
                  <a:tailEnd/>
                </a:ln>
              </p:spPr>
              <p:txBody>
                <a:bodyPr wrap="none" anchor="ctr"/>
                <a:lstStyle/>
                <a:p>
                  <a:endParaRPr lang="en-US"/>
                </a:p>
              </p:txBody>
            </p:sp>
          </p:grpSp>
          <p:sp>
            <p:nvSpPr>
              <p:cNvPr id="1033" name="Text Box 13"/>
              <p:cNvSpPr txBox="1">
                <a:spLocks noChangeArrowheads="1"/>
              </p:cNvSpPr>
              <p:nvPr/>
            </p:nvSpPr>
            <p:spPr bwMode="auto">
              <a:xfrm>
                <a:off x="3581400" y="2209800"/>
                <a:ext cx="514350" cy="274638"/>
              </a:xfrm>
              <a:prstGeom prst="rect">
                <a:avLst/>
              </a:prstGeom>
              <a:noFill/>
              <a:ln w="9525">
                <a:noFill/>
                <a:miter lim="800000"/>
                <a:headEnd/>
                <a:tailEnd/>
              </a:ln>
            </p:spPr>
            <p:txBody>
              <a:bodyPr wrap="none">
                <a:spAutoFit/>
              </a:bodyPr>
              <a:lstStyle/>
              <a:p>
                <a:pPr eaLnBrk="0" hangingPunct="0"/>
                <a:r>
                  <a:rPr lang="en-US" sz="1200">
                    <a:latin typeface="Times New Roman" pitchFamily="18" charset="0"/>
                  </a:rPr>
                  <a:t>1-5%</a:t>
                </a:r>
              </a:p>
            </p:txBody>
          </p:sp>
          <p:sp>
            <p:nvSpPr>
              <p:cNvPr id="1034" name="Text Box 14"/>
              <p:cNvSpPr txBox="1">
                <a:spLocks noChangeArrowheads="1"/>
              </p:cNvSpPr>
              <p:nvPr/>
            </p:nvSpPr>
            <p:spPr bwMode="auto">
              <a:xfrm>
                <a:off x="4724400" y="2209800"/>
                <a:ext cx="514350" cy="274638"/>
              </a:xfrm>
              <a:prstGeom prst="rect">
                <a:avLst/>
              </a:prstGeom>
              <a:noFill/>
              <a:ln w="9525">
                <a:noFill/>
                <a:miter lim="800000"/>
                <a:headEnd/>
                <a:tailEnd/>
              </a:ln>
            </p:spPr>
            <p:txBody>
              <a:bodyPr wrap="none">
                <a:spAutoFit/>
              </a:bodyPr>
              <a:lstStyle/>
              <a:p>
                <a:pPr eaLnBrk="0" hangingPunct="0"/>
                <a:r>
                  <a:rPr lang="en-US" sz="1200" dirty="0">
                    <a:latin typeface="Times New Roman" pitchFamily="18" charset="0"/>
                  </a:rPr>
                  <a:t>1-5%</a:t>
                </a:r>
              </a:p>
            </p:txBody>
          </p:sp>
          <p:sp>
            <p:nvSpPr>
              <p:cNvPr id="1035" name="Text Box 15"/>
              <p:cNvSpPr txBox="1">
                <a:spLocks noChangeArrowheads="1"/>
              </p:cNvSpPr>
              <p:nvPr/>
            </p:nvSpPr>
            <p:spPr bwMode="auto">
              <a:xfrm>
                <a:off x="3429000" y="2971800"/>
                <a:ext cx="671979" cy="276999"/>
              </a:xfrm>
              <a:prstGeom prst="rect">
                <a:avLst/>
              </a:prstGeom>
              <a:noFill/>
              <a:ln w="9525">
                <a:noFill/>
                <a:miter lim="800000"/>
                <a:headEnd/>
                <a:tailEnd/>
              </a:ln>
            </p:spPr>
            <p:txBody>
              <a:bodyPr wrap="none">
                <a:spAutoFit/>
              </a:bodyPr>
              <a:lstStyle/>
              <a:p>
                <a:pPr eaLnBrk="0" hangingPunct="0"/>
                <a:r>
                  <a:rPr lang="en-US" sz="1200" dirty="0" smtClean="0">
                    <a:latin typeface="Times New Roman" pitchFamily="18" charset="0"/>
                  </a:rPr>
                  <a:t>15-20</a:t>
                </a:r>
                <a:r>
                  <a:rPr lang="en-US" sz="1200" dirty="0">
                    <a:latin typeface="Times New Roman" pitchFamily="18" charset="0"/>
                  </a:rPr>
                  <a:t>%</a:t>
                </a:r>
              </a:p>
            </p:txBody>
          </p:sp>
          <p:sp>
            <p:nvSpPr>
              <p:cNvPr id="1036" name="Text Box 16"/>
              <p:cNvSpPr txBox="1">
                <a:spLocks noChangeArrowheads="1"/>
              </p:cNvSpPr>
              <p:nvPr/>
            </p:nvSpPr>
            <p:spPr bwMode="auto">
              <a:xfrm>
                <a:off x="4876800" y="2895600"/>
                <a:ext cx="671979" cy="276999"/>
              </a:xfrm>
              <a:prstGeom prst="rect">
                <a:avLst/>
              </a:prstGeom>
              <a:noFill/>
              <a:ln w="9525">
                <a:noFill/>
                <a:miter lim="800000"/>
                <a:headEnd/>
                <a:tailEnd/>
              </a:ln>
            </p:spPr>
            <p:txBody>
              <a:bodyPr wrap="none">
                <a:spAutoFit/>
              </a:bodyPr>
              <a:lstStyle/>
              <a:p>
                <a:pPr eaLnBrk="0" hangingPunct="0"/>
                <a:r>
                  <a:rPr lang="en-US" sz="1200" dirty="0" smtClean="0">
                    <a:latin typeface="Times New Roman" pitchFamily="18" charset="0"/>
                  </a:rPr>
                  <a:t>15-20</a:t>
                </a:r>
                <a:r>
                  <a:rPr lang="en-US" sz="1200" dirty="0">
                    <a:latin typeface="Times New Roman" pitchFamily="18" charset="0"/>
                  </a:rPr>
                  <a:t>%</a:t>
                </a:r>
              </a:p>
            </p:txBody>
          </p:sp>
          <p:sp>
            <p:nvSpPr>
              <p:cNvPr id="1037" name="Text Box 17"/>
              <p:cNvSpPr txBox="1">
                <a:spLocks noChangeArrowheads="1"/>
              </p:cNvSpPr>
              <p:nvPr/>
            </p:nvSpPr>
            <p:spPr bwMode="auto">
              <a:xfrm>
                <a:off x="2819400" y="5105400"/>
                <a:ext cx="666750" cy="274637"/>
              </a:xfrm>
              <a:prstGeom prst="rect">
                <a:avLst/>
              </a:prstGeom>
              <a:noFill/>
              <a:ln w="9525">
                <a:noFill/>
                <a:miter lim="800000"/>
                <a:headEnd/>
                <a:tailEnd/>
              </a:ln>
            </p:spPr>
            <p:txBody>
              <a:bodyPr wrap="none">
                <a:spAutoFit/>
              </a:bodyPr>
              <a:lstStyle/>
              <a:p>
                <a:pPr eaLnBrk="0" hangingPunct="0"/>
                <a:r>
                  <a:rPr lang="en-US" sz="1200" dirty="0">
                    <a:latin typeface="Times New Roman" pitchFamily="18" charset="0"/>
                  </a:rPr>
                  <a:t>80-90%</a:t>
                </a:r>
              </a:p>
            </p:txBody>
          </p:sp>
          <p:sp>
            <p:nvSpPr>
              <p:cNvPr id="1038" name="Text Box 18"/>
              <p:cNvSpPr txBox="1">
                <a:spLocks noChangeArrowheads="1"/>
              </p:cNvSpPr>
              <p:nvPr/>
            </p:nvSpPr>
            <p:spPr bwMode="auto">
              <a:xfrm>
                <a:off x="5486400" y="5029200"/>
                <a:ext cx="666750" cy="274638"/>
              </a:xfrm>
              <a:prstGeom prst="rect">
                <a:avLst/>
              </a:prstGeom>
              <a:noFill/>
              <a:ln w="9525">
                <a:noFill/>
                <a:miter lim="800000"/>
                <a:headEnd/>
                <a:tailEnd/>
              </a:ln>
            </p:spPr>
            <p:txBody>
              <a:bodyPr wrap="none">
                <a:spAutoFit/>
              </a:bodyPr>
              <a:lstStyle/>
              <a:p>
                <a:pPr eaLnBrk="0" hangingPunct="0"/>
                <a:r>
                  <a:rPr lang="en-US" sz="1200" dirty="0">
                    <a:latin typeface="Times New Roman" pitchFamily="18" charset="0"/>
                  </a:rPr>
                  <a:t>80-90%</a:t>
                </a:r>
              </a:p>
            </p:txBody>
          </p:sp>
          <p:grpSp>
            <p:nvGrpSpPr>
              <p:cNvPr id="4" name="Group 19"/>
              <p:cNvGrpSpPr>
                <a:grpSpLocks/>
              </p:cNvGrpSpPr>
              <p:nvPr/>
            </p:nvGrpSpPr>
            <p:grpSpPr bwMode="auto">
              <a:xfrm>
                <a:off x="381000" y="1981200"/>
                <a:ext cx="3078162" cy="1200150"/>
                <a:chOff x="192" y="1296"/>
                <a:chExt cx="2112" cy="755"/>
              </a:xfrm>
            </p:grpSpPr>
            <p:sp>
              <p:nvSpPr>
                <p:cNvPr id="1058" name="Text Box 20"/>
                <p:cNvSpPr txBox="1">
                  <a:spLocks noChangeArrowheads="1"/>
                </p:cNvSpPr>
                <p:nvPr/>
              </p:nvSpPr>
              <p:spPr bwMode="auto">
                <a:xfrm>
                  <a:off x="192" y="1296"/>
                  <a:ext cx="1689" cy="755"/>
                </a:xfrm>
                <a:prstGeom prst="rect">
                  <a:avLst/>
                </a:prstGeom>
                <a:noFill/>
                <a:ln w="9525">
                  <a:noFill/>
                  <a:miter lim="800000"/>
                  <a:headEnd/>
                  <a:tailEnd/>
                </a:ln>
              </p:spPr>
              <p:txBody>
                <a:bodyPr wrap="none">
                  <a:spAutoFit/>
                </a:bodyPr>
                <a:lstStyle/>
                <a:p>
                  <a:pPr eaLnBrk="0" hangingPunct="0"/>
                  <a:r>
                    <a:rPr lang="en-US" sz="1200" b="1" u="sng" dirty="0">
                      <a:latin typeface="Times New Roman" pitchFamily="18" charset="0"/>
                    </a:rPr>
                    <a:t>Intensive, Individual Interventions</a:t>
                  </a:r>
                  <a:endParaRPr lang="en-US" sz="1200" b="1" dirty="0">
                    <a:latin typeface="Times New Roman" pitchFamily="18" charset="0"/>
                  </a:endParaRPr>
                </a:p>
                <a:p>
                  <a:pPr eaLnBrk="0" hangingPunct="0">
                    <a:buFontTx/>
                    <a:buChar char="•"/>
                  </a:pPr>
                  <a:r>
                    <a:rPr lang="en-US" sz="1200" b="1" dirty="0">
                      <a:solidFill>
                        <a:srgbClr val="FF0000"/>
                      </a:solidFill>
                      <a:effectLst>
                        <a:outerShdw blurRad="38100" dist="38100" dir="2700000" algn="tl">
                          <a:srgbClr val="000000">
                            <a:alpha val="43137"/>
                          </a:srgbClr>
                        </a:outerShdw>
                      </a:effectLst>
                      <a:latin typeface="Times New Roman" pitchFamily="18" charset="0"/>
                    </a:rPr>
                    <a:t>Tier III</a:t>
                  </a:r>
                </a:p>
                <a:p>
                  <a:pPr eaLnBrk="0" hangingPunct="0">
                    <a:buFontTx/>
                    <a:buChar char="•"/>
                  </a:pPr>
                  <a:r>
                    <a:rPr lang="en-US" sz="1200" dirty="0">
                      <a:latin typeface="Times New Roman" pitchFamily="18" charset="0"/>
                    </a:rPr>
                    <a:t>Individual Students</a:t>
                  </a:r>
                </a:p>
                <a:p>
                  <a:pPr eaLnBrk="0" hangingPunct="0">
                    <a:buFontTx/>
                    <a:buChar char="•"/>
                  </a:pPr>
                  <a:r>
                    <a:rPr lang="en-US" sz="1200" dirty="0">
                      <a:latin typeface="Times New Roman" pitchFamily="18" charset="0"/>
                    </a:rPr>
                    <a:t>Assessment-based</a:t>
                  </a:r>
                </a:p>
                <a:p>
                  <a:pPr eaLnBrk="0" hangingPunct="0">
                    <a:buFontTx/>
                    <a:buChar char="•"/>
                  </a:pPr>
                  <a:r>
                    <a:rPr lang="en-US" sz="1200" dirty="0">
                      <a:latin typeface="Times New Roman" pitchFamily="18" charset="0"/>
                    </a:rPr>
                    <a:t>High Intensity</a:t>
                  </a:r>
                </a:p>
                <a:p>
                  <a:pPr eaLnBrk="0" hangingPunct="0">
                    <a:buFontTx/>
                    <a:buChar char="•"/>
                  </a:pPr>
                  <a:r>
                    <a:rPr lang="en-US" sz="1200" dirty="0">
                      <a:latin typeface="Times New Roman" pitchFamily="18" charset="0"/>
                    </a:rPr>
                    <a:t>Of longer duration</a:t>
                  </a:r>
                </a:p>
              </p:txBody>
            </p:sp>
            <p:sp>
              <p:nvSpPr>
                <p:cNvPr id="1059" name="Line 21"/>
                <p:cNvSpPr>
                  <a:spLocks noChangeShapeType="1"/>
                </p:cNvSpPr>
                <p:nvPr/>
              </p:nvSpPr>
              <p:spPr bwMode="auto">
                <a:xfrm>
                  <a:off x="1968" y="1536"/>
                  <a:ext cx="336" cy="0"/>
                </a:xfrm>
                <a:prstGeom prst="line">
                  <a:avLst/>
                </a:prstGeom>
                <a:noFill/>
                <a:ln w="88900">
                  <a:solidFill>
                    <a:schemeClr val="tx1"/>
                  </a:solidFill>
                  <a:round/>
                  <a:headEnd type="triangle" w="med" len="med"/>
                  <a:tailEnd/>
                </a:ln>
              </p:spPr>
              <p:txBody>
                <a:bodyPr wrap="none" anchor="ctr"/>
                <a:lstStyle/>
                <a:p>
                  <a:endParaRPr lang="en-US"/>
                </a:p>
              </p:txBody>
            </p:sp>
          </p:grpSp>
          <p:grpSp>
            <p:nvGrpSpPr>
              <p:cNvPr id="5" name="Group 22"/>
              <p:cNvGrpSpPr>
                <a:grpSpLocks/>
              </p:cNvGrpSpPr>
              <p:nvPr/>
            </p:nvGrpSpPr>
            <p:grpSpPr bwMode="auto">
              <a:xfrm>
                <a:off x="5410200" y="2133600"/>
                <a:ext cx="3071812" cy="1016000"/>
                <a:chOff x="3455" y="1344"/>
                <a:chExt cx="1934" cy="639"/>
              </a:xfrm>
            </p:grpSpPr>
            <p:sp>
              <p:nvSpPr>
                <p:cNvPr id="1056" name="Line 23"/>
                <p:cNvSpPr>
                  <a:spLocks noChangeShapeType="1"/>
                </p:cNvSpPr>
                <p:nvPr/>
              </p:nvSpPr>
              <p:spPr bwMode="auto">
                <a:xfrm rot="10779537">
                  <a:off x="3455" y="1536"/>
                  <a:ext cx="336" cy="1"/>
                </a:xfrm>
                <a:prstGeom prst="line">
                  <a:avLst/>
                </a:prstGeom>
                <a:noFill/>
                <a:ln w="88900">
                  <a:solidFill>
                    <a:schemeClr val="tx1"/>
                  </a:solidFill>
                  <a:round/>
                  <a:headEnd type="triangle" w="med" len="med"/>
                  <a:tailEnd/>
                </a:ln>
              </p:spPr>
              <p:txBody>
                <a:bodyPr wrap="none" anchor="ctr"/>
                <a:lstStyle/>
                <a:p>
                  <a:endParaRPr lang="en-US"/>
                </a:p>
              </p:txBody>
            </p:sp>
            <p:sp>
              <p:nvSpPr>
                <p:cNvPr id="1057" name="Text Box 24"/>
                <p:cNvSpPr txBox="1">
                  <a:spLocks noChangeArrowheads="1"/>
                </p:cNvSpPr>
                <p:nvPr/>
              </p:nvSpPr>
              <p:spPr bwMode="auto">
                <a:xfrm>
                  <a:off x="3840" y="1344"/>
                  <a:ext cx="1549" cy="639"/>
                </a:xfrm>
                <a:prstGeom prst="rect">
                  <a:avLst/>
                </a:prstGeom>
                <a:noFill/>
                <a:ln w="9525">
                  <a:noFill/>
                  <a:miter lim="800000"/>
                  <a:headEnd/>
                  <a:tailEnd/>
                </a:ln>
              </p:spPr>
              <p:txBody>
                <a:bodyPr wrap="none">
                  <a:spAutoFit/>
                </a:bodyPr>
                <a:lstStyle/>
                <a:p>
                  <a:pPr eaLnBrk="0" hangingPunct="0"/>
                  <a:r>
                    <a:rPr lang="en-US" sz="1200" b="1" u="sng" dirty="0">
                      <a:latin typeface="Times New Roman" pitchFamily="18" charset="0"/>
                    </a:rPr>
                    <a:t>Intensive, Individual Interventions</a:t>
                  </a:r>
                  <a:endParaRPr lang="en-US" sz="1200" b="1" dirty="0">
                    <a:latin typeface="Times New Roman" pitchFamily="18" charset="0"/>
                  </a:endParaRPr>
                </a:p>
                <a:p>
                  <a:pPr eaLnBrk="0" hangingPunct="0">
                    <a:buFontTx/>
                    <a:buChar char="•"/>
                  </a:pPr>
                  <a:r>
                    <a:rPr lang="en-US" sz="1200" dirty="0">
                      <a:solidFill>
                        <a:srgbClr val="FF0000"/>
                      </a:solidFill>
                      <a:effectLst>
                        <a:outerShdw blurRad="38100" dist="38100" dir="2700000" algn="tl">
                          <a:srgbClr val="000000">
                            <a:alpha val="43137"/>
                          </a:srgbClr>
                        </a:outerShdw>
                      </a:effectLst>
                      <a:latin typeface="Times New Roman" pitchFamily="18" charset="0"/>
                    </a:rPr>
                    <a:t>Tier III</a:t>
                  </a:r>
                </a:p>
                <a:p>
                  <a:pPr eaLnBrk="0" hangingPunct="0">
                    <a:buFontTx/>
                    <a:buChar char="•"/>
                  </a:pPr>
                  <a:r>
                    <a:rPr lang="en-US" sz="1200" dirty="0">
                      <a:latin typeface="Times New Roman" pitchFamily="18" charset="0"/>
                    </a:rPr>
                    <a:t>Individual Students</a:t>
                  </a:r>
                </a:p>
                <a:p>
                  <a:pPr eaLnBrk="0" hangingPunct="0">
                    <a:buFontTx/>
                    <a:buChar char="•"/>
                  </a:pPr>
                  <a:r>
                    <a:rPr lang="en-US" sz="1200" dirty="0">
                      <a:latin typeface="Times New Roman" pitchFamily="18" charset="0"/>
                    </a:rPr>
                    <a:t>Assessment-based</a:t>
                  </a:r>
                </a:p>
                <a:p>
                  <a:pPr eaLnBrk="0" hangingPunct="0">
                    <a:buFontTx/>
                    <a:buChar char="•"/>
                  </a:pPr>
                  <a:r>
                    <a:rPr lang="en-US" sz="1200" dirty="0">
                      <a:latin typeface="Times New Roman" pitchFamily="18" charset="0"/>
                    </a:rPr>
                    <a:t>Intense, durable procedures</a:t>
                  </a:r>
                </a:p>
              </p:txBody>
            </p:sp>
          </p:grpSp>
          <p:grpSp>
            <p:nvGrpSpPr>
              <p:cNvPr id="6" name="Group 25"/>
              <p:cNvGrpSpPr>
                <a:grpSpLocks/>
              </p:cNvGrpSpPr>
              <p:nvPr/>
            </p:nvGrpSpPr>
            <p:grpSpPr bwMode="auto">
              <a:xfrm>
                <a:off x="381000" y="3200400"/>
                <a:ext cx="2971800" cy="1276350"/>
                <a:chOff x="163" y="1968"/>
                <a:chExt cx="1968" cy="804"/>
              </a:xfrm>
            </p:grpSpPr>
            <p:sp>
              <p:nvSpPr>
                <p:cNvPr id="1054" name="Text Box 26"/>
                <p:cNvSpPr txBox="1">
                  <a:spLocks noChangeArrowheads="1"/>
                </p:cNvSpPr>
                <p:nvPr/>
              </p:nvSpPr>
              <p:spPr bwMode="auto">
                <a:xfrm>
                  <a:off x="163" y="2016"/>
                  <a:ext cx="1431" cy="756"/>
                </a:xfrm>
                <a:prstGeom prst="rect">
                  <a:avLst/>
                </a:prstGeom>
                <a:noFill/>
                <a:ln w="9525">
                  <a:noFill/>
                  <a:miter lim="800000"/>
                  <a:headEnd/>
                  <a:tailEnd/>
                </a:ln>
              </p:spPr>
              <p:txBody>
                <a:bodyPr wrap="none">
                  <a:spAutoFit/>
                </a:bodyPr>
                <a:lstStyle/>
                <a:p>
                  <a:pPr eaLnBrk="0" hangingPunct="0"/>
                  <a:r>
                    <a:rPr lang="en-US" sz="1200" b="1" u="sng" dirty="0">
                      <a:latin typeface="Times New Roman" pitchFamily="18" charset="0"/>
                    </a:rPr>
                    <a:t>Targeted Group Interventions</a:t>
                  </a:r>
                  <a:endParaRPr lang="en-US" sz="1200" b="1" dirty="0">
                    <a:latin typeface="Times New Roman" pitchFamily="18" charset="0"/>
                  </a:endParaRPr>
                </a:p>
                <a:p>
                  <a:pPr eaLnBrk="0" hangingPunct="0">
                    <a:buFontTx/>
                    <a:buChar char="•"/>
                  </a:pPr>
                  <a:r>
                    <a:rPr lang="en-US" sz="1200" b="1" dirty="0">
                      <a:solidFill>
                        <a:srgbClr val="FFFF00"/>
                      </a:solidFill>
                      <a:effectLst>
                        <a:outerShdw blurRad="38100" dist="38100" dir="2700000" algn="tl">
                          <a:srgbClr val="000000">
                            <a:alpha val="43137"/>
                          </a:srgbClr>
                        </a:outerShdw>
                      </a:effectLst>
                      <a:latin typeface="Times New Roman" pitchFamily="18" charset="0"/>
                    </a:rPr>
                    <a:t>Tier II</a:t>
                  </a:r>
                </a:p>
                <a:p>
                  <a:pPr eaLnBrk="0" hangingPunct="0">
                    <a:buFontTx/>
                    <a:buChar char="•"/>
                  </a:pPr>
                  <a:r>
                    <a:rPr lang="en-US" sz="1200" dirty="0">
                      <a:latin typeface="Times New Roman" pitchFamily="18" charset="0"/>
                    </a:rPr>
                    <a:t>Some students </a:t>
                  </a:r>
                  <a:r>
                    <a:rPr lang="en-US" sz="1200" dirty="0" smtClean="0">
                      <a:latin typeface="Times New Roman" pitchFamily="18" charset="0"/>
                    </a:rPr>
                    <a:t>(struggling)</a:t>
                  </a:r>
                  <a:endParaRPr lang="en-US" sz="1200" dirty="0">
                    <a:latin typeface="Times New Roman" pitchFamily="18" charset="0"/>
                  </a:endParaRPr>
                </a:p>
                <a:p>
                  <a:pPr eaLnBrk="0" hangingPunct="0">
                    <a:buFontTx/>
                    <a:buChar char="•"/>
                  </a:pPr>
                  <a:r>
                    <a:rPr lang="en-US" sz="1200" dirty="0">
                      <a:latin typeface="Times New Roman" pitchFamily="18" charset="0"/>
                    </a:rPr>
                    <a:t>High efficiency</a:t>
                  </a:r>
                </a:p>
                <a:p>
                  <a:pPr eaLnBrk="0" hangingPunct="0">
                    <a:buFontTx/>
                    <a:buChar char="•"/>
                  </a:pPr>
                  <a:r>
                    <a:rPr lang="en-US" sz="1200" dirty="0">
                      <a:latin typeface="Times New Roman" pitchFamily="18" charset="0"/>
                    </a:rPr>
                    <a:t>Rapid response</a:t>
                  </a:r>
                </a:p>
                <a:p>
                  <a:pPr eaLnBrk="0" hangingPunct="0"/>
                  <a:endParaRPr lang="en-US" sz="1200" dirty="0">
                    <a:latin typeface="Times New Roman" pitchFamily="18" charset="0"/>
                  </a:endParaRPr>
                </a:p>
              </p:txBody>
            </p:sp>
            <p:sp>
              <p:nvSpPr>
                <p:cNvPr id="1055" name="Line 27"/>
                <p:cNvSpPr>
                  <a:spLocks noChangeShapeType="1"/>
                </p:cNvSpPr>
                <p:nvPr/>
              </p:nvSpPr>
              <p:spPr bwMode="auto">
                <a:xfrm flipV="1">
                  <a:off x="1459" y="1968"/>
                  <a:ext cx="672" cy="288"/>
                </a:xfrm>
                <a:prstGeom prst="line">
                  <a:avLst/>
                </a:prstGeom>
                <a:noFill/>
                <a:ln w="88900">
                  <a:solidFill>
                    <a:schemeClr val="tx1"/>
                  </a:solidFill>
                  <a:round/>
                  <a:headEnd type="triangle" w="med" len="med"/>
                  <a:tailEnd/>
                </a:ln>
              </p:spPr>
              <p:txBody>
                <a:bodyPr wrap="none" anchor="ctr"/>
                <a:lstStyle/>
                <a:p>
                  <a:endParaRPr lang="en-US"/>
                </a:p>
              </p:txBody>
            </p:sp>
          </p:grpSp>
          <p:grpSp>
            <p:nvGrpSpPr>
              <p:cNvPr id="7" name="Group 28"/>
              <p:cNvGrpSpPr>
                <a:grpSpLocks/>
              </p:cNvGrpSpPr>
              <p:nvPr/>
            </p:nvGrpSpPr>
            <p:grpSpPr bwMode="auto">
              <a:xfrm>
                <a:off x="5181600" y="3200400"/>
                <a:ext cx="2995613" cy="1208087"/>
                <a:chOff x="3650" y="1963"/>
                <a:chExt cx="1887" cy="761"/>
              </a:xfrm>
            </p:grpSpPr>
            <p:sp>
              <p:nvSpPr>
                <p:cNvPr id="1052" name="Text Box 29"/>
                <p:cNvSpPr txBox="1">
                  <a:spLocks noChangeArrowheads="1"/>
                </p:cNvSpPr>
                <p:nvPr/>
              </p:nvSpPr>
              <p:spPr bwMode="auto">
                <a:xfrm>
                  <a:off x="4176" y="1968"/>
                  <a:ext cx="1361" cy="756"/>
                </a:xfrm>
                <a:prstGeom prst="rect">
                  <a:avLst/>
                </a:prstGeom>
                <a:noFill/>
                <a:ln w="9525">
                  <a:noFill/>
                  <a:miter lim="800000"/>
                  <a:headEnd/>
                  <a:tailEnd/>
                </a:ln>
              </p:spPr>
              <p:txBody>
                <a:bodyPr wrap="none">
                  <a:spAutoFit/>
                </a:bodyPr>
                <a:lstStyle/>
                <a:p>
                  <a:pPr eaLnBrk="0" hangingPunct="0"/>
                  <a:r>
                    <a:rPr lang="en-US" sz="1200" b="1" u="sng" dirty="0">
                      <a:latin typeface="Times New Roman" pitchFamily="18" charset="0"/>
                    </a:rPr>
                    <a:t>Targeted Group Interventions</a:t>
                  </a:r>
                  <a:endParaRPr lang="en-US" sz="1200" b="1" dirty="0">
                    <a:latin typeface="Times New Roman" pitchFamily="18" charset="0"/>
                  </a:endParaRPr>
                </a:p>
                <a:p>
                  <a:pPr eaLnBrk="0" hangingPunct="0">
                    <a:buFontTx/>
                    <a:buChar char="•"/>
                  </a:pPr>
                  <a:r>
                    <a:rPr lang="en-US" sz="1200" b="1" dirty="0">
                      <a:solidFill>
                        <a:srgbClr val="FFFF00"/>
                      </a:solidFill>
                      <a:effectLst>
                        <a:outerShdw blurRad="38100" dist="38100" dir="2700000" algn="tl">
                          <a:srgbClr val="000000">
                            <a:alpha val="43137"/>
                          </a:srgbClr>
                        </a:outerShdw>
                      </a:effectLst>
                      <a:latin typeface="Times New Roman" pitchFamily="18" charset="0"/>
                    </a:rPr>
                    <a:t>Tier II</a:t>
                  </a:r>
                </a:p>
                <a:p>
                  <a:pPr eaLnBrk="0" hangingPunct="0">
                    <a:buFontTx/>
                    <a:buChar char="•"/>
                  </a:pPr>
                  <a:r>
                    <a:rPr lang="en-US" sz="1200" dirty="0">
                      <a:latin typeface="Times New Roman" pitchFamily="18" charset="0"/>
                    </a:rPr>
                    <a:t>Some students </a:t>
                  </a:r>
                  <a:r>
                    <a:rPr lang="en-US" sz="1200" dirty="0" smtClean="0">
                      <a:latin typeface="Times New Roman" pitchFamily="18" charset="0"/>
                    </a:rPr>
                    <a:t>(struggling)</a:t>
                  </a:r>
                  <a:endParaRPr lang="en-US" sz="1200" dirty="0">
                    <a:latin typeface="Times New Roman" pitchFamily="18" charset="0"/>
                  </a:endParaRPr>
                </a:p>
                <a:p>
                  <a:pPr eaLnBrk="0" hangingPunct="0">
                    <a:buFontTx/>
                    <a:buChar char="•"/>
                  </a:pPr>
                  <a:r>
                    <a:rPr lang="en-US" sz="1200" dirty="0">
                      <a:latin typeface="Times New Roman" pitchFamily="18" charset="0"/>
                    </a:rPr>
                    <a:t>High efficiency</a:t>
                  </a:r>
                </a:p>
                <a:p>
                  <a:pPr eaLnBrk="0" hangingPunct="0">
                    <a:buFontTx/>
                    <a:buChar char="•"/>
                  </a:pPr>
                  <a:r>
                    <a:rPr lang="en-US" sz="1200" dirty="0">
                      <a:latin typeface="Times New Roman" pitchFamily="18" charset="0"/>
                    </a:rPr>
                    <a:t>Rapid response</a:t>
                  </a:r>
                </a:p>
                <a:p>
                  <a:pPr eaLnBrk="0" hangingPunct="0"/>
                  <a:endParaRPr lang="en-US" sz="1200" dirty="0">
                    <a:latin typeface="Times New Roman" pitchFamily="18" charset="0"/>
                  </a:endParaRPr>
                </a:p>
              </p:txBody>
            </p:sp>
            <p:sp>
              <p:nvSpPr>
                <p:cNvPr id="1053" name="Line 30"/>
                <p:cNvSpPr>
                  <a:spLocks noChangeShapeType="1"/>
                </p:cNvSpPr>
                <p:nvPr/>
              </p:nvSpPr>
              <p:spPr bwMode="auto">
                <a:xfrm rot="10739161">
                  <a:off x="3650" y="1963"/>
                  <a:ext cx="525" cy="201"/>
                </a:xfrm>
                <a:prstGeom prst="line">
                  <a:avLst/>
                </a:prstGeom>
                <a:noFill/>
                <a:ln w="88900">
                  <a:solidFill>
                    <a:schemeClr val="tx1"/>
                  </a:solidFill>
                  <a:round/>
                  <a:headEnd type="triangle" w="med" len="med"/>
                  <a:tailEnd/>
                </a:ln>
              </p:spPr>
              <p:txBody>
                <a:bodyPr wrap="none" anchor="ctr"/>
                <a:lstStyle/>
                <a:p>
                  <a:endParaRPr lang="en-US"/>
                </a:p>
              </p:txBody>
            </p:sp>
          </p:grpSp>
          <p:grpSp>
            <p:nvGrpSpPr>
              <p:cNvPr id="8" name="Group 31"/>
              <p:cNvGrpSpPr>
                <a:grpSpLocks/>
              </p:cNvGrpSpPr>
              <p:nvPr/>
            </p:nvGrpSpPr>
            <p:grpSpPr bwMode="auto">
              <a:xfrm>
                <a:off x="381000" y="4419600"/>
                <a:ext cx="2971800" cy="1016000"/>
                <a:chOff x="144" y="2896"/>
                <a:chExt cx="1584" cy="640"/>
              </a:xfrm>
            </p:grpSpPr>
            <p:sp>
              <p:nvSpPr>
                <p:cNvPr id="1050" name="Text Box 32"/>
                <p:cNvSpPr txBox="1">
                  <a:spLocks noChangeArrowheads="1"/>
                </p:cNvSpPr>
                <p:nvPr/>
              </p:nvSpPr>
              <p:spPr bwMode="auto">
                <a:xfrm>
                  <a:off x="144" y="2896"/>
                  <a:ext cx="926" cy="640"/>
                </a:xfrm>
                <a:prstGeom prst="rect">
                  <a:avLst/>
                </a:prstGeom>
                <a:noFill/>
                <a:ln w="9525">
                  <a:noFill/>
                  <a:miter lim="800000"/>
                  <a:headEnd/>
                  <a:tailEnd/>
                </a:ln>
              </p:spPr>
              <p:txBody>
                <a:bodyPr wrap="none">
                  <a:spAutoFit/>
                </a:bodyPr>
                <a:lstStyle/>
                <a:p>
                  <a:pPr eaLnBrk="0" hangingPunct="0"/>
                  <a:r>
                    <a:rPr lang="en-US" sz="1200" b="1" u="sng" dirty="0">
                      <a:latin typeface="Times New Roman" pitchFamily="18" charset="0"/>
                    </a:rPr>
                    <a:t>Universal Interventions</a:t>
                  </a:r>
                  <a:endParaRPr lang="en-US" sz="1200" b="1" dirty="0">
                    <a:latin typeface="Times New Roman" pitchFamily="18" charset="0"/>
                  </a:endParaRPr>
                </a:p>
                <a:p>
                  <a:pPr eaLnBrk="0" hangingPunct="0">
                    <a:buFontTx/>
                    <a:buChar char="•"/>
                  </a:pPr>
                  <a:r>
                    <a:rPr lang="en-US" sz="1200" b="1" dirty="0">
                      <a:solidFill>
                        <a:srgbClr val="00B050"/>
                      </a:solidFill>
                      <a:effectLst>
                        <a:outerShdw blurRad="38100" dist="38100" dir="2700000" algn="tl">
                          <a:srgbClr val="000000">
                            <a:alpha val="43137"/>
                          </a:srgbClr>
                        </a:outerShdw>
                      </a:effectLst>
                      <a:latin typeface="Times New Roman" pitchFamily="18" charset="0"/>
                    </a:rPr>
                    <a:t>Tier I</a:t>
                  </a:r>
                </a:p>
                <a:p>
                  <a:pPr eaLnBrk="0" hangingPunct="0">
                    <a:buFontTx/>
                    <a:buChar char="•"/>
                  </a:pPr>
                  <a:r>
                    <a:rPr lang="en-US" sz="1200" dirty="0">
                      <a:latin typeface="Times New Roman" pitchFamily="18" charset="0"/>
                    </a:rPr>
                    <a:t>All students</a:t>
                  </a:r>
                </a:p>
                <a:p>
                  <a:pPr eaLnBrk="0" hangingPunct="0">
                    <a:buFontTx/>
                    <a:buChar char="•"/>
                  </a:pPr>
                  <a:r>
                    <a:rPr lang="en-US" sz="1200" dirty="0">
                      <a:latin typeface="Times New Roman" pitchFamily="18" charset="0"/>
                    </a:rPr>
                    <a:t>Preventive,  proactive</a:t>
                  </a:r>
                </a:p>
                <a:p>
                  <a:pPr eaLnBrk="0" hangingPunct="0">
                    <a:buFontTx/>
                    <a:buChar char="•"/>
                  </a:pPr>
                  <a:endParaRPr lang="en-US" sz="1200" dirty="0">
                    <a:latin typeface="Times New Roman" pitchFamily="18" charset="0"/>
                  </a:endParaRPr>
                </a:p>
              </p:txBody>
            </p:sp>
            <p:sp>
              <p:nvSpPr>
                <p:cNvPr id="1051" name="Line 33"/>
                <p:cNvSpPr>
                  <a:spLocks noChangeShapeType="1"/>
                </p:cNvSpPr>
                <p:nvPr/>
              </p:nvSpPr>
              <p:spPr bwMode="auto">
                <a:xfrm>
                  <a:off x="1392" y="3024"/>
                  <a:ext cx="336" cy="0"/>
                </a:xfrm>
                <a:prstGeom prst="line">
                  <a:avLst/>
                </a:prstGeom>
                <a:noFill/>
                <a:ln w="88900">
                  <a:solidFill>
                    <a:schemeClr val="tx1"/>
                  </a:solidFill>
                  <a:round/>
                  <a:headEnd type="triangle" w="med" len="med"/>
                  <a:tailEnd/>
                </a:ln>
              </p:spPr>
              <p:txBody>
                <a:bodyPr wrap="none" anchor="ctr"/>
                <a:lstStyle/>
                <a:p>
                  <a:endParaRPr lang="en-US" sz="1200"/>
                </a:p>
              </p:txBody>
            </p:sp>
          </p:grpSp>
          <p:grpSp>
            <p:nvGrpSpPr>
              <p:cNvPr id="9" name="Group 34"/>
              <p:cNvGrpSpPr>
                <a:grpSpLocks/>
              </p:cNvGrpSpPr>
              <p:nvPr/>
            </p:nvGrpSpPr>
            <p:grpSpPr bwMode="auto">
              <a:xfrm>
                <a:off x="5257800" y="4267200"/>
                <a:ext cx="3124200" cy="830670"/>
                <a:chOff x="4032" y="2908"/>
                <a:chExt cx="1890" cy="328"/>
              </a:xfrm>
            </p:grpSpPr>
            <p:sp>
              <p:nvSpPr>
                <p:cNvPr id="1048" name="Text Box 35"/>
                <p:cNvSpPr txBox="1">
                  <a:spLocks noChangeArrowheads="1"/>
                </p:cNvSpPr>
                <p:nvPr/>
              </p:nvSpPr>
              <p:spPr bwMode="auto">
                <a:xfrm>
                  <a:off x="4512" y="2908"/>
                  <a:ext cx="1410" cy="328"/>
                </a:xfrm>
                <a:prstGeom prst="rect">
                  <a:avLst/>
                </a:prstGeom>
                <a:noFill/>
                <a:ln w="9525">
                  <a:noFill/>
                  <a:miter lim="800000"/>
                  <a:headEnd/>
                  <a:tailEnd/>
                </a:ln>
              </p:spPr>
              <p:txBody>
                <a:bodyPr>
                  <a:spAutoFit/>
                </a:bodyPr>
                <a:lstStyle/>
                <a:p>
                  <a:pPr eaLnBrk="0" hangingPunct="0"/>
                  <a:r>
                    <a:rPr lang="en-US" sz="1200" b="1" u="sng" dirty="0">
                      <a:latin typeface="Times New Roman" pitchFamily="18" charset="0"/>
                    </a:rPr>
                    <a:t>Universal Interventions</a:t>
                  </a:r>
                  <a:endParaRPr lang="en-US" sz="1200" b="1" dirty="0">
                    <a:latin typeface="Times New Roman" pitchFamily="18" charset="0"/>
                  </a:endParaRPr>
                </a:p>
                <a:p>
                  <a:pPr eaLnBrk="0" hangingPunct="0">
                    <a:buFontTx/>
                    <a:buChar char="•"/>
                  </a:pPr>
                  <a:r>
                    <a:rPr lang="en-US" sz="1200" b="1" dirty="0">
                      <a:solidFill>
                        <a:srgbClr val="00B050"/>
                      </a:solidFill>
                      <a:effectLst>
                        <a:outerShdw blurRad="38100" dist="38100" dir="2700000" algn="tl">
                          <a:srgbClr val="000000">
                            <a:alpha val="43137"/>
                          </a:srgbClr>
                        </a:outerShdw>
                      </a:effectLst>
                      <a:latin typeface="Times New Roman" pitchFamily="18" charset="0"/>
                    </a:rPr>
                    <a:t>Tier I</a:t>
                  </a:r>
                </a:p>
                <a:p>
                  <a:pPr eaLnBrk="0" hangingPunct="0">
                    <a:buFontTx/>
                    <a:buChar char="•"/>
                  </a:pPr>
                  <a:r>
                    <a:rPr lang="en-US" sz="1200" dirty="0">
                      <a:latin typeface="Times New Roman" pitchFamily="18" charset="0"/>
                    </a:rPr>
                    <a:t>All settings, all students</a:t>
                  </a:r>
                </a:p>
                <a:p>
                  <a:pPr eaLnBrk="0" hangingPunct="0">
                    <a:buFontTx/>
                    <a:buChar char="•"/>
                  </a:pPr>
                  <a:r>
                    <a:rPr lang="en-US" sz="1200" dirty="0">
                      <a:latin typeface="Times New Roman" pitchFamily="18" charset="0"/>
                    </a:rPr>
                    <a:t>Preventive,  proactive</a:t>
                  </a:r>
                </a:p>
              </p:txBody>
            </p:sp>
            <p:sp>
              <p:nvSpPr>
                <p:cNvPr id="1049" name="Line 36"/>
                <p:cNvSpPr>
                  <a:spLocks noChangeShapeType="1"/>
                </p:cNvSpPr>
                <p:nvPr/>
              </p:nvSpPr>
              <p:spPr bwMode="auto">
                <a:xfrm rot="10779294">
                  <a:off x="4032" y="3024"/>
                  <a:ext cx="336" cy="1"/>
                </a:xfrm>
                <a:prstGeom prst="line">
                  <a:avLst/>
                </a:prstGeom>
                <a:noFill/>
                <a:ln w="88900">
                  <a:solidFill>
                    <a:schemeClr val="tx1"/>
                  </a:solidFill>
                  <a:round/>
                  <a:headEnd type="triangle" w="med" len="med"/>
                  <a:tailEnd/>
                </a:ln>
              </p:spPr>
              <p:txBody>
                <a:bodyPr wrap="none" anchor="ctr"/>
                <a:lstStyle/>
                <a:p>
                  <a:endParaRPr lang="en-US" sz="1200"/>
                </a:p>
              </p:txBody>
            </p:sp>
          </p:grpSp>
        </p:grpSp>
      </p:grpSp>
      <p:sp>
        <p:nvSpPr>
          <p:cNvPr id="41" name="Title 1"/>
          <p:cNvSpPr txBox="1">
            <a:spLocks/>
          </p:cNvSpPr>
          <p:nvPr/>
        </p:nvSpPr>
        <p:spPr>
          <a:xfrm>
            <a:off x="457200" y="274638"/>
            <a:ext cx="746760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1" u="sng" strike="noStrike" kern="1200" cap="small" spc="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ＭＳ Ｐゴシック" pitchFamily="34" charset="-128"/>
                <a:cs typeface="+mj-cs"/>
              </a:rPr>
              <a:t>Essential Component 1:</a:t>
            </a:r>
            <a:br>
              <a:rPr kumimoji="0" lang="en-US" sz="3200" b="1" i="1" u="sng" strike="noStrike" kern="1200" cap="small" spc="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ＭＳ Ｐゴシック" pitchFamily="34" charset="-128"/>
                <a:cs typeface="+mj-cs"/>
              </a:rPr>
            </a:br>
            <a:r>
              <a:rPr kumimoji="0" lang="en-US" sz="2800" b="1" i="1" strike="noStrike" kern="1200" cap="small" spc="0" normalizeH="0" baseline="0" noProof="0" dirty="0" err="1" smtClean="0">
                <a:ln>
                  <a:noFill/>
                </a:ln>
                <a:solidFill>
                  <a:schemeClr val="accent1"/>
                </a:solidFill>
                <a:effectLst>
                  <a:outerShdw blurRad="38100" dist="38100" dir="2700000" algn="tl">
                    <a:srgbClr val="000000">
                      <a:alpha val="43137"/>
                    </a:srgbClr>
                  </a:outerShdw>
                </a:effectLst>
                <a:uLnTx/>
                <a:uFillTx/>
                <a:latin typeface="+mj-lt"/>
                <a:ea typeface="ＭＳ Ｐゴシック" pitchFamily="34" charset="-128"/>
                <a:cs typeface="+mj-cs"/>
              </a:rPr>
              <a:t>RtI</a:t>
            </a:r>
            <a:r>
              <a:rPr kumimoji="0" lang="en-US" sz="2800" b="1" i="1" strike="noStrike" kern="1200" cap="small" spc="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ＭＳ Ｐゴシック" pitchFamily="34" charset="-128"/>
                <a:cs typeface="+mj-cs"/>
              </a:rPr>
              <a:t> </a:t>
            </a:r>
            <a:r>
              <a:rPr kumimoji="0" lang="en-US" sz="2800" b="1" i="0" u="none" strike="noStrike" kern="1200" cap="small" spc="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ＭＳ Ｐゴシック" pitchFamily="34" charset="-128"/>
                <a:cs typeface="+mj-cs"/>
              </a:rPr>
              <a:t>Multi-Tier Process</a:t>
            </a:r>
            <a:endParaRPr kumimoji="0" lang="en-US" sz="2800" b="0" i="0" u="none" strike="noStrike" kern="1200" cap="small" spc="0" normalizeH="0" baseline="0" noProof="0" dirty="0">
              <a:ln>
                <a:noFill/>
              </a:ln>
              <a:solidFill>
                <a:schemeClr val="accent1"/>
              </a:solidFill>
              <a:effectLst>
                <a:outerShdw blurRad="38100" dist="38100" dir="2700000" algn="tl">
                  <a:srgbClr val="000000">
                    <a:alpha val="43137"/>
                  </a:srgbClr>
                </a:outerShdw>
              </a:effectLst>
              <a:uLnTx/>
              <a:uFillTx/>
              <a:latin typeface="+mj-lt"/>
              <a:ea typeface="+mj-ea"/>
              <a:cs typeface="+mj-cs"/>
            </a:endParaRPr>
          </a:p>
        </p:txBody>
      </p:sp>
      <p:sp>
        <p:nvSpPr>
          <p:cNvPr id="42" name="Slide Number Placeholder 2"/>
          <p:cNvSpPr txBox="1">
            <a:spLocks/>
          </p:cNvSpPr>
          <p:nvPr/>
        </p:nvSpPr>
        <p:spPr>
          <a:xfrm>
            <a:off x="8382000" y="6248400"/>
            <a:ext cx="533400" cy="365125"/>
          </a:xfrm>
          <a:prstGeom prst="rect">
            <a:avLst/>
          </a:prstGeom>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5C30675-6D24-4282-A459-19D8626F6874}" type="slidenum">
              <a:rPr kumimoji="0" lang="en-US" alt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altLang="en-US" sz="1400" b="1"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transition>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3401</TotalTime>
  <Words>2431</Words>
  <Application>Microsoft Office PowerPoint</Application>
  <PresentationFormat>On-screen Show (4:3)</PresentationFormat>
  <Paragraphs>378</Paragraphs>
  <Slides>30</Slides>
  <Notes>24</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30</vt:i4>
      </vt:variant>
    </vt:vector>
  </HeadingPairs>
  <TitlesOfParts>
    <vt:vector size="35" baseType="lpstr">
      <vt:lpstr>Opulent</vt:lpstr>
      <vt:lpstr>Drawing</vt:lpstr>
      <vt:lpstr>Microsoft Office Word 97 - 2003 Document</vt:lpstr>
      <vt:lpstr>Document</vt:lpstr>
      <vt:lpstr>Acrobat Document</vt:lpstr>
      <vt:lpstr>RESPONSE   TO   INTERVENTION  (RtI)</vt:lpstr>
      <vt:lpstr>Rti mission statement</vt:lpstr>
      <vt:lpstr>Federal mandates requirement</vt:lpstr>
      <vt:lpstr>Federal requirement</vt:lpstr>
      <vt:lpstr>State requirements</vt:lpstr>
      <vt:lpstr>Slide 6</vt:lpstr>
      <vt:lpstr>Campus Team Members</vt:lpstr>
      <vt:lpstr>Slide 8</vt:lpstr>
      <vt:lpstr>Slide 9</vt:lpstr>
      <vt:lpstr>Slide 10</vt:lpstr>
      <vt:lpstr>Slide 11</vt:lpstr>
      <vt:lpstr>Slide 12</vt:lpstr>
      <vt:lpstr>Interventions do NOT include:</vt:lpstr>
      <vt:lpstr>Intervention Guidelines</vt:lpstr>
      <vt:lpstr>Slide 15</vt:lpstr>
      <vt:lpstr>Slide 16</vt:lpstr>
      <vt:lpstr>Slide 17</vt:lpstr>
      <vt:lpstr>Slide 18</vt:lpstr>
      <vt:lpstr>Slide 19</vt:lpstr>
      <vt:lpstr>Slide 20</vt:lpstr>
      <vt:lpstr>Slide 21</vt:lpstr>
      <vt:lpstr>Slide 22</vt:lpstr>
      <vt:lpstr>RtI-Checklist July 2012</vt:lpstr>
      <vt:lpstr>Response to intervention  RTI-5</vt:lpstr>
      <vt:lpstr>Slide 25</vt:lpstr>
      <vt:lpstr>Slide 26</vt:lpstr>
      <vt:lpstr>Slide 27</vt:lpstr>
      <vt:lpstr>Slide 28</vt:lpstr>
      <vt:lpstr>Slide 29</vt:lpstr>
      <vt:lpstr>Response to Intervention (RtI)</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Response to intervention (RtI)   module 1   introduction to RtI   </dc:title>
  <dc:creator>ammorales</dc:creator>
  <cp:lastModifiedBy>maragarcia</cp:lastModifiedBy>
  <cp:revision>306</cp:revision>
  <dcterms:created xsi:type="dcterms:W3CDTF">2010-08-20T18:58:57Z</dcterms:created>
  <dcterms:modified xsi:type="dcterms:W3CDTF">2012-08-15T20:17:23Z</dcterms:modified>
</cp:coreProperties>
</file>