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89" autoAdjust="0"/>
  </p:normalViewPr>
  <p:slideViewPr>
    <p:cSldViewPr>
      <p:cViewPr varScale="1">
        <p:scale>
          <a:sx n="67" d="100"/>
          <a:sy n="67" d="100"/>
        </p:scale>
        <p:origin x="-10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088009-1A22-466F-A579-E59A395BB9EE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E37393-3110-4255-8439-3032D02B6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37393-3110-4255-8439-3032D02B617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37393-3110-4255-8439-3032D02B617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37393-3110-4255-8439-3032D02B617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37393-3110-4255-8439-3032D02B617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37393-3110-4255-8439-3032D02B617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37393-3110-4255-8439-3032D02B617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37393-3110-4255-8439-3032D02B617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37393-3110-4255-8439-3032D02B617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37393-3110-4255-8439-3032D02B617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2811AD-0CA0-4D57-92E0-504E81507381}" type="datetimeFigureOut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BC8B167-327A-4B71-8F0E-383E4B192E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8305800" cy="1143000"/>
          </a:xfrm>
        </p:spPr>
        <p:txBody>
          <a:bodyPr/>
          <a:lstStyle/>
          <a:p>
            <a:r>
              <a:rPr lang="en-US" dirty="0" smtClean="0"/>
              <a:t>By: Mr. R. Benavides – Social Studies teacher</a:t>
            </a:r>
          </a:p>
          <a:p>
            <a:r>
              <a:rPr lang="en-US" dirty="0" smtClean="0"/>
              <a:t>Modified for Reading by J. Guzman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RAATS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Testing Strategies </a:t>
            </a:r>
            <a:br>
              <a:rPr lang="en-US" dirty="0" smtClean="0"/>
            </a:br>
            <a:r>
              <a:rPr lang="en-US" sz="1200" dirty="0" smtClean="0">
                <a:solidFill>
                  <a:srgbClr val="0070C0"/>
                </a:solidFill>
              </a:rPr>
              <a:t>FOR  STAAR  TEST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 descr="902829-a-group-of-bad-rats-in-black-and-white-solid-colo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1" y="4607378"/>
            <a:ext cx="2286000" cy="1945821"/>
          </a:xfrm>
          <a:prstGeom prst="rect">
            <a:avLst/>
          </a:prstGeom>
        </p:spPr>
      </p:pic>
      <p:pic>
        <p:nvPicPr>
          <p:cNvPr id="5" name="Picture 4" descr="0628mighty_b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304800"/>
            <a:ext cx="2133600" cy="2218944"/>
          </a:xfrm>
          <a:prstGeom prst="rect">
            <a:avLst/>
          </a:prstGeom>
        </p:spPr>
      </p:pic>
      <p:pic>
        <p:nvPicPr>
          <p:cNvPr id="6" name="Picture 5" descr="375872924v2_480x480_Front_Color-Natural_padToSquare-tr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304800"/>
            <a:ext cx="2133600" cy="213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0" y="533400"/>
            <a:ext cx="2590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Oh! RAATS!!!</a:t>
            </a:r>
            <a:endParaRPr lang="en-US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5943600" y="4306162"/>
            <a:ext cx="274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Oh! RAATS!</a:t>
            </a:r>
            <a:endParaRPr lang="en-US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10800000" flipV="1">
            <a:off x="304800" y="4495800"/>
            <a:ext cx="274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Oh! RAATS!</a:t>
            </a:r>
            <a:endParaRPr lang="en-US" sz="54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162800" cy="4572000"/>
          </a:xfrm>
        </p:spPr>
        <p:txBody>
          <a:bodyPr>
            <a:normAutofit lnSpcReduction="10000"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R</a:t>
            </a:r>
            <a:r>
              <a:rPr lang="en-US" dirty="0" smtClean="0"/>
              <a:t>EAD, </a:t>
            </a:r>
            <a:r>
              <a:rPr lang="en-US" dirty="0" smtClean="0">
                <a:solidFill>
                  <a:srgbClr val="FFC000"/>
                </a:solidFill>
              </a:rPr>
              <a:t>R</a:t>
            </a:r>
            <a:r>
              <a:rPr lang="en-US" dirty="0" smtClean="0"/>
              <a:t>ETELL, </a:t>
            </a:r>
            <a:r>
              <a:rPr lang="en-US" dirty="0" smtClean="0">
                <a:solidFill>
                  <a:srgbClr val="FFC000"/>
                </a:solidFill>
              </a:rPr>
              <a:t>R</a:t>
            </a:r>
            <a:r>
              <a:rPr lang="en-US" dirty="0" smtClean="0"/>
              <a:t>ECORD</a:t>
            </a:r>
          </a:p>
          <a:p>
            <a:r>
              <a:rPr lang="en-US" sz="6000" b="1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CADEMIC VOCABULARY</a:t>
            </a:r>
          </a:p>
          <a:p>
            <a:r>
              <a:rPr lang="en-US" sz="6000" b="1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NALYZE </a:t>
            </a:r>
          </a:p>
          <a:p>
            <a:r>
              <a:rPr lang="en-US" sz="6000" b="1" dirty="0" smtClean="0">
                <a:solidFill>
                  <a:schemeClr val="bg1"/>
                </a:solidFill>
              </a:rPr>
              <a:t>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T</a:t>
            </a:r>
            <a:r>
              <a:rPr lang="en-US" dirty="0" smtClean="0"/>
              <a:t>IME</a:t>
            </a:r>
          </a:p>
          <a:p>
            <a:r>
              <a:rPr lang="en-US" sz="6000" b="1" dirty="0" smtClean="0">
                <a:solidFill>
                  <a:schemeClr val="bg1"/>
                </a:solidFill>
              </a:rPr>
              <a:t>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trategize: Synthesize &amp; Solve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RAATS</a:t>
            </a:r>
            <a:r>
              <a:rPr lang="en-US" sz="6700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Strategies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sCABS9NF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1524000"/>
            <a:ext cx="2908570" cy="3037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READ</a:t>
            </a:r>
            <a:r>
              <a:rPr lang="en-US" dirty="0" smtClean="0"/>
              <a:t>: Read carefully, with emotions, and visualize, as if the reading selection was a movie or cartoon. Never read for speed, read for comprehension!!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RETELL</a:t>
            </a:r>
            <a:r>
              <a:rPr lang="en-US" dirty="0" smtClean="0"/>
              <a:t>: RETELL the most important parts of what you read.  For a Fiction work, summarize using a PLOT diagram. For Nonfiction: Who, what, when, where, why, and how. For Poetry: determine the TONE and THEME. 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RECORD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Record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important ideas in the margin.  Use phrases, </a:t>
            </a:r>
            <a:r>
              <a:rPr lang="en-US" dirty="0" err="1" smtClean="0"/>
              <a:t>metacognitive</a:t>
            </a:r>
            <a:r>
              <a:rPr lang="en-US" dirty="0" smtClean="0"/>
              <a:t> markers, or simply draw it!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R</a:t>
            </a:r>
            <a:r>
              <a:rPr lang="en-US" sz="5400" dirty="0" smtClean="0">
                <a:solidFill>
                  <a:schemeClr val="bg1"/>
                </a:solidFill>
              </a:rPr>
              <a:t>EAD, </a:t>
            </a:r>
            <a:r>
              <a:rPr lang="en-US" sz="5400" dirty="0" smtClean="0">
                <a:solidFill>
                  <a:srgbClr val="FFFF00"/>
                </a:solidFill>
              </a:rPr>
              <a:t>R</a:t>
            </a:r>
            <a:r>
              <a:rPr lang="en-US" sz="5400" dirty="0" smtClean="0">
                <a:solidFill>
                  <a:schemeClr val="bg1"/>
                </a:solidFill>
              </a:rPr>
              <a:t>ETELL, </a:t>
            </a:r>
            <a:r>
              <a:rPr lang="en-US" sz="5400" dirty="0" smtClean="0">
                <a:solidFill>
                  <a:srgbClr val="FFFF00"/>
                </a:solidFill>
              </a:rPr>
              <a:t>R</a:t>
            </a:r>
            <a:r>
              <a:rPr lang="en-US" sz="5400" dirty="0" smtClean="0">
                <a:solidFill>
                  <a:schemeClr val="bg1"/>
                </a:solidFill>
              </a:rPr>
              <a:t>ECORD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4" name="Picture 3" descr="rat_with_chocolate_1st-priz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85775">
            <a:off x="8043735" y="5210526"/>
            <a:ext cx="1226604" cy="16155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1425504" flipV="1">
            <a:off x="8382000" y="762000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0633098" flipV="1">
            <a:off x="8410323" y="2302726"/>
            <a:ext cx="7116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rgbClr val="00B050"/>
                </a:solidFill>
              </a:rPr>
              <a:t>R</a:t>
            </a:r>
            <a:endParaRPr lang="en-US" sz="5400" b="1" cap="none" spc="0" dirty="0">
              <a:ln w="50800"/>
              <a:solidFill>
                <a:srgbClr val="00B050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 rot="11071943" flipV="1">
            <a:off x="8188091" y="4082414"/>
            <a:ext cx="1145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20088617">
            <a:off x="135956" y="600677"/>
            <a:ext cx="8598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50800"/>
                <a:solidFill>
                  <a:srgbClr val="002060"/>
                </a:solidFill>
              </a:rPr>
              <a:t>R</a:t>
            </a:r>
            <a:endParaRPr lang="en-US" sz="48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5638800"/>
            <a:ext cx="4093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</a:t>
            </a:r>
            <a:r>
              <a:rPr lang="en-US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r>
              <a:rPr lang="en-US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!</a:t>
            </a:r>
            <a:r>
              <a:rPr lang="en-US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*</a:t>
            </a:r>
            <a:r>
              <a:rPr lang="en-US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US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LOL, WOW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Academic Vocabulary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Highlight</a:t>
            </a:r>
            <a:r>
              <a:rPr lang="en-US" dirty="0" smtClean="0"/>
              <a:t> all academic vocabulary words. </a:t>
            </a:r>
            <a:r>
              <a:rPr lang="en-US" dirty="0" smtClean="0">
                <a:solidFill>
                  <a:srgbClr val="C00000"/>
                </a:solidFill>
              </a:rPr>
              <a:t>Circle</a:t>
            </a:r>
            <a:r>
              <a:rPr lang="en-US" dirty="0" smtClean="0"/>
              <a:t> any words you do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know. Apply  vocabulary strategies when determining the meaning of any </a:t>
            </a:r>
            <a:r>
              <a:rPr lang="en-US" dirty="0" smtClean="0">
                <a:solidFill>
                  <a:srgbClr val="FF0000"/>
                </a:solidFill>
              </a:rPr>
              <a:t>“unknown” </a:t>
            </a:r>
            <a:r>
              <a:rPr lang="en-US" dirty="0" smtClean="0"/>
              <a:t>words. Find context clues, prefixes, suffixes, and root words to determine the meaning of unknown words.</a:t>
            </a:r>
          </a:p>
          <a:p>
            <a:r>
              <a:rPr lang="en-US" sz="2400" b="1" dirty="0" smtClean="0"/>
              <a:t>Does it sound..</a:t>
            </a:r>
          </a:p>
          <a:p>
            <a:pPr lvl="1"/>
            <a:r>
              <a:rPr lang="en-US" sz="2200" b="1" dirty="0" smtClean="0">
                <a:solidFill>
                  <a:schemeClr val="tx1"/>
                </a:solidFill>
              </a:rPr>
              <a:t>….like anything in Spanish?</a:t>
            </a:r>
          </a:p>
          <a:p>
            <a:pPr lvl="1"/>
            <a:r>
              <a:rPr lang="en-US" sz="2200" b="1" dirty="0" smtClean="0">
                <a:solidFill>
                  <a:schemeClr val="tx1"/>
                </a:solidFill>
              </a:rPr>
              <a:t>….like a good or bad word?</a:t>
            </a:r>
          </a:p>
          <a:p>
            <a:pPr lvl="1"/>
            <a:r>
              <a:rPr lang="en-US" sz="2200" b="1" dirty="0" smtClean="0">
                <a:solidFill>
                  <a:schemeClr val="tx1"/>
                </a:solidFill>
              </a:rPr>
              <a:t>…like a person, place or thing?</a:t>
            </a:r>
          </a:p>
          <a:p>
            <a:pPr lvl="1"/>
            <a:r>
              <a:rPr lang="en-US" sz="2200" b="1" dirty="0" smtClean="0">
                <a:solidFill>
                  <a:schemeClr val="tx1"/>
                </a:solidFill>
              </a:rPr>
              <a:t>…like an action?</a:t>
            </a:r>
          </a:p>
          <a:p>
            <a:pPr lvl="1"/>
            <a:r>
              <a:rPr lang="en-US" sz="2200" b="1" dirty="0" smtClean="0">
                <a:solidFill>
                  <a:schemeClr val="tx1"/>
                </a:solidFill>
              </a:rPr>
              <a:t>…like a description?</a:t>
            </a:r>
          </a:p>
          <a:p>
            <a:pPr lvl="1"/>
            <a:r>
              <a:rPr lang="en-US" sz="2200" b="1" dirty="0" smtClean="0">
                <a:solidFill>
                  <a:schemeClr val="tx1"/>
                </a:solidFill>
              </a:rPr>
              <a:t>…familiar – have you heard it before?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CADEMIC  VOCABULARY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rat_typing_in_academic_gow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852555"/>
            <a:ext cx="3048000" cy="30054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0188579" flipH="1" flipV="1">
            <a:off x="5447152" y="4261465"/>
            <a:ext cx="878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0537939" flipV="1">
            <a:off x="2167081" y="5891999"/>
            <a:ext cx="11558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5934670"/>
            <a:ext cx="129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0495847" flipV="1">
            <a:off x="5775016" y="3611088"/>
            <a:ext cx="8915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152400" y="5867400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7696200" y="3429000"/>
            <a:ext cx="838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53400" y="304800"/>
            <a:ext cx="60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20674862">
            <a:off x="287352" y="376030"/>
            <a:ext cx="6858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</a:t>
            </a:r>
            <a:r>
              <a:rPr lang="en-US" sz="3200" dirty="0" smtClean="0"/>
              <a:t>nalyze</a:t>
            </a:r>
            <a:r>
              <a:rPr lang="en-US" sz="3200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Be a great detective! Read between the lines</a:t>
            </a:r>
            <a:r>
              <a:rPr lang="en-US" dirty="0" smtClean="0"/>
              <a:t>! </a:t>
            </a:r>
            <a:r>
              <a:rPr lang="en-US" dirty="0" smtClean="0"/>
              <a:t>L</a:t>
            </a:r>
            <a:r>
              <a:rPr lang="en-US" dirty="0" smtClean="0"/>
              <a:t>ook for all the clues / evidence!!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</a:t>
            </a:r>
            <a:r>
              <a:rPr lang="en-US" dirty="0" smtClean="0">
                <a:solidFill>
                  <a:schemeClr val="tx1"/>
                </a:solidFill>
              </a:rPr>
              <a:t>does the setting influence the conflict in the story?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Why does the author include paragraphs 2 and 3?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is the best summary of the selection? 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FFC000"/>
                </a:solidFill>
                <a:latin typeface="Consolas" pitchFamily="49" charset="0"/>
              </a:rPr>
              <a:t>THESE QUESTIONS WILL BE ASKED! ARE YOU READY FOR THEM?</a:t>
            </a:r>
            <a:endParaRPr lang="en-US" dirty="0" smtClean="0"/>
          </a:p>
          <a:p>
            <a:r>
              <a:rPr lang="en-US" sz="4800" b="1" dirty="0" smtClean="0">
                <a:solidFill>
                  <a:srgbClr val="FFFF00"/>
                </a:solidFill>
              </a:rPr>
              <a:t>A</a:t>
            </a:r>
            <a:r>
              <a:rPr lang="en-US" sz="3200" dirty="0" smtClean="0"/>
              <a:t>nd Make Connections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do I already know about this topic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prior knowledge do I have about this?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Who or what does this remind me of?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A</a:t>
            </a:r>
            <a:r>
              <a:rPr lang="en-US" sz="6000" dirty="0" smtClean="0">
                <a:solidFill>
                  <a:schemeClr val="bg1"/>
                </a:solidFill>
              </a:rPr>
              <a:t>NALYZE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rat_z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800600"/>
            <a:ext cx="1752600" cy="1714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0800000" flipV="1">
            <a:off x="5334000" y="5867400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50800"/>
                <a:solidFill>
                  <a:srgbClr val="0070C0"/>
                </a:solidFill>
              </a:rPr>
              <a:t>A</a:t>
            </a:r>
            <a:endParaRPr lang="en-US" sz="4800" b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2057400" y="6027003"/>
            <a:ext cx="1219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50800"/>
                <a:solidFill>
                  <a:srgbClr val="C00000"/>
                </a:solidFill>
              </a:rPr>
              <a:t>A</a:t>
            </a:r>
            <a:endParaRPr lang="en-US" sz="4800" b="1" dirty="0">
              <a:ln w="50800"/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5715000"/>
            <a:ext cx="1066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endParaRPr lang="en-US" sz="5400" b="1" dirty="0">
              <a:ln w="50800"/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04800"/>
            <a:ext cx="19050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50800"/>
                <a:solidFill>
                  <a:srgbClr val="92D050"/>
                </a:solidFill>
              </a:rPr>
              <a:t>A</a:t>
            </a:r>
            <a:endParaRPr lang="en-US" sz="5400" b="1" dirty="0">
              <a:ln w="50800"/>
              <a:solidFill>
                <a:srgbClr val="92D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046979">
            <a:off x="6934200" y="609600"/>
            <a:ext cx="1676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50800"/>
                <a:solidFill>
                  <a:srgbClr val="7030A0"/>
                </a:solidFill>
              </a:rPr>
              <a:t>A</a:t>
            </a:r>
            <a:endParaRPr lang="en-US" sz="5400" b="1" dirty="0">
              <a:ln w="50800"/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1065120" flipH="1" flipV="1">
            <a:off x="7510609" y="60272"/>
            <a:ext cx="1600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50800"/>
                <a:solidFill>
                  <a:srgbClr val="FFC000"/>
                </a:solidFill>
              </a:rPr>
              <a:t>A</a:t>
            </a:r>
            <a:endParaRPr lang="en-US" sz="5400" b="1" dirty="0">
              <a:ln w="50800"/>
              <a:solidFill>
                <a:srgbClr val="FFC000"/>
              </a:solidFill>
            </a:endParaRPr>
          </a:p>
        </p:txBody>
      </p:sp>
      <p:sp>
        <p:nvSpPr>
          <p:cNvPr id="1026" name="PubOvalCallout"/>
          <p:cNvSpPr>
            <a:spLocks noEditPoints="1" noChangeArrowheads="1"/>
          </p:cNvSpPr>
          <p:nvPr/>
        </p:nvSpPr>
        <p:spPr bwMode="auto">
          <a:xfrm>
            <a:off x="6781800" y="3733800"/>
            <a:ext cx="1828800" cy="15240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81800" y="3962400"/>
            <a:ext cx="19050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Great detectives find all the evidence!!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Time</a:t>
            </a:r>
            <a:r>
              <a:rPr lang="en-US" dirty="0" smtClean="0"/>
              <a:t>: Keep track of time. </a:t>
            </a:r>
            <a:r>
              <a:rPr lang="en-US" dirty="0" smtClean="0">
                <a:solidFill>
                  <a:srgbClr val="FFFF00"/>
                </a:solidFill>
              </a:rPr>
              <a:t>Remember</a:t>
            </a:r>
            <a:r>
              <a:rPr lang="en-US" dirty="0" smtClean="0"/>
              <a:t> that the </a:t>
            </a:r>
            <a:r>
              <a:rPr lang="en-US" dirty="0" smtClean="0">
                <a:solidFill>
                  <a:srgbClr val="FFFF00"/>
                </a:solidFill>
              </a:rPr>
              <a:t>STAAR</a:t>
            </a:r>
            <a:r>
              <a:rPr lang="en-US" dirty="0" smtClean="0"/>
              <a:t> test is a </a:t>
            </a:r>
            <a:r>
              <a:rPr lang="en-US" dirty="0" smtClean="0">
                <a:solidFill>
                  <a:srgbClr val="002060"/>
                </a:solidFill>
              </a:rPr>
              <a:t>timed test</a:t>
            </a:r>
            <a:r>
              <a:rPr lang="en-US" dirty="0" smtClean="0"/>
              <a:t>. You have </a:t>
            </a:r>
            <a:r>
              <a:rPr lang="en-US" dirty="0" smtClean="0">
                <a:solidFill>
                  <a:srgbClr val="0070C0"/>
                </a:solidFill>
              </a:rPr>
              <a:t>4 hours</a:t>
            </a:r>
            <a:r>
              <a:rPr lang="en-US" dirty="0" smtClean="0"/>
              <a:t> to work and finish the test. It’s important 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 to rush, but don’t waste time. </a:t>
            </a:r>
            <a:r>
              <a:rPr lang="en-US" dirty="0" smtClean="0">
                <a:solidFill>
                  <a:srgbClr val="C00000"/>
                </a:solidFill>
              </a:rPr>
              <a:t>Bubble</a:t>
            </a:r>
            <a:r>
              <a:rPr lang="en-US" dirty="0" smtClean="0"/>
              <a:t> in your answer document along as you work on your test or before time runs out. Wear a watch!!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</a:rPr>
              <a:t>T</a:t>
            </a:r>
            <a:r>
              <a:rPr lang="en-US" sz="6000" dirty="0" smtClean="0">
                <a:solidFill>
                  <a:schemeClr val="bg1"/>
                </a:solidFill>
              </a:rPr>
              <a:t>IME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4" name="Picture 3" descr="img133_2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733800"/>
            <a:ext cx="2678654" cy="2810933"/>
          </a:xfrm>
          <a:prstGeom prst="rect">
            <a:avLst/>
          </a:prstGeom>
        </p:spPr>
      </p:pic>
      <p:pic>
        <p:nvPicPr>
          <p:cNvPr id="5" name="Picture 4" descr="speedy-gonzales-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114800"/>
            <a:ext cx="4086225" cy="24150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304800"/>
            <a:ext cx="2057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 w="50800"/>
                <a:solidFill>
                  <a:srgbClr val="0070C0"/>
                </a:solidFill>
              </a:rPr>
              <a:t>T</a:t>
            </a:r>
            <a:endParaRPr lang="en-US" sz="7200" b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457200"/>
            <a:ext cx="2667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ln w="50800"/>
                <a:solidFill>
                  <a:srgbClr val="FFC000"/>
                </a:solidFill>
              </a:rPr>
              <a:t>T</a:t>
            </a:r>
            <a:endParaRPr lang="en-US" sz="6600" b="1" dirty="0">
              <a:ln w="50800"/>
              <a:solidFill>
                <a:srgbClr val="FFC000"/>
              </a:solidFill>
            </a:endParaRPr>
          </a:p>
        </p:txBody>
      </p:sp>
      <p:pic>
        <p:nvPicPr>
          <p:cNvPr id="2050" name="Picture 2" descr="C:\Documents and Settings\cdportillo\Local Settings\Temporary Internet Files\Content.IE5\WBQ6YXN1\MC90044175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581400"/>
            <a:ext cx="2286000" cy="2362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962400" y="4114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Si se </a:t>
            </a:r>
            <a:r>
              <a:rPr lang="en-US" b="1" dirty="0" err="1" smtClean="0">
                <a:solidFill>
                  <a:srgbClr val="C00000"/>
                </a:solidFill>
              </a:rPr>
              <a:t>puede</a:t>
            </a:r>
            <a:r>
              <a:rPr lang="en-US" b="1" dirty="0" smtClean="0">
                <a:solidFill>
                  <a:srgbClr val="C00000"/>
                </a:solidFill>
              </a:rPr>
              <a:t>!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Andale! You can do this!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STRATEGIZE</a:t>
            </a:r>
            <a:r>
              <a:rPr lang="en-US" dirty="0" smtClean="0"/>
              <a:t>: Use any testing strategies </a:t>
            </a:r>
            <a:r>
              <a:rPr lang="en-US" dirty="0" smtClean="0"/>
              <a:t> that </a:t>
            </a:r>
            <a:r>
              <a:rPr lang="en-US" dirty="0" smtClean="0"/>
              <a:t>you learned through out the </a:t>
            </a:r>
            <a:r>
              <a:rPr lang="en-US" dirty="0" smtClean="0"/>
              <a:t>year(s).</a:t>
            </a:r>
            <a:endParaRPr lang="en-US" dirty="0" smtClean="0"/>
          </a:p>
          <a:p>
            <a:r>
              <a:rPr lang="en-US" sz="3200" b="1" dirty="0" smtClean="0">
                <a:solidFill>
                  <a:schemeClr val="accent2"/>
                </a:solidFill>
              </a:rPr>
              <a:t>SYNTHESIZE</a:t>
            </a:r>
            <a:r>
              <a:rPr lang="en-US" b="1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Use Blank spaces in your test to draw graphic organizers.  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FFC000"/>
                </a:solidFill>
              </a:rPr>
              <a:t>JOT DOWN ALL YOUR IDEAS </a:t>
            </a:r>
          </a:p>
          <a:p>
            <a:endParaRPr lang="en-US" dirty="0" smtClean="0"/>
          </a:p>
          <a:p>
            <a:r>
              <a:rPr lang="en-US" sz="3200" b="1" dirty="0" smtClean="0">
                <a:solidFill>
                  <a:schemeClr val="accent2"/>
                </a:solidFill>
              </a:rPr>
              <a:t>SOLVE</a:t>
            </a:r>
            <a:r>
              <a:rPr lang="en-US" dirty="0" smtClean="0"/>
              <a:t>: Use </a:t>
            </a:r>
            <a:r>
              <a:rPr lang="en-US" dirty="0" smtClean="0">
                <a:solidFill>
                  <a:schemeClr val="accent2"/>
                </a:solidFill>
              </a:rPr>
              <a:t>Process of Elimination </a:t>
            </a:r>
            <a:r>
              <a:rPr lang="en-US" dirty="0" smtClean="0"/>
              <a:t>to Solve and answer every single question on the STAAR TEST. Check </a:t>
            </a:r>
            <a:r>
              <a:rPr lang="en-US" sz="3800" dirty="0" smtClean="0">
                <a:solidFill>
                  <a:srgbClr val="FFC000"/>
                </a:solidFill>
              </a:rPr>
              <a:t>ALL</a:t>
            </a:r>
            <a:r>
              <a:rPr lang="en-US" dirty="0" smtClean="0"/>
              <a:t> the </a:t>
            </a:r>
            <a:r>
              <a:rPr lang="en-US" dirty="0" smtClean="0"/>
              <a:t>answer choices. Check your </a:t>
            </a:r>
            <a:r>
              <a:rPr lang="en-US" dirty="0" smtClean="0"/>
              <a:t>answer document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REMEMBER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FF00"/>
                </a:solidFill>
              </a:rPr>
              <a:t>STAAR IS about the BEST answer </a:t>
            </a:r>
            <a:r>
              <a:rPr lang="en-US" dirty="0" smtClean="0"/>
              <a:t>not just a good answer so check each of the answer choices carefully!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</a:t>
            </a:r>
            <a:r>
              <a:rPr lang="en-US" sz="3800" b="1" dirty="0" smtClean="0"/>
              <a:t>GOOD </a:t>
            </a:r>
            <a:r>
              <a:rPr lang="en-US" sz="3800" b="1" dirty="0" smtClean="0"/>
              <a:t>LUCK and BE CONFIDENT!!</a:t>
            </a:r>
            <a:endParaRPr lang="en-US" sz="3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</a:rPr>
              <a:t>S</a:t>
            </a:r>
            <a:r>
              <a:rPr lang="en-US" sz="6000" dirty="0" smtClean="0">
                <a:solidFill>
                  <a:schemeClr val="bg1"/>
                </a:solidFill>
              </a:rPr>
              <a:t>TRATEGIZE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4" name="Picture 3" descr="rat_typing_in_academic_gow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10200"/>
            <a:ext cx="1085850" cy="1447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438400"/>
            <a:ext cx="213359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4800600" y="3505200"/>
            <a:ext cx="1143000" cy="228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162800" cy="4800600"/>
          </a:xfrm>
        </p:spPr>
        <p:txBody>
          <a:bodyPr>
            <a:normAutofit lnSpcReduction="10000"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R</a:t>
            </a:r>
            <a:r>
              <a:rPr lang="en-US" dirty="0" smtClean="0"/>
              <a:t>EAD, </a:t>
            </a:r>
            <a:r>
              <a:rPr lang="en-US" dirty="0" smtClean="0">
                <a:solidFill>
                  <a:srgbClr val="FFC000"/>
                </a:solidFill>
              </a:rPr>
              <a:t>R</a:t>
            </a:r>
            <a:r>
              <a:rPr lang="en-US" dirty="0" smtClean="0"/>
              <a:t>ETELL, </a:t>
            </a:r>
            <a:r>
              <a:rPr lang="en-US" dirty="0" smtClean="0">
                <a:solidFill>
                  <a:srgbClr val="FFC000"/>
                </a:solidFill>
              </a:rPr>
              <a:t>R</a:t>
            </a:r>
            <a:r>
              <a:rPr lang="en-US" dirty="0" smtClean="0"/>
              <a:t>ECORD</a:t>
            </a:r>
          </a:p>
          <a:p>
            <a:r>
              <a:rPr lang="en-US" sz="6000" b="1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CADEMIC VOCABULARY</a:t>
            </a:r>
          </a:p>
          <a:p>
            <a:r>
              <a:rPr lang="en-US" sz="6000" b="1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NALYZE </a:t>
            </a:r>
          </a:p>
          <a:p>
            <a:r>
              <a:rPr lang="en-US" sz="6000" b="1" dirty="0" smtClean="0">
                <a:solidFill>
                  <a:schemeClr val="bg1"/>
                </a:solidFill>
              </a:rPr>
              <a:t>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T</a:t>
            </a:r>
            <a:r>
              <a:rPr lang="en-US" dirty="0" smtClean="0"/>
              <a:t>IME</a:t>
            </a:r>
          </a:p>
          <a:p>
            <a:r>
              <a:rPr lang="en-US" sz="6000" b="1" dirty="0" smtClean="0">
                <a:solidFill>
                  <a:schemeClr val="bg1"/>
                </a:solidFill>
              </a:rPr>
              <a:t>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trategize: Synthesize &amp; Solve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752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Remember  your </a:t>
            </a:r>
            <a:r>
              <a:rPr lang="en-US" sz="8000" dirty="0" smtClean="0">
                <a:solidFill>
                  <a:srgbClr val="FFFF00"/>
                </a:solidFill>
              </a:rPr>
              <a:t>RAATS</a:t>
            </a:r>
            <a:r>
              <a:rPr lang="en-US" sz="67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/>
              <a:t>Strategies</a:t>
            </a:r>
            <a:br>
              <a:rPr lang="en-US" sz="4400" dirty="0" smtClean="0"/>
            </a:br>
            <a:endParaRPr lang="en-US" sz="4400" dirty="0"/>
          </a:p>
        </p:txBody>
      </p:sp>
      <p:pic>
        <p:nvPicPr>
          <p:cNvPr id="4" name="Picture 3" descr="imagesCABS9NF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1524000"/>
            <a:ext cx="2908570" cy="3037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5943600"/>
            <a:ext cx="8686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accent2"/>
                </a:solidFill>
              </a:rPr>
              <a:t>USE YOUR </a:t>
            </a:r>
            <a:r>
              <a:rPr lang="en-US" sz="2700" b="1" dirty="0" smtClean="0">
                <a:solidFill>
                  <a:srgbClr val="FFFF00"/>
                </a:solidFill>
              </a:rPr>
              <a:t>RAATS</a:t>
            </a:r>
            <a:r>
              <a:rPr lang="en-US" sz="2700" b="1" dirty="0" smtClean="0"/>
              <a:t> </a:t>
            </a:r>
            <a:r>
              <a:rPr lang="en-US" sz="2700" b="1" dirty="0" smtClean="0">
                <a:solidFill>
                  <a:schemeClr val="accent2"/>
                </a:solidFill>
              </a:rPr>
              <a:t>STRATEGIES FOR </a:t>
            </a:r>
            <a:r>
              <a:rPr lang="en-US" sz="2700" b="1" dirty="0" smtClean="0">
                <a:solidFill>
                  <a:srgbClr val="FFFF00"/>
                </a:solidFill>
              </a:rPr>
              <a:t>STAAR</a:t>
            </a:r>
            <a:r>
              <a:rPr lang="en-US" sz="2700" b="1" dirty="0" smtClean="0"/>
              <a:t> </a:t>
            </a:r>
            <a:r>
              <a:rPr lang="en-US" sz="2700" b="1" dirty="0" smtClean="0">
                <a:solidFill>
                  <a:schemeClr val="accent2"/>
                </a:solidFill>
              </a:rPr>
              <a:t>SUCCESS </a:t>
            </a:r>
            <a:endParaRPr lang="en-US" sz="27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02829-a-group-of-bad-rats-in-black-and-white-solid-colo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524000"/>
            <a:ext cx="6934200" cy="434340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RAATS!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590</TotalTime>
  <Words>596</Words>
  <Application>Microsoft Office PowerPoint</Application>
  <PresentationFormat>On-screen Show (4:3)</PresentationFormat>
  <Paragraphs>90</Paragraphs>
  <Slides>9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RAATS  Testing Strategies  FOR  STAAR  TEST</vt:lpstr>
      <vt:lpstr>RAATS Strategies </vt:lpstr>
      <vt:lpstr>READ, RETELL, RECORD</vt:lpstr>
      <vt:lpstr>ACADEMIC  VOCABULARY</vt:lpstr>
      <vt:lpstr>ANALYZE </vt:lpstr>
      <vt:lpstr>TIME</vt:lpstr>
      <vt:lpstr>STRATEGIZE</vt:lpstr>
      <vt:lpstr>Remember  your RAATS Strategies </vt:lpstr>
      <vt:lpstr>RAATS!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RAATS Testing Strategies</dc:title>
  <dc:creator>Yadira Benavides</dc:creator>
  <cp:lastModifiedBy>BISD</cp:lastModifiedBy>
  <cp:revision>83</cp:revision>
  <dcterms:created xsi:type="dcterms:W3CDTF">2011-10-02T01:45:43Z</dcterms:created>
  <dcterms:modified xsi:type="dcterms:W3CDTF">2013-03-19T16:59:16Z</dcterms:modified>
</cp:coreProperties>
</file>