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7"/>
  </p:notesMasterIdLst>
  <p:sldIdLst>
    <p:sldId id="272" r:id="rId2"/>
    <p:sldId id="273" r:id="rId3"/>
    <p:sldId id="455" r:id="rId4"/>
    <p:sldId id="304" r:id="rId5"/>
    <p:sldId id="305" r:id="rId6"/>
    <p:sldId id="456" r:id="rId7"/>
    <p:sldId id="279" r:id="rId8"/>
    <p:sldId id="457" r:id="rId9"/>
    <p:sldId id="458" r:id="rId10"/>
    <p:sldId id="282" r:id="rId11"/>
    <p:sldId id="283" r:id="rId12"/>
    <p:sldId id="284" r:id="rId13"/>
    <p:sldId id="285" r:id="rId14"/>
    <p:sldId id="286" r:id="rId15"/>
    <p:sldId id="423" r:id="rId16"/>
  </p:sldIdLst>
  <p:sldSz cx="9144000" cy="6858000" type="screen4x3"/>
  <p:notesSz cx="7010400" cy="9296400"/>
  <p:embeddedFontLst>
    <p:embeddedFont>
      <p:font typeface="Calibri" pitchFamily="34" charset="0"/>
      <p:regular r:id="rId18"/>
      <p:bold r:id="rId19"/>
      <p:italic r:id="rId20"/>
      <p:boldItalic r:id="rId21"/>
    </p:embeddedFont>
    <p:embeddedFont>
      <p:font typeface="ＭＳ Ｐゴシック" charset="-128"/>
      <p:regular r:id="rId22"/>
    </p:embeddedFont>
    <p:embeddedFont>
      <p:font typeface="Kristen ITC" pitchFamily="66" charset="0"/>
      <p:regular r:id="rId23"/>
    </p:embeddedFont>
    <p:embeddedFont>
      <p:font typeface="Bradley Hand ITC" pitchFamily="66" charset="0"/>
      <p:regular r:id="rId24"/>
    </p:embeddedFont>
    <p:embeddedFont>
      <p:font typeface="Gautami" pitchFamily="2"/>
      <p:regular r:id="rId25"/>
    </p:embeddedFont>
    <p:embeddedFont>
      <p:font typeface="Comic Sans MS" pitchFamily="66"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AD16"/>
    <a:srgbClr val="559C14"/>
    <a:srgbClr val="CA2128"/>
    <a:srgbClr val="176D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743" autoAdjust="0"/>
    <p:restoredTop sz="56222" autoAdjust="0"/>
  </p:normalViewPr>
  <p:slideViewPr>
    <p:cSldViewPr>
      <p:cViewPr varScale="1">
        <p:scale>
          <a:sx n="50" d="100"/>
          <a:sy n="50" d="100"/>
        </p:scale>
        <p:origin x="-19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301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1A5CD85D-5855-494D-B5A2-9FF05B2C5206}" type="datetimeFigureOut">
              <a:rPr lang="en-US" smtClean="0"/>
              <a:pPr/>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9463DAC2-AC36-4E7D-9782-7104F8F02845}" type="slidenum">
              <a:rPr lang="en-US" smtClean="0"/>
              <a:pPr/>
              <a:t>‹#›</a:t>
            </a:fld>
            <a:endParaRPr lang="en-US"/>
          </a:p>
        </p:txBody>
      </p:sp>
    </p:spTree>
    <p:extLst>
      <p:ext uri="{BB962C8B-B14F-4D97-AF65-F5344CB8AC3E}">
        <p14:creationId xmlns:p14="http://schemas.microsoft.com/office/powerpoint/2010/main" xmlns="" val="294788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dirty="0" smtClean="0"/>
              <a:t>Say: </a:t>
            </a:r>
            <a:r>
              <a:rPr lang="en-US" dirty="0" smtClean="0"/>
              <a:t>How should we teach Determining Importance &amp; Summarizing? Today we want to think about ways to make our instruction more effective. </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r>
              <a:rPr lang="en-US" b="1" dirty="0" smtClean="0"/>
              <a:t>Say: </a:t>
            </a:r>
            <a:r>
              <a:rPr lang="en-US" dirty="0" smtClean="0"/>
              <a:t>To make the strategy more explicit for our students, we give them touchstones that will help them remember and understand a strategy. I have a kinesthetic hand motion, a visual icon with words for support, and the anchor lesson as a common experience. I want my students to value these touchstones, so I explicitly explain to them what the hand signal and graphic represent. </a:t>
            </a:r>
          </a:p>
          <a:p>
            <a:r>
              <a:rPr lang="en-US" dirty="0" smtClean="0"/>
              <a:t> </a:t>
            </a:r>
          </a:p>
          <a:p>
            <a:r>
              <a:rPr lang="en-US" dirty="0" smtClean="0"/>
              <a:t>For example, I might say something like this …</a:t>
            </a:r>
          </a:p>
          <a:p>
            <a:endParaRPr lang="en-US" dirty="0" smtClean="0"/>
          </a:p>
          <a:p>
            <a:r>
              <a:rPr lang="en-US" b="1" dirty="0" smtClean="0"/>
              <a:t>Click to next slide.</a:t>
            </a:r>
            <a:r>
              <a:rPr lang="en-US" dirty="0" smtClean="0"/>
              <a:t> </a:t>
            </a:r>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dirty="0" smtClean="0"/>
              <a:t>Read slide.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dirty="0" smtClean="0"/>
              <a:t>Say: </a:t>
            </a:r>
            <a:r>
              <a:rPr lang="en-US" dirty="0" smtClean="0"/>
              <a:t>Work with others at your table. How will you explain the touchstones to your students?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Allow time for participants to complete.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dirty="0" smtClean="0"/>
              <a:t>Say: </a:t>
            </a:r>
            <a:r>
              <a:rPr lang="en-US" dirty="0" smtClean="0"/>
              <a:t>Now that we’ve introduced the strategy, how do we actually teach students to determine</a:t>
            </a:r>
            <a:r>
              <a:rPr lang="en-US" baseline="0" dirty="0" smtClean="0"/>
              <a:t> importance and summarize</a:t>
            </a:r>
            <a:r>
              <a:rPr lang="en-US" dirty="0" smtClean="0"/>
              <a:t>?  Step 5 of the Cognitive Strategy Routine is where the teacher models for students using the strategy through a think-aloud. Remember this quote?</a:t>
            </a:r>
          </a:p>
          <a:p>
            <a:pPr>
              <a:spcBef>
                <a:spcPct val="0"/>
              </a:spcBef>
            </a:pPr>
            <a:endParaRPr lang="en-US" dirty="0" smtClean="0"/>
          </a:p>
          <a:p>
            <a:pPr defTabSz="914294" fontAlgn="base">
              <a:spcBef>
                <a:spcPct val="0"/>
              </a:spcBef>
              <a:spcAft>
                <a:spcPct val="0"/>
              </a:spcAft>
              <a:defRPr/>
            </a:pPr>
            <a:r>
              <a:rPr lang="en-US" b="1" dirty="0" smtClean="0"/>
              <a:t>Read the quote on the slide. </a:t>
            </a:r>
          </a:p>
          <a:p>
            <a:pPr defTabSz="914294" fontAlgn="base">
              <a:spcBef>
                <a:spcPct val="0"/>
              </a:spcBef>
              <a:spcAft>
                <a:spcPct val="0"/>
              </a:spcAft>
              <a:defRPr/>
            </a:pPr>
            <a:endParaRPr lang="en-US" b="1" dirty="0" smtClean="0"/>
          </a:p>
          <a:p>
            <a:pPr defTabSz="914294" fontAlgn="base">
              <a:spcBef>
                <a:spcPct val="0"/>
              </a:spcBef>
              <a:spcAft>
                <a:spcPct val="0"/>
              </a:spcAft>
              <a:defRPr/>
            </a:pPr>
            <a:r>
              <a:rPr lang="en-US" b="1" dirty="0" smtClean="0"/>
              <a:t>Say:</a:t>
            </a:r>
            <a:r>
              <a:rPr lang="en-US" b="0" baseline="0" dirty="0" smtClean="0"/>
              <a:t> This is really the critical piece of our instruction and yet, it is the one step that often gets left behind.</a:t>
            </a:r>
          </a:p>
          <a:p>
            <a:pPr defTabSz="914294" fontAlgn="base">
              <a:spcBef>
                <a:spcPct val="0"/>
              </a:spcBef>
              <a:spcAft>
                <a:spcPct val="0"/>
              </a:spcAft>
              <a:defRPr/>
            </a:pPr>
            <a:r>
              <a:rPr lang="en-US" b="0" baseline="0" dirty="0" smtClean="0"/>
              <a:t>What we need to think about now, is what do we include in think-aloud lessons when teaching students to determine importance and summarize? Well, as you might expect, the answer is fairly complex. In order for students to summarize effectively, we need to teach them about the components they will need to include in a summary. To be explicitly clear, the first thing we need to clarify, is what we mean by the terms topic, main idea and summary.</a:t>
            </a:r>
            <a:endParaRPr lang="en-US" dirty="0" smtClean="0"/>
          </a:p>
          <a:p>
            <a:pPr>
              <a:spcBef>
                <a:spcPct val="0"/>
              </a:spcBef>
            </a:pPr>
            <a:endParaRPr lang="en-US" dirty="0" smtClean="0"/>
          </a:p>
          <a:p>
            <a:pPr>
              <a:spcBef>
                <a:spcPct val="0"/>
              </a:spcBef>
            </a:pPr>
            <a:endParaRPr lang="en-US" b="1"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97041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xfrm>
            <a:off x="701040" y="4415791"/>
            <a:ext cx="5608320" cy="41833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t>Say: </a:t>
            </a:r>
            <a:r>
              <a:rPr lang="en-US" dirty="0" smtClean="0"/>
              <a:t>As with all of our cognitive strategies, we want to teach Determining Importance and Summarizing to our students in a direct, explicit, and systematic manner. We use our 8-Step Cognitive Strategy Routine. </a:t>
            </a:r>
          </a:p>
          <a:p>
            <a:pPr>
              <a:spcBef>
                <a:spcPct val="0"/>
              </a:spcBef>
            </a:pPr>
            <a:endParaRPr lang="en-US" dirty="0" smtClean="0"/>
          </a:p>
          <a:p>
            <a:pPr>
              <a:spcBef>
                <a:spcPct val="0"/>
              </a:spcBef>
            </a:pPr>
            <a:r>
              <a:rPr lang="en-US" dirty="0" smtClean="0"/>
              <a:t>This routine is important because it scaffolds the learning for our students by keeping our instruction consistent. Please take out your blue and white Cognitive Strategy Routine Card so that you can follow along as I model the steps. You can also take out your Determining Importance and Summarizing Lesson Planning Card because we will be using that shortly as well. </a:t>
            </a:r>
            <a:endParaRPr lang="en-US" b="1" dirty="0" smtClean="0"/>
          </a:p>
          <a:p>
            <a:pPr eaLnBrk="1" hangingPunct="1">
              <a:spcBef>
                <a:spcPct val="0"/>
              </a:spcBef>
            </a:pPr>
            <a:endParaRPr lang="en-US" alt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xfrm>
            <a:off x="701040" y="4415791"/>
            <a:ext cx="5608320" cy="4183380"/>
          </a:xfrm>
          <a:prstGeom prst="rect">
            <a:avLst/>
          </a:prstGeom>
          <a:noFill/>
        </p:spPr>
        <p:txBody>
          <a:bodyPr wrap="square" lIns="91430" tIns="45715" rIns="91430" bIns="45715" numCol="1" anchor="t" anchorCtr="0" compatLnSpc="1">
            <a:prstTxWarp prst="textNoShape">
              <a:avLst/>
            </a:prstTxWarp>
          </a:bodyPr>
          <a:lstStyle/>
          <a:p>
            <a:pPr>
              <a:spcBef>
                <a:spcPct val="0"/>
              </a:spcBef>
            </a:pPr>
            <a:r>
              <a:rPr lang="en-US" b="1" dirty="0" smtClean="0"/>
              <a:t>Say: </a:t>
            </a:r>
            <a:r>
              <a:rPr lang="en-US" dirty="0" smtClean="0"/>
              <a:t>We begin all strategy instruction the same way – with Step 1, using a real-world example to create a context for the strategy. This step is important because cognitive strategies are just that – cognitive. That means that they happen in our heads, which makes it hard for students to see or understand what we are talking about. For many of our students, these cognitive strategies are abstract concepts. A real-world example helps students to realize what the strategy is, and that they already use it in their everyday lives. It is important that we know our students well and are familiar with their backgrounds and interests so we can choose examples that will have meaning to them. </a:t>
            </a:r>
          </a:p>
          <a:p>
            <a:pPr>
              <a:spcBef>
                <a:spcPct val="0"/>
              </a:spcBef>
            </a:pPr>
            <a:endParaRPr lang="en-US" dirty="0" smtClean="0"/>
          </a:p>
          <a:p>
            <a:r>
              <a:rPr lang="en-US" b="1" dirty="0" smtClean="0"/>
              <a:t>Read slide.</a:t>
            </a:r>
          </a:p>
          <a:p>
            <a:endParaRPr lang="en-US" b="1" dirty="0" smtClean="0"/>
          </a:p>
          <a:p>
            <a:pPr defTabSz="914294">
              <a:defRPr/>
            </a:pPr>
            <a:r>
              <a:rPr lang="en-US" b="1" dirty="0" smtClean="0">
                <a:ea typeface="+mn-ea"/>
                <a:cs typeface="+mn-cs"/>
              </a:rPr>
              <a:t>Say: </a:t>
            </a:r>
            <a:r>
              <a:rPr lang="en-US" b="0" dirty="0" smtClean="0">
                <a:ea typeface="+mn-ea"/>
                <a:cs typeface="+mn-cs"/>
              </a:rPr>
              <a:t>Let</a:t>
            </a:r>
            <a:r>
              <a:rPr lang="en-US" b="0" baseline="0" dirty="0" smtClean="0">
                <a:ea typeface="+mn-ea"/>
                <a:cs typeface="+mn-cs"/>
              </a:rPr>
              <a:t> me share an example of an anchor lesson that could be used for Determining Importance and Summarizing.</a:t>
            </a:r>
            <a:endParaRPr lang="en-US" dirty="0" smtClean="0">
              <a:ea typeface="+mn-ea"/>
              <a:cs typeface="+mn-cs"/>
            </a:endParaRP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1851025" y="465138"/>
            <a:ext cx="3405188" cy="2555875"/>
          </a:xfrm>
          <a:noFill/>
          <a:ln>
            <a:solidFill>
              <a:srgbClr val="000000"/>
            </a:solidFill>
            <a:miter lim="800000"/>
            <a:headEnd/>
            <a:tailEnd/>
          </a:ln>
        </p:spPr>
      </p:sp>
      <p:sp>
        <p:nvSpPr>
          <p:cNvPr id="106499" name="Notes Placeholder 2"/>
          <p:cNvSpPr>
            <a:spLocks noGrp="1"/>
          </p:cNvSpPr>
          <p:nvPr>
            <p:ph type="body" idx="1"/>
          </p:nvPr>
        </p:nvSpPr>
        <p:spPr bwMode="auto">
          <a:xfrm>
            <a:off x="545254" y="3176563"/>
            <a:ext cx="5997787" cy="5964844"/>
          </a:xfrm>
        </p:spPr>
        <p:txBody>
          <a:bodyPr wrap="square" numCol="1" anchor="t" anchorCtr="0" compatLnSpc="1">
            <a:prstTxWarp prst="textNoShape">
              <a:avLst/>
            </a:prstTxWarp>
            <a:normAutofit fontScale="92500"/>
          </a:bodyPr>
          <a:lstStyle/>
          <a:p>
            <a:pPr>
              <a:spcBef>
                <a:spcPts val="0"/>
              </a:spcBef>
              <a:defRPr/>
            </a:pPr>
            <a:r>
              <a:rPr lang="en-US" b="1" dirty="0" smtClean="0">
                <a:ea typeface="+mn-ea"/>
                <a:cs typeface="+mn-cs"/>
              </a:rPr>
              <a:t>Say: </a:t>
            </a:r>
            <a:r>
              <a:rPr lang="en-US" dirty="0" smtClean="0">
                <a:ea typeface="+mn-ea"/>
                <a:cs typeface="+mn-cs"/>
              </a:rPr>
              <a:t>In our anchor lesson for determining importance, we ask students to help us create a poster for a lost dog, sifting through general information about the dog to decide what a passer-by would need to know if they were looking for the dog.  </a:t>
            </a:r>
          </a:p>
          <a:p>
            <a:pPr>
              <a:spcBef>
                <a:spcPts val="0"/>
              </a:spcBef>
              <a:defRPr/>
            </a:pPr>
            <a:r>
              <a:rPr lang="en-US" dirty="0" smtClean="0">
                <a:ea typeface="+mn-ea"/>
                <a:cs typeface="+mn-cs"/>
              </a:rPr>
              <a:t>  </a:t>
            </a:r>
          </a:p>
          <a:p>
            <a:pPr>
              <a:spcBef>
                <a:spcPts val="0"/>
              </a:spcBef>
              <a:defRPr/>
            </a:pPr>
            <a:r>
              <a:rPr lang="en-US" b="1" i="0" dirty="0" smtClean="0">
                <a:ea typeface="+mn-ea"/>
                <a:cs typeface="+mn-cs"/>
              </a:rPr>
              <a:t>Sample Script: </a:t>
            </a:r>
            <a:r>
              <a:rPr lang="en-US" i="0" dirty="0" smtClean="0">
                <a:ea typeface="+mn-ea"/>
                <a:cs typeface="+mn-cs"/>
              </a:rPr>
              <a:t>Class, this is a picture of my friend’s dog Sonny.  My friend and I need your help. Sonny is lost. We need to make a lost dog poster that we can put on the mailboxes in my friend’s neighborhood to let everyone know that we are looking for Sonny.  To help us make the poster, my friend made a long list of all the things she could think of about Sonny.</a:t>
            </a:r>
          </a:p>
          <a:p>
            <a:pPr>
              <a:spcBef>
                <a:spcPts val="0"/>
              </a:spcBef>
              <a:defRPr/>
            </a:pPr>
            <a:r>
              <a:rPr lang="en-US" i="1" dirty="0" smtClean="0">
                <a:ea typeface="+mn-ea"/>
                <a:cs typeface="+mn-cs"/>
              </a:rPr>
              <a:t> </a:t>
            </a:r>
            <a:endParaRPr lang="en-US" dirty="0" smtClean="0">
              <a:ea typeface="+mn-ea"/>
              <a:cs typeface="+mn-cs"/>
            </a:endParaRPr>
          </a:p>
          <a:p>
            <a:pPr>
              <a:spcBef>
                <a:spcPts val="0"/>
              </a:spcBef>
              <a:defRPr/>
            </a:pPr>
            <a:r>
              <a:rPr lang="en-US" b="1" dirty="0" smtClean="0">
                <a:ea typeface="+mn-ea"/>
                <a:cs typeface="+mn-cs"/>
              </a:rPr>
              <a:t>After the class had read the list together, I might go on to say:</a:t>
            </a:r>
          </a:p>
          <a:p>
            <a:pPr>
              <a:spcBef>
                <a:spcPts val="0"/>
              </a:spcBef>
              <a:defRPr/>
            </a:pPr>
            <a:r>
              <a:rPr lang="en-US" dirty="0" smtClean="0">
                <a:ea typeface="+mn-ea"/>
                <a:cs typeface="+mn-cs"/>
              </a:rPr>
              <a:t> </a:t>
            </a:r>
          </a:p>
          <a:p>
            <a:pPr>
              <a:spcBef>
                <a:spcPts val="0"/>
              </a:spcBef>
              <a:defRPr/>
            </a:pPr>
            <a:r>
              <a:rPr lang="en-US" b="1" i="0" dirty="0" smtClean="0">
                <a:ea typeface="+mn-ea"/>
                <a:cs typeface="+mn-cs"/>
              </a:rPr>
              <a:t>Sample Script:  </a:t>
            </a:r>
            <a:r>
              <a:rPr lang="en-US" i="0" dirty="0" smtClean="0">
                <a:ea typeface="+mn-ea"/>
                <a:cs typeface="+mn-cs"/>
              </a:rPr>
              <a:t>There is a lot of information on this list. I don’t think all of it will fit on a poster.  It will also be hard for someone to remember so much. What information is most important for people to know about Sonny so that they can help us find him?  Let’s read the list one more time, and this time, let’s think about what information is important to include on the lost dog poster. We can get rid of the ideas we don’t think will be important for finding</a:t>
            </a:r>
            <a:r>
              <a:rPr lang="en-US" i="0" baseline="0" dirty="0" smtClean="0">
                <a:ea typeface="+mn-ea"/>
                <a:cs typeface="+mn-cs"/>
              </a:rPr>
              <a:t> Sonny</a:t>
            </a:r>
            <a:r>
              <a:rPr lang="en-US" i="0" dirty="0" smtClean="0">
                <a:ea typeface="+mn-ea"/>
                <a:cs typeface="+mn-cs"/>
              </a:rPr>
              <a:t>.</a:t>
            </a:r>
          </a:p>
          <a:p>
            <a:pPr>
              <a:spcBef>
                <a:spcPts val="0"/>
              </a:spcBef>
              <a:defRPr/>
            </a:pPr>
            <a:r>
              <a:rPr lang="en-US" i="1" dirty="0" smtClean="0">
                <a:ea typeface="+mn-ea"/>
                <a:cs typeface="+mn-cs"/>
              </a:rPr>
              <a:t> </a:t>
            </a:r>
            <a:endParaRPr lang="en-US" dirty="0" smtClean="0">
              <a:ea typeface="+mn-ea"/>
              <a:cs typeface="+mn-cs"/>
            </a:endParaRPr>
          </a:p>
          <a:p>
            <a:pPr>
              <a:spcBef>
                <a:spcPts val="0"/>
              </a:spcBef>
              <a:defRPr/>
            </a:pPr>
            <a:r>
              <a:rPr lang="en-US" b="1" dirty="0" smtClean="0">
                <a:ea typeface="+mn-ea"/>
                <a:cs typeface="+mn-cs"/>
              </a:rPr>
              <a:t>Reread the first bullet on the slide.</a:t>
            </a:r>
            <a:endParaRPr lang="en-US" dirty="0" smtClean="0">
              <a:ea typeface="+mn-ea"/>
              <a:cs typeface="+mn-cs"/>
            </a:endParaRPr>
          </a:p>
          <a:p>
            <a:pPr>
              <a:spcBef>
                <a:spcPts val="0"/>
              </a:spcBef>
              <a:defRPr/>
            </a:pPr>
            <a:r>
              <a:rPr lang="en-US" b="1" dirty="0" smtClean="0">
                <a:ea typeface="+mn-ea"/>
                <a:cs typeface="+mn-cs"/>
              </a:rPr>
              <a:t> </a:t>
            </a:r>
            <a:endParaRPr lang="en-US" dirty="0" smtClean="0">
              <a:ea typeface="+mn-ea"/>
              <a:cs typeface="+mn-cs"/>
            </a:endParaRPr>
          </a:p>
          <a:p>
            <a:pPr>
              <a:spcBef>
                <a:spcPts val="0"/>
              </a:spcBef>
              <a:defRPr/>
            </a:pPr>
            <a:r>
              <a:rPr lang="en-US" b="1" i="0" dirty="0" smtClean="0">
                <a:ea typeface="+mn-ea"/>
                <a:cs typeface="+mn-cs"/>
              </a:rPr>
              <a:t>Sample Script:  </a:t>
            </a:r>
            <a:r>
              <a:rPr lang="en-US" i="0" dirty="0" smtClean="0">
                <a:ea typeface="+mn-ea"/>
                <a:cs typeface="+mn-cs"/>
              </a:rPr>
              <a:t>Four years old.  Sonny is a little dog.  Little dogs always look young to me even if they are ten years old.  I don’t think it’s important for anyone to know how old Sonny is. That information isn’t going to help someone find her</a:t>
            </a:r>
            <a:r>
              <a:rPr lang="en-US" i="0" baseline="0" dirty="0" smtClean="0">
                <a:ea typeface="+mn-ea"/>
                <a:cs typeface="+mn-cs"/>
              </a:rPr>
              <a:t> so</a:t>
            </a:r>
            <a:r>
              <a:rPr lang="en-US" i="0" dirty="0" smtClean="0">
                <a:ea typeface="+mn-ea"/>
                <a:cs typeface="+mn-cs"/>
              </a:rPr>
              <a:t> I’m not going to include this</a:t>
            </a:r>
            <a:r>
              <a:rPr lang="en-US" i="0" baseline="0" dirty="0" smtClean="0">
                <a:ea typeface="+mn-ea"/>
                <a:cs typeface="+mn-cs"/>
              </a:rPr>
              <a:t> on my poster.  </a:t>
            </a:r>
            <a:endParaRPr lang="en-US" i="0" dirty="0" smtClean="0">
              <a:ea typeface="+mn-ea"/>
              <a:cs typeface="+mn-cs"/>
            </a:endParaRPr>
          </a:p>
          <a:p>
            <a:pPr>
              <a:spcBef>
                <a:spcPts val="0"/>
              </a:spcBef>
              <a:defRPr/>
            </a:pPr>
            <a:r>
              <a:rPr lang="en-US" dirty="0" smtClean="0">
                <a:ea typeface="+mn-ea"/>
                <a:cs typeface="+mn-cs"/>
              </a:rPr>
              <a:t> </a:t>
            </a:r>
          </a:p>
          <a:p>
            <a:pPr>
              <a:spcBef>
                <a:spcPts val="0"/>
              </a:spcBef>
              <a:defRPr/>
            </a:pPr>
            <a:r>
              <a:rPr lang="en-US" b="1" dirty="0" smtClean="0">
                <a:ea typeface="+mn-ea"/>
                <a:cs typeface="+mn-cs"/>
              </a:rPr>
              <a:t>Continue modeling your thinking for two or three more bullets. Explicitly explain which information is important and why you think it is important.  </a:t>
            </a:r>
          </a:p>
          <a:p>
            <a:pPr>
              <a:spcBef>
                <a:spcPts val="0"/>
              </a:spcBef>
              <a:defRPr/>
            </a:pPr>
            <a:endParaRPr lang="en-US" b="1" dirty="0" smtClean="0">
              <a:ea typeface="+mn-ea"/>
              <a:cs typeface="+mn-cs"/>
            </a:endParaRPr>
          </a:p>
          <a:p>
            <a:pPr>
              <a:spcBef>
                <a:spcPts val="0"/>
              </a:spcBef>
              <a:defRPr/>
            </a:pPr>
            <a:r>
              <a:rPr lang="en-US" b="1" dirty="0" smtClean="0">
                <a:ea typeface="+mn-ea"/>
                <a:cs typeface="+mn-cs"/>
              </a:rPr>
              <a:t>NOTE lines will disappear as you click through this slide.</a:t>
            </a:r>
            <a:endParaRPr lang="en-US" dirty="0" smtClean="0">
              <a:ea typeface="+mn-ea"/>
              <a:cs typeface="+mn-cs"/>
            </a:endParaRPr>
          </a:p>
          <a:p>
            <a:pPr>
              <a:spcBef>
                <a:spcPts val="0"/>
              </a:spcBef>
              <a:defRPr/>
            </a:pPr>
            <a:r>
              <a:rPr lang="en-US" b="1" dirty="0" smtClean="0">
                <a:ea typeface="+mn-ea"/>
                <a:cs typeface="+mn-cs"/>
              </a:rPr>
              <a:t> </a:t>
            </a:r>
            <a:endParaRPr lang="en-US" dirty="0" smtClean="0">
              <a:ea typeface="+mn-ea"/>
              <a:cs typeface="+mn-cs"/>
            </a:endParaRPr>
          </a:p>
          <a:p>
            <a:pPr>
              <a:spcBef>
                <a:spcPts val="0"/>
              </a:spcBef>
              <a:defRPr/>
            </a:pPr>
            <a:r>
              <a:rPr lang="en-US" b="1" dirty="0" smtClean="0">
                <a:ea typeface="+mn-ea"/>
                <a:cs typeface="+mn-cs"/>
              </a:rPr>
              <a:t>Say: </a:t>
            </a:r>
            <a:r>
              <a:rPr lang="en-US" dirty="0" smtClean="0">
                <a:ea typeface="+mn-ea"/>
                <a:cs typeface="+mn-cs"/>
              </a:rPr>
              <a:t>After I have modeled some of my thinking,  I would ask my students to participate with me, using Think-Turn-Talk or thumbs-up/thumbs-down so they might indicate what they think is important.  </a:t>
            </a:r>
          </a:p>
          <a:p>
            <a:pPr>
              <a:spcBef>
                <a:spcPts val="0"/>
              </a:spcBef>
              <a:defRPr/>
            </a:pPr>
            <a:r>
              <a:rPr lang="en-US" dirty="0" smtClean="0">
                <a:ea typeface="+mn-ea"/>
                <a:cs typeface="+mn-cs"/>
              </a:rPr>
              <a:t> </a:t>
            </a:r>
          </a:p>
          <a:p>
            <a:pPr eaLnBrk="1" hangingPunct="1">
              <a:spcBef>
                <a:spcPts val="0"/>
              </a:spcBef>
              <a:defRPr/>
            </a:pPr>
            <a:endParaRPr lang="en-US" dirty="0" smtClean="0">
              <a:ea typeface="+mn-ea"/>
              <a:cs typeface="+mn-cs"/>
            </a:endParaRPr>
          </a:p>
          <a:p>
            <a:pPr eaLnBrk="1" hangingPunct="1">
              <a:spcBef>
                <a:spcPts val="0"/>
              </a:spcBef>
              <a:defRPr/>
            </a:pPr>
            <a:r>
              <a:rPr lang="en-US" dirty="0" smtClean="0">
                <a:ea typeface="+mn-ea"/>
                <a:cs typeface="+mn-cs"/>
              </a:rPr>
              <a:t> </a:t>
            </a:r>
          </a:p>
          <a:p>
            <a:pPr eaLnBrk="1" hangingPunct="1">
              <a:spcBef>
                <a:spcPts val="0"/>
              </a:spcBef>
              <a:defRPr/>
            </a:pPr>
            <a:endParaRPr lang="en-US" b="1"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204913" y="660400"/>
            <a:ext cx="4451350" cy="3338513"/>
          </a:xfrm>
          <a:noFill/>
          <a:ln>
            <a:solidFill>
              <a:srgbClr val="000000"/>
            </a:solidFill>
            <a:miter lim="800000"/>
            <a:headEnd/>
            <a:tailEnd/>
          </a:ln>
        </p:spPr>
      </p:sp>
      <p:sp>
        <p:nvSpPr>
          <p:cNvPr id="43010" name="Notes Placeholder 2"/>
          <p:cNvSpPr>
            <a:spLocks noGrp="1"/>
          </p:cNvSpPr>
          <p:nvPr>
            <p:ph type="body" idx="1"/>
          </p:nvPr>
        </p:nvSpPr>
        <p:spPr bwMode="auto">
          <a:xfrm>
            <a:off x="701040" y="4264711"/>
            <a:ext cx="5608320" cy="4334460"/>
          </a:xfrm>
          <a:noFill/>
        </p:spPr>
        <p:txBody>
          <a:bodyPr wrap="square" numCol="1" anchor="t" anchorCtr="0" compatLnSpc="1">
            <a:prstTxWarp prst="textNoShape">
              <a:avLst/>
            </a:prstTxWarp>
          </a:bodyPr>
          <a:lstStyle/>
          <a:p>
            <a:r>
              <a:rPr lang="en-US" b="1" dirty="0" smtClean="0"/>
              <a:t>Say: </a:t>
            </a:r>
            <a:r>
              <a:rPr lang="en-US" dirty="0" smtClean="0"/>
              <a:t>Once we have created our poster, I would say to my students: </a:t>
            </a:r>
          </a:p>
          <a:p>
            <a:r>
              <a:rPr lang="en-US" i="0" dirty="0" smtClean="0"/>
              <a:t>When we read, authors give us lots of information – sometimes too much for us to remember.  Good readers determine what information is important to know and to remember, just like we did when making this lost dog poster. </a:t>
            </a:r>
          </a:p>
          <a:p>
            <a:r>
              <a:rPr lang="en-US" i="0" dirty="0" smtClean="0"/>
              <a:t> </a:t>
            </a:r>
          </a:p>
          <a:p>
            <a:r>
              <a:rPr lang="en-US" dirty="0" smtClean="0"/>
              <a:t> </a:t>
            </a:r>
          </a:p>
          <a:p>
            <a:pPr eaLnBrk="1" hangingPunct="1"/>
            <a:r>
              <a:rPr lang="en-US" dirty="0" smtClean="0"/>
              <a:t> </a:t>
            </a:r>
          </a:p>
          <a:p>
            <a:pPr eaLnBrk="1" hangingPunct="1"/>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xfrm>
            <a:off x="701040" y="4415791"/>
            <a:ext cx="5608320" cy="4183380"/>
          </a:xfrm>
          <a:prstGeom prst="rect">
            <a:avLst/>
          </a:prstGeom>
          <a:noFill/>
        </p:spPr>
        <p:txBody>
          <a:bodyPr wrap="square" lIns="91430" tIns="45715" rIns="91430" bIns="45715" numCol="1" anchor="t" anchorCtr="0" compatLnSpc="1">
            <a:prstTxWarp prst="textNoShape">
              <a:avLst/>
            </a:prstTxWarp>
          </a:bodyPr>
          <a:lstStyle/>
          <a:p>
            <a:pPr>
              <a:spcBef>
                <a:spcPct val="0"/>
              </a:spcBef>
            </a:pPr>
            <a:r>
              <a:rPr lang="en-US" b="1" dirty="0" smtClean="0"/>
              <a:t>Say: </a:t>
            </a:r>
            <a:r>
              <a:rPr lang="en-US" dirty="0" smtClean="0"/>
              <a:t>Now it is your turn to think about Step 1. You may choose to introduce Determining Importance and Summarizing to students by using the example of the lost dog. If you choose to use another anchor lesson, be sure to think about your students’ background knowledge. Whatever you choose to do should be familiar, or something to which your students will be able to relate. </a:t>
            </a:r>
          </a:p>
          <a:p>
            <a:pPr>
              <a:spcBef>
                <a:spcPct val="0"/>
              </a:spcBef>
            </a:pPr>
            <a:endParaRPr lang="en-US" dirty="0" smtClean="0"/>
          </a:p>
          <a:p>
            <a:pPr>
              <a:spcBef>
                <a:spcPct val="0"/>
              </a:spcBef>
            </a:pPr>
            <a:r>
              <a:rPr lang="en-US" dirty="0" smtClean="0"/>
              <a:t>Take a moment to discuss with the colleagues at your table what you think you will say for your Step 1. Record what you will say on the orange Lesson Planning Card. You have a Vis-à-vis and a Sharpie in your supply pouch that you can use to write with. </a:t>
            </a:r>
          </a:p>
          <a:p>
            <a:pPr>
              <a:spcBef>
                <a:spcPct val="0"/>
              </a:spcBef>
            </a:pPr>
            <a:endParaRPr lang="en-US" dirty="0" smtClean="0"/>
          </a:p>
          <a:p>
            <a:pPr>
              <a:spcBef>
                <a:spcPct val="0"/>
              </a:spcBef>
            </a:pPr>
            <a:r>
              <a:rPr lang="en-US" dirty="0" smtClean="0"/>
              <a:t>You may need to return to this at a later time.  It takes a lot of thought to</a:t>
            </a:r>
            <a:r>
              <a:rPr lang="en-US" baseline="0" dirty="0" smtClean="0"/>
              <a:t> come up with a really memorable, and effective anchor lesson.</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xfrm>
            <a:off x="701040" y="4415791"/>
            <a:ext cx="5608320" cy="4183380"/>
          </a:xfrm>
          <a:prstGeom prst="rect">
            <a:avLst/>
          </a:prstGeom>
          <a:noFill/>
        </p:spPr>
        <p:txBody>
          <a:bodyPr wrap="square" numCol="1" anchor="t" anchorCtr="0" compatLnSpc="1">
            <a:prstTxWarp prst="textNoShape">
              <a:avLst/>
            </a:prstTxWarp>
          </a:bodyPr>
          <a:lstStyle/>
          <a:p>
            <a:pPr>
              <a:spcBef>
                <a:spcPct val="0"/>
              </a:spcBef>
            </a:pPr>
            <a:r>
              <a:rPr lang="en-US" b="1" smtClean="0"/>
              <a:t>Say: </a:t>
            </a:r>
            <a:r>
              <a:rPr lang="en-US" smtClean="0"/>
              <a:t>An anchor lesson is our introduction to the strategy. Steps 2-7 are how we teach the strategy. What we plan to say and do for the next 3 steps will be repeated EVERY time we teach this strategy. In other words, we do these 3 steps before every think-aloud and every shared practice opportunity.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xfrm>
            <a:off x="701040" y="4415791"/>
            <a:ext cx="5608320" cy="4183380"/>
          </a:xfrm>
          <a:prstGeom prst="rect">
            <a:avLst/>
          </a:prstGeom>
          <a:noFill/>
        </p:spPr>
        <p:txBody>
          <a:bodyPr wrap="square" lIns="91430" tIns="45715" rIns="91430" bIns="45715" numCol="1" anchor="t" anchorCtr="0" compatLnSpc="1">
            <a:prstTxWarp prst="textNoShape">
              <a:avLst/>
            </a:prstTxWarp>
          </a:bodyPr>
          <a:lstStyle/>
          <a:p>
            <a:pPr>
              <a:spcBef>
                <a:spcPct val="0"/>
              </a:spcBef>
            </a:pPr>
            <a:r>
              <a:rPr lang="en-US" b="1" dirty="0" smtClean="0"/>
              <a:t>Say: </a:t>
            </a:r>
            <a:r>
              <a:rPr lang="en-US" dirty="0" smtClean="0"/>
              <a:t>Step 2 is, “Give the strategy a name.” We want to use clear and consistent language when referring to the cognitive strategies. Our comprehension strategy instruction is stronger if everyone in the district uses the same vocabulary to refer to the strategies we are teaching.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xfrm>
            <a:off x="701040" y="4415791"/>
            <a:ext cx="5608320" cy="4183380"/>
          </a:xfrm>
          <a:prstGeom prst="rect">
            <a:avLst/>
          </a:prstGeom>
          <a:noFill/>
        </p:spPr>
        <p:txBody>
          <a:bodyPr wrap="square" lIns="91430" tIns="45715" rIns="91430" bIns="45715" numCol="1" anchor="t" anchorCtr="0" compatLnSpc="1">
            <a:prstTxWarp prst="textNoShape">
              <a:avLst/>
            </a:prstTxWarp>
          </a:bodyPr>
          <a:lstStyle/>
          <a:p>
            <a:pPr>
              <a:spcBef>
                <a:spcPct val="0"/>
              </a:spcBef>
            </a:pPr>
            <a:r>
              <a:rPr lang="en-US" b="1" dirty="0" smtClean="0"/>
              <a:t>Say: </a:t>
            </a:r>
            <a:r>
              <a:rPr lang="en-US" dirty="0" smtClean="0"/>
              <a:t>Step 3 is where we define the strategy and explain how and when it is used and how it helps with reading.  For example, we might say …</a:t>
            </a:r>
          </a:p>
          <a:p>
            <a:pPr>
              <a:spcBef>
                <a:spcPct val="0"/>
              </a:spcBef>
            </a:pPr>
            <a:endParaRPr lang="en-US" dirty="0" smtClean="0"/>
          </a:p>
          <a:p>
            <a:pPr>
              <a:spcBef>
                <a:spcPct val="0"/>
              </a:spcBef>
            </a:pPr>
            <a:r>
              <a:rPr lang="en-US" b="1" dirty="0" smtClean="0"/>
              <a:t>Read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p:nvPicPr>
        <p:blipFill>
          <a:blip r:embed="rId14" cstate="print"/>
          <a:stretch>
            <a:fillRect/>
          </a:stretch>
        </p:blipFill>
        <p:spPr>
          <a:xfrm>
            <a:off x="0" y="0"/>
            <a:ext cx="9144000" cy="819302"/>
          </a:xfrm>
          <a:prstGeom prst="rect">
            <a:avLst/>
          </a:prstGeom>
        </p:spPr>
      </p:pic>
      <p:sp>
        <p:nvSpPr>
          <p:cNvPr id="9" name="Footer Placeholder 4"/>
          <p:cNvSpPr txBox="1">
            <a:spLocks/>
          </p:cNvSpPr>
          <p:nvPr/>
        </p:nvSpPr>
        <p:spPr>
          <a:xfrm>
            <a:off x="2057400" y="6477000"/>
            <a:ext cx="5181600" cy="228600"/>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d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pdf"/></Relationships>
</file>

<file path=ppt/slides/_rels/slide6.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fontScale="90000"/>
          </a:bodyPr>
          <a:lstStyle/>
          <a:p>
            <a:r>
              <a:rPr lang="en-US" cap="none" dirty="0" smtClean="0"/>
              <a:t>Determining Importance &amp; Summarizing?</a:t>
            </a:r>
          </a:p>
        </p:txBody>
      </p:sp>
      <p:sp>
        <p:nvSpPr>
          <p:cNvPr id="28675" name="Text Placeholder 4"/>
          <p:cNvSpPr>
            <a:spLocks noGrp="1"/>
          </p:cNvSpPr>
          <p:nvPr>
            <p:ph type="body" idx="1"/>
          </p:nvPr>
        </p:nvSpPr>
        <p:spPr>
          <a:xfrm>
            <a:off x="762000" y="2919413"/>
            <a:ext cx="7772400" cy="1500187"/>
          </a:xfrm>
        </p:spPr>
        <p:txBody>
          <a:bodyPr/>
          <a:lstStyle/>
          <a:p>
            <a:r>
              <a:rPr lang="en-US" sz="3200" dirty="0" smtClean="0">
                <a:solidFill>
                  <a:srgbClr val="7F7F7F"/>
                </a:solidFill>
              </a:rPr>
              <a:t>How Should We Teach</a:t>
            </a:r>
            <a:endParaRPr lang="en-US" sz="3600" dirty="0" smtClean="0">
              <a:solidFill>
                <a:srgbClr val="7F7F7F"/>
              </a:solidFill>
            </a:endParaRPr>
          </a:p>
        </p:txBody>
      </p:sp>
      <p:sp>
        <p:nvSpPr>
          <p:cNvPr id="5"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a:t>
            </a:fld>
            <a:endParaRPr lang="en-US" sz="1200" dirty="0">
              <a:solidFill>
                <a:srgbClr val="898989"/>
              </a:solidFill>
              <a:latin typeface="Calibri" charset="0"/>
            </a:endParaRPr>
          </a:p>
        </p:txBody>
      </p:sp>
    </p:spTree>
    <p:extLst>
      <p:ext uri="{BB962C8B-B14F-4D97-AF65-F5344CB8AC3E}">
        <p14:creationId xmlns:p14="http://schemas.microsoft.com/office/powerpoint/2010/main" xmlns="" val="3175129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p:txBody>
          <a:bodyPr/>
          <a:lstStyle/>
          <a:p>
            <a:r>
              <a:rPr lang="en-US" smtClean="0">
                <a:cs typeface="ＭＳ Ｐゴシック" charset="-128"/>
              </a:rPr>
              <a:t>Define the Strategy </a:t>
            </a:r>
            <a:r>
              <a:rPr lang="en-US" sz="2800" smtClean="0">
                <a:cs typeface="ＭＳ Ｐゴシック" charset="-128"/>
              </a:rPr>
              <a:t>(Step 3)</a:t>
            </a:r>
          </a:p>
        </p:txBody>
      </p:sp>
      <p:sp>
        <p:nvSpPr>
          <p:cNvPr id="79874" name="TextBox 4"/>
          <p:cNvSpPr txBox="1">
            <a:spLocks noChangeArrowheads="1"/>
          </p:cNvSpPr>
          <p:nvPr/>
        </p:nvSpPr>
        <p:spPr bwMode="auto">
          <a:xfrm>
            <a:off x="762000" y="1751013"/>
            <a:ext cx="8077200" cy="1220787"/>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3 on your orange Cognitive Strategy Routine Lesson Planning Card.</a:t>
            </a:r>
            <a:endParaRPr lang="en-US" sz="3200">
              <a:latin typeface="Calibri" charset="0"/>
            </a:endParaRPr>
          </a:p>
          <a:p>
            <a:endParaRPr lang="en-US">
              <a:latin typeface="Calibri" charset="0"/>
            </a:endParaRPr>
          </a:p>
        </p:txBody>
      </p:sp>
      <p:pic>
        <p:nvPicPr>
          <p:cNvPr id="9"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rot="21113375">
            <a:off x="666891" y="3497600"/>
            <a:ext cx="3283605" cy="21251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7"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10</a:t>
            </a:fld>
            <a:endParaRPr lang="en-US" sz="1200" dirty="0">
              <a:solidFill>
                <a:srgbClr val="898989"/>
              </a:solidFill>
              <a:latin typeface="Calibri" charset="0"/>
            </a:endParaRPr>
          </a:p>
        </p:txBody>
      </p:sp>
      <p:pic>
        <p:nvPicPr>
          <p:cNvPr id="2" name="Picture 2" descr="C:\Users\hrocha\AppData\Local\Microsoft\Windows\Temporary Internet Files\Content.IE5\ATIM5SVQ\17809718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564" b="25625"/>
          <a:stretch/>
        </p:blipFill>
        <p:spPr bwMode="auto">
          <a:xfrm>
            <a:off x="5648218" y="2971800"/>
            <a:ext cx="2505182" cy="3124200"/>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1" name="Rounded Rectangular Callout 10"/>
          <p:cNvSpPr/>
          <p:nvPr/>
        </p:nvSpPr>
        <p:spPr>
          <a:xfrm>
            <a:off x="4191001" y="3103263"/>
            <a:ext cx="1752599" cy="935337"/>
          </a:xfrm>
          <a:prstGeom prst="wedgeRoundRectCallout">
            <a:avLst>
              <a:gd name="adj1" fmla="val 72115"/>
              <a:gd name="adj2" fmla="val 30008"/>
              <a:gd name="adj3" fmla="val 16667"/>
            </a:avLst>
          </a:prstGeom>
          <a:solidFill>
            <a:srgbClr val="5EAD16"/>
          </a:solidFill>
          <a:ln>
            <a:solidFill>
              <a:srgbClr val="559C14"/>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600" b="1" dirty="0" smtClean="0">
                <a:solidFill>
                  <a:schemeClr val="bg1"/>
                </a:solidFill>
                <a:ea typeface="ＭＳ Ｐゴシック" charset="-128"/>
                <a:cs typeface="ＭＳ Ｐゴシック" charset="-128"/>
              </a:rPr>
              <a:t>Determining Importance &amp; Summarizing is</a:t>
            </a:r>
            <a:r>
              <a:rPr lang="en-US" sz="1600" b="1" dirty="0">
                <a:solidFill>
                  <a:schemeClr val="bg1"/>
                </a:solidFill>
                <a:ea typeface="ＭＳ Ｐゴシック" charset="-128"/>
                <a:cs typeface="ＭＳ Ｐゴシック" charset="-128"/>
              </a:rPr>
              <a:t>…</a:t>
            </a:r>
          </a:p>
        </p:txBody>
      </p:sp>
    </p:spTree>
    <p:extLst>
      <p:ext uri="{BB962C8B-B14F-4D97-AF65-F5344CB8AC3E}">
        <p14:creationId xmlns:p14="http://schemas.microsoft.com/office/powerpoint/2010/main" xmlns="" val="366385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cs typeface="ＭＳ Ｐゴシック" charset="-128"/>
              </a:rPr>
              <a:t>Give Students Touchstones </a:t>
            </a:r>
            <a:r>
              <a:rPr lang="en-US" sz="2800">
                <a:cs typeface="ＭＳ Ｐゴシック" charset="-128"/>
              </a:rPr>
              <a:t>(Step 4)</a:t>
            </a:r>
          </a:p>
        </p:txBody>
      </p:sp>
      <p:sp>
        <p:nvSpPr>
          <p:cNvPr id="3" name="Content Placeholder 2"/>
          <p:cNvSpPr>
            <a:spLocks noGrp="1"/>
          </p:cNvSpPr>
          <p:nvPr>
            <p:ph idx="1"/>
          </p:nvPr>
        </p:nvSpPr>
        <p:spPr>
          <a:xfrm>
            <a:off x="623888" y="1905000"/>
            <a:ext cx="7986712" cy="1185863"/>
          </a:xfrm>
        </p:spPr>
        <p:txBody>
          <a:bodyPr>
            <a:normAutofit fontScale="92500"/>
          </a:bodyPr>
          <a:lstStyle/>
          <a:p>
            <a:pPr marL="0" indent="0">
              <a:spcBef>
                <a:spcPts val="800"/>
              </a:spcBef>
              <a:buFont typeface="Arial" charset="0"/>
              <a:buNone/>
            </a:pPr>
            <a:r>
              <a:rPr lang="en-US" sz="2800" dirty="0" smtClean="0">
                <a:cs typeface="ＭＳ Ｐゴシック" charset="-128"/>
              </a:rPr>
              <a:t>You may choose to provide students with a hand motion that signals Determining Importance &amp; Summarizing.</a:t>
            </a:r>
          </a:p>
          <a:p>
            <a:pPr marL="0" indent="0">
              <a:lnSpc>
                <a:spcPct val="90000"/>
              </a:lnSpc>
            </a:pPr>
            <a:endParaRPr lang="en-US" sz="2800" dirty="0" smtClean="0">
              <a:cs typeface="ＭＳ Ｐゴシック" charset="-128"/>
            </a:endParaRPr>
          </a:p>
        </p:txBody>
      </p:sp>
      <p:pic>
        <p:nvPicPr>
          <p:cNvPr id="10" name="Picture 2"/>
          <p:cNvPicPr>
            <a:picLocks noChangeAspect="1" noChangeArrowheads="1"/>
          </p:cNvPicPr>
          <p:nvPr/>
        </p:nvPicPr>
        <p:blipFill>
          <a:blip r:embed="rId3"/>
          <a:srcRect/>
          <a:stretch>
            <a:fillRect/>
          </a:stretch>
        </p:blipFill>
        <p:spPr bwMode="auto">
          <a:xfrm rot="21401803">
            <a:off x="905277" y="3575082"/>
            <a:ext cx="1844930" cy="2381433"/>
          </a:xfrm>
          <a:prstGeom prst="rect">
            <a:avLst/>
          </a:prstGeom>
          <a:ln w="3175">
            <a:solidFill>
              <a:schemeClr val="tx1"/>
            </a:solid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4"/>
          <a:srcRect/>
          <a:stretch>
            <a:fillRect/>
          </a:stretch>
        </p:blipFill>
        <p:spPr bwMode="auto">
          <a:xfrm rot="477946">
            <a:off x="2596718" y="3003013"/>
            <a:ext cx="1870687" cy="2415067"/>
          </a:xfrm>
          <a:prstGeom prst="rect">
            <a:avLst/>
          </a:prstGeom>
          <a:ln w="3175">
            <a:solidFill>
              <a:schemeClr val="tx1"/>
            </a:solidFill>
          </a:ln>
          <a:effectLst>
            <a:outerShdw blurRad="292100" dist="139700" dir="2700000" algn="tl" rotWithShape="0">
              <a:srgbClr val="333333">
                <a:alpha val="65000"/>
              </a:srgbClr>
            </a:outerShdw>
          </a:effectLst>
        </p:spPr>
      </p:pic>
      <p:sp>
        <p:nvSpPr>
          <p:cNvPr id="8"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11</a:t>
            </a:fld>
            <a:endParaRPr lang="en-US" sz="1200" dirty="0">
              <a:solidFill>
                <a:srgbClr val="898989"/>
              </a:solidFill>
              <a:latin typeface="Calibri" charset="0"/>
            </a:endParaRPr>
          </a:p>
        </p:txBody>
      </p:sp>
      <p:pic>
        <p:nvPicPr>
          <p:cNvPr id="1026" name="Picture 2" descr="C:\Users\hrocha\AppData\Local\Microsoft\Windows\Temporary Internet Files\Content.Outlook\P1PKNBCR\photo.JPG"/>
          <p:cNvPicPr>
            <a:picLocks noChangeAspect="1" noChangeArrowheads="1"/>
          </p:cNvPicPr>
          <p:nvPr/>
        </p:nvPicPr>
        <p:blipFill rotWithShape="1">
          <a:blip r:embed="rId5">
            <a:grayscl/>
            <a:extLst>
              <a:ext uri="{28A0092B-C50C-407E-A947-70E740481C1C}">
                <a14:useLocalDpi xmlns:a14="http://schemas.microsoft.com/office/drawing/2010/main" xmlns="" val="0"/>
              </a:ext>
            </a:extLst>
          </a:blip>
          <a:srcRect l="2909" t="5555" r="6529" b="4472"/>
          <a:stretch/>
        </p:blipFill>
        <p:spPr bwMode="auto">
          <a:xfrm rot="5400000">
            <a:off x="5537878" y="3227109"/>
            <a:ext cx="2601354" cy="1938336"/>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9" name="Picture 6"/>
          <p:cNvPicPr>
            <a:picLocks noChangeAspect="1" noChangeArrowheads="1"/>
          </p:cNvPicPr>
          <p:nvPr/>
        </p:nvPicPr>
        <p:blipFill>
          <a:blip r:embed="rId6" cstate="print"/>
          <a:srcRect l="9363" r="15995" b="4529"/>
          <a:stretch>
            <a:fillRect/>
          </a:stretch>
        </p:blipFill>
        <p:spPr>
          <a:xfrm>
            <a:off x="2198728" y="5588419"/>
            <a:ext cx="835419" cy="838543"/>
          </a:xfrm>
          <a:prstGeom prst="rect">
            <a:avLst/>
          </a:prstGeom>
          <a:ln cap="sq">
            <a:solidFill>
              <a:srgbClr val="000000"/>
            </a:solidFill>
          </a:ln>
          <a:effectLst>
            <a:outerShdw blurRad="50800" dist="38100" dir="2700000" algn="tl" rotWithShape="0">
              <a:srgbClr val="000000">
                <a:alpha val="43000"/>
              </a:srgbClr>
            </a:outerShdw>
          </a:effectLst>
        </p:spPr>
      </p:pic>
      <p:sp>
        <p:nvSpPr>
          <p:cNvPr id="81926" name="TextBox 6"/>
          <p:cNvSpPr txBox="1">
            <a:spLocks noChangeArrowheads="1"/>
          </p:cNvSpPr>
          <p:nvPr/>
        </p:nvSpPr>
        <p:spPr bwMode="auto">
          <a:xfrm>
            <a:off x="3049587" y="5536049"/>
            <a:ext cx="3656013" cy="1169551"/>
          </a:xfrm>
          <a:prstGeom prst="rect">
            <a:avLst/>
          </a:prstGeom>
          <a:noFill/>
          <a:ln w="9525">
            <a:noFill/>
            <a:miter lim="800000"/>
            <a:headEnd/>
            <a:tailEnd/>
          </a:ln>
        </p:spPr>
        <p:txBody>
          <a:bodyPr>
            <a:prstTxWarp prst="textNoShape">
              <a:avLst/>
            </a:prstTxWarp>
            <a:spAutoFit/>
          </a:bodyPr>
          <a:lstStyle/>
          <a:p>
            <a:pPr>
              <a:spcBef>
                <a:spcPts val="800"/>
              </a:spcBef>
            </a:pPr>
            <a:r>
              <a:rPr lang="en-US" sz="2600" dirty="0">
                <a:latin typeface="Calibri" charset="0"/>
              </a:rPr>
              <a:t>Display strategy posters in the classroom.</a:t>
            </a:r>
          </a:p>
          <a:p>
            <a:endParaRPr lang="en-US" dirty="0">
              <a:latin typeface="Calibri" charset="0"/>
            </a:endParaRPr>
          </a:p>
        </p:txBody>
      </p:sp>
    </p:spTree>
    <p:extLst>
      <p:ext uri="{BB962C8B-B14F-4D97-AF65-F5344CB8AC3E}">
        <p14:creationId xmlns:p14="http://schemas.microsoft.com/office/powerpoint/2010/main" xmlns="" val="2017053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457200" y="906463"/>
            <a:ext cx="8229600" cy="769937"/>
          </a:xfrm>
        </p:spPr>
        <p:txBody>
          <a:bodyPr/>
          <a:lstStyle/>
          <a:p>
            <a:r>
              <a:rPr lang="en-US">
                <a:cs typeface="ＭＳ Ｐゴシック" charset="-128"/>
              </a:rPr>
              <a:t>Give Students Touchstones </a:t>
            </a:r>
            <a:r>
              <a:rPr lang="en-US" sz="2800">
                <a:cs typeface="ＭＳ Ｐゴシック" charset="-128"/>
              </a:rPr>
              <a:t>(Step 4)</a:t>
            </a:r>
            <a:endParaRPr lang="en-US" sz="2800">
              <a:latin typeface="Kristen ITC" pitchFamily="66" charset="0"/>
              <a:cs typeface="ＭＳ Ｐゴシック" charset="-128"/>
            </a:endParaRPr>
          </a:p>
        </p:txBody>
      </p:sp>
      <p:sp>
        <p:nvSpPr>
          <p:cNvPr id="83970" name="Content Placeholder 4"/>
          <p:cNvSpPr>
            <a:spLocks noGrp="1"/>
          </p:cNvSpPr>
          <p:nvPr>
            <p:ph idx="1"/>
          </p:nvPr>
        </p:nvSpPr>
        <p:spPr>
          <a:xfrm>
            <a:off x="304800" y="1905000"/>
            <a:ext cx="8458200" cy="4419600"/>
          </a:xfrm>
        </p:spPr>
        <p:txBody>
          <a:bodyPr>
            <a:normAutofit/>
          </a:bodyPr>
          <a:lstStyle/>
          <a:p>
            <a:pPr indent="-6350">
              <a:spcBef>
                <a:spcPts val="800"/>
              </a:spcBef>
              <a:spcAft>
                <a:spcPts val="600"/>
              </a:spcAft>
              <a:buNone/>
            </a:pPr>
            <a:r>
              <a:rPr lang="en-US" altLang="en-US" sz="2500" dirty="0" smtClean="0">
                <a:solidFill>
                  <a:srgbClr val="C00000"/>
                </a:solidFill>
              </a:rPr>
              <a:t>Remember when </a:t>
            </a:r>
            <a:r>
              <a:rPr lang="en-US" sz="2500" dirty="0" smtClean="0">
                <a:solidFill>
                  <a:srgbClr val="C00000"/>
                </a:solidFill>
              </a:rPr>
              <a:t>we made our lost dog poster? We had </a:t>
            </a:r>
            <a:br>
              <a:rPr lang="en-US" sz="2500" dirty="0" smtClean="0">
                <a:solidFill>
                  <a:srgbClr val="C00000"/>
                </a:solidFill>
              </a:rPr>
            </a:br>
            <a:r>
              <a:rPr lang="en-US" sz="2500" dirty="0" smtClean="0">
                <a:solidFill>
                  <a:srgbClr val="C00000"/>
                </a:solidFill>
              </a:rPr>
              <a:t>a long list of details about the dog. Pretend that all of my fingers are those details. We didn’t want to put all of </a:t>
            </a:r>
            <a:br>
              <a:rPr lang="en-US" sz="2500" dirty="0" smtClean="0">
                <a:solidFill>
                  <a:srgbClr val="C00000"/>
                </a:solidFill>
              </a:rPr>
            </a:br>
            <a:r>
              <a:rPr lang="en-US" sz="2500" dirty="0" smtClean="0">
                <a:solidFill>
                  <a:srgbClr val="C00000"/>
                </a:solidFill>
              </a:rPr>
              <a:t>those details on our poster, we had to figure out which information was the most important – like my thumb here. The unimportant details can hide behind my hand, so that only the most important or key information is left. You will know when I am Determining Importance while reading, because I will show you this thumbs-up hand signal</a:t>
            </a:r>
            <a:r>
              <a:rPr lang="en-US" sz="2500" dirty="0">
                <a:solidFill>
                  <a:srgbClr val="C00000"/>
                </a:solidFill>
              </a:rPr>
              <a:t>. When we look at our poster, you can see a lady talking.  She is telling only the “key” ideas, or important information.” </a:t>
            </a:r>
          </a:p>
          <a:p>
            <a:pPr indent="-6350">
              <a:spcBef>
                <a:spcPts val="800"/>
              </a:spcBef>
              <a:spcAft>
                <a:spcPts val="600"/>
              </a:spcAft>
              <a:buNone/>
            </a:pPr>
            <a:endParaRPr lang="en-US" sz="2500" dirty="0" smtClean="0">
              <a:solidFill>
                <a:srgbClr val="C00000"/>
              </a:solidFill>
            </a:endParaRPr>
          </a:p>
        </p:txBody>
      </p:sp>
      <p:sp>
        <p:nvSpPr>
          <p:cNvPr id="4"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12</a:t>
            </a:fld>
            <a:endParaRPr lang="en-US" sz="1200" dirty="0">
              <a:solidFill>
                <a:srgbClr val="898989"/>
              </a:solidFill>
              <a:latin typeface="Calibri" charset="0"/>
            </a:endParaRPr>
          </a:p>
        </p:txBody>
      </p:sp>
    </p:spTree>
    <p:extLst>
      <p:ext uri="{BB962C8B-B14F-4D97-AF65-F5344CB8AC3E}">
        <p14:creationId xmlns:p14="http://schemas.microsoft.com/office/powerpoint/2010/main" xmlns="" val="420032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4"/>
          <p:cNvSpPr>
            <a:spLocks noGrp="1"/>
          </p:cNvSpPr>
          <p:nvPr>
            <p:ph type="title"/>
          </p:nvPr>
        </p:nvSpPr>
        <p:spPr/>
        <p:txBody>
          <a:bodyPr/>
          <a:lstStyle/>
          <a:p>
            <a:r>
              <a:rPr lang="en-US" dirty="0" smtClean="0">
                <a:cs typeface="ＭＳ Ｐゴシック" charset="-128"/>
              </a:rPr>
              <a:t>Give Students Touchstones </a:t>
            </a:r>
            <a:r>
              <a:rPr lang="en-US" sz="2800" dirty="0" smtClean="0">
                <a:cs typeface="ＭＳ Ｐゴシック" charset="-128"/>
              </a:rPr>
              <a:t>(Step 4)</a:t>
            </a:r>
            <a:endParaRPr lang="en-US" dirty="0" smtClean="0">
              <a:cs typeface="ＭＳ Ｐゴシック" charset="-128"/>
            </a:endParaRPr>
          </a:p>
        </p:txBody>
      </p:sp>
      <p:sp>
        <p:nvSpPr>
          <p:cNvPr id="59394" name="Content Placeholder 2"/>
          <p:cNvSpPr>
            <a:spLocks noGrp="1"/>
          </p:cNvSpPr>
          <p:nvPr>
            <p:ph idx="1"/>
          </p:nvPr>
        </p:nvSpPr>
        <p:spPr>
          <a:xfrm>
            <a:off x="0" y="1905000"/>
            <a:ext cx="8763000" cy="4114800"/>
          </a:xfrm>
        </p:spPr>
        <p:txBody>
          <a:bodyPr rtlCol="0">
            <a:normAutofit/>
          </a:bodyPr>
          <a:lstStyle/>
          <a:p>
            <a:pPr algn="ctr" fontAlgn="auto">
              <a:spcAft>
                <a:spcPts val="0"/>
              </a:spcAft>
              <a:buFont typeface="Arial" pitchFamily="34" charset="0"/>
              <a:buNone/>
              <a:defRPr/>
            </a:pPr>
            <a:endParaRPr lang="en-US" b="1" dirty="0" smtClean="0">
              <a:ea typeface="+mn-ea"/>
            </a:endParaRPr>
          </a:p>
          <a:p>
            <a:pPr indent="3175" fontAlgn="auto">
              <a:spcAft>
                <a:spcPts val="0"/>
              </a:spcAft>
              <a:buFont typeface="Arial" pitchFamily="34" charset="0"/>
              <a:buNone/>
              <a:defRPr/>
            </a:pPr>
            <a:endParaRPr lang="en-US" b="1" dirty="0" smtClean="0">
              <a:ea typeface="+mn-ea"/>
            </a:endParaRPr>
          </a:p>
          <a:p>
            <a:pPr fontAlgn="auto">
              <a:spcAft>
                <a:spcPts val="0"/>
              </a:spcAft>
              <a:buFont typeface="Arial" pitchFamily="34" charset="0"/>
              <a:buNone/>
              <a:defRPr/>
            </a:pPr>
            <a:r>
              <a:rPr lang="en-US" dirty="0" smtClean="0">
                <a:solidFill>
                  <a:srgbClr val="FF0000"/>
                </a:solidFill>
                <a:ea typeface="+mn-ea"/>
              </a:rPr>
              <a:t>    </a:t>
            </a:r>
          </a:p>
        </p:txBody>
      </p:sp>
      <p:sp>
        <p:nvSpPr>
          <p:cNvPr id="86019" name="TextBox 4"/>
          <p:cNvSpPr txBox="1">
            <a:spLocks noChangeArrowheads="1"/>
          </p:cNvSpPr>
          <p:nvPr/>
        </p:nvSpPr>
        <p:spPr bwMode="auto">
          <a:xfrm>
            <a:off x="838200" y="1905000"/>
            <a:ext cx="8077200" cy="1220788"/>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4 on your orange Cognitive Strategy Routine Lesson Planning Card.</a:t>
            </a:r>
            <a:endParaRPr lang="en-US" sz="3200">
              <a:latin typeface="Calibri" charset="0"/>
            </a:endParaRPr>
          </a:p>
          <a:p>
            <a:endParaRPr lang="en-US">
              <a:latin typeface="Calibri" charset="0"/>
            </a:endParaRPr>
          </a:p>
        </p:txBody>
      </p:sp>
      <p:pic>
        <p:nvPicPr>
          <p:cNvPr id="7"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rot="21396787">
            <a:off x="2735735" y="3614356"/>
            <a:ext cx="3767420" cy="243830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6"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13</a:t>
            </a:fld>
            <a:endParaRPr lang="en-US" sz="1200" dirty="0">
              <a:solidFill>
                <a:srgbClr val="898989"/>
              </a:solidFill>
              <a:latin typeface="Calibri" charset="0"/>
            </a:endParaRPr>
          </a:p>
        </p:txBody>
      </p:sp>
    </p:spTree>
    <p:extLst>
      <p:ext uri="{BB962C8B-B14F-4D97-AF65-F5344CB8AC3E}">
        <p14:creationId xmlns:p14="http://schemas.microsoft.com/office/powerpoint/2010/main" xmlns="" val="966513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smtClean="0">
                <a:cs typeface="ＭＳ Ｐゴシック" charset="-128"/>
              </a:rPr>
              <a:t>Think-Aloud </a:t>
            </a:r>
            <a:r>
              <a:rPr lang="en-US" sz="2800" dirty="0" smtClean="0">
                <a:cs typeface="ＭＳ Ｐゴシック" charset="-128"/>
              </a:rPr>
              <a:t>(Step 5)</a:t>
            </a:r>
          </a:p>
        </p:txBody>
      </p:sp>
      <p:sp>
        <p:nvSpPr>
          <p:cNvPr id="6"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14</a:t>
            </a:fld>
            <a:endParaRPr lang="en-US" sz="1200" dirty="0">
              <a:solidFill>
                <a:srgbClr val="898989"/>
              </a:solidFill>
              <a:latin typeface="Calibri" charset="0"/>
            </a:endParaRPr>
          </a:p>
        </p:txBody>
      </p:sp>
      <p:pic>
        <p:nvPicPr>
          <p:cNvPr id="8" name="Picture 3" descr="C:\Users\ddycha\AppData\Local\Microsoft\Windows\Temporary Internet Files\Content.IE5\TDR9T670\7848932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7765"/>
          <a:stretch/>
        </p:blipFill>
        <p:spPr bwMode="auto">
          <a:xfrm>
            <a:off x="5486401" y="2286001"/>
            <a:ext cx="2583584" cy="3581400"/>
          </a:xfrm>
          <a:prstGeom prst="rect">
            <a:avLst/>
          </a:prstGeom>
          <a:noFill/>
          <a:ln>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Content Placeholder 2"/>
          <p:cNvSpPr txBox="1">
            <a:spLocks/>
          </p:cNvSpPr>
          <p:nvPr/>
        </p:nvSpPr>
        <p:spPr>
          <a:xfrm>
            <a:off x="533400" y="2286000"/>
            <a:ext cx="44196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en-US" sz="3600" dirty="0" smtClean="0"/>
              <a:t>“A think-aloud is a way to provide </a:t>
            </a:r>
            <a:r>
              <a:rPr lang="en-US" sz="3600" i="1" dirty="0" smtClean="0"/>
              <a:t>instruction</a:t>
            </a:r>
            <a:r>
              <a:rPr lang="en-US" sz="3600" dirty="0" smtClean="0"/>
              <a:t> rather than just give </a:t>
            </a:r>
            <a:r>
              <a:rPr lang="en-US" sz="3600" i="1" dirty="0" smtClean="0"/>
              <a:t>instructions.” </a:t>
            </a:r>
          </a:p>
          <a:p>
            <a:pPr marL="0" indent="0">
              <a:spcBef>
                <a:spcPct val="0"/>
              </a:spcBef>
              <a:buFont typeface="Arial" pitchFamily="34" charset="0"/>
              <a:buNone/>
            </a:pPr>
            <a:endParaRPr lang="en-US" sz="3600" i="1" dirty="0" smtClean="0"/>
          </a:p>
          <a:p>
            <a:pPr marL="0" indent="0">
              <a:spcBef>
                <a:spcPct val="0"/>
              </a:spcBef>
              <a:buFont typeface="Arial" pitchFamily="34" charset="0"/>
              <a:buNone/>
            </a:pPr>
            <a:endParaRPr lang="en-US" sz="3600" i="1" dirty="0" smtClean="0"/>
          </a:p>
          <a:p>
            <a:pPr marL="0" indent="0">
              <a:spcBef>
                <a:spcPct val="0"/>
              </a:spcBef>
              <a:buFont typeface="Arial" pitchFamily="34" charset="0"/>
              <a:buNone/>
            </a:pPr>
            <a:r>
              <a:rPr lang="en-US" sz="2000" dirty="0" smtClean="0"/>
              <a:t>(Daniels &amp; </a:t>
            </a:r>
            <a:r>
              <a:rPr lang="en-US" sz="2000" dirty="0" err="1" smtClean="0"/>
              <a:t>Zemelman</a:t>
            </a:r>
            <a:r>
              <a:rPr lang="en-US" sz="2000" dirty="0" smtClean="0"/>
              <a:t>, 2004, p. 238).</a:t>
            </a:r>
          </a:p>
          <a:p>
            <a:pPr marL="0" indent="0">
              <a:spcBef>
                <a:spcPct val="0"/>
              </a:spcBef>
              <a:buFont typeface="Arial" pitchFamily="34" charset="0"/>
              <a:buNone/>
            </a:pPr>
            <a:endParaRPr lang="en-US" sz="2000" dirty="0"/>
          </a:p>
        </p:txBody>
      </p:sp>
    </p:spTree>
    <p:extLst>
      <p:ext uri="{BB962C8B-B14F-4D97-AF65-F5344CB8AC3E}">
        <p14:creationId xmlns:p14="http://schemas.microsoft.com/office/powerpoint/2010/main" xmlns="" val="288745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68350"/>
          </a:xfrm>
        </p:spPr>
        <p:txBody>
          <a:bodyPr/>
          <a:lstStyle/>
          <a:p>
            <a:r>
              <a:rPr lang="en-US" dirty="0" smtClean="0"/>
              <a:t>To Be Continued…..</a:t>
            </a:r>
            <a:endParaRPr lang="en-US" dirty="0"/>
          </a:p>
        </p:txBody>
      </p:sp>
      <p:sp>
        <p:nvSpPr>
          <p:cNvPr id="5" name="Slide Number Placeholder 1"/>
          <p:cNvSpPr>
            <a:spLocks noGrp="1"/>
          </p:cNvSpPr>
          <p:nvPr>
            <p:ph type="sldNum" sz="quarter" idx="12"/>
          </p:nvPr>
        </p:nvSpPr>
        <p:spPr>
          <a:xfrm>
            <a:off x="8763000" y="6461125"/>
            <a:ext cx="457200" cy="244475"/>
          </a:xfrm>
        </p:spPr>
        <p:txBody>
          <a:bodyPr/>
          <a:lstStyle/>
          <a:p>
            <a:fld id="{7B44EE3B-371E-4108-AA03-CAAD196CADCD}" type="slidenum">
              <a:rPr lang="en-US" smtClean="0"/>
              <a:pPr/>
              <a:t>15</a:t>
            </a:fld>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xmlns="" val="2690637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pPr eaLnBrk="1" hangingPunct="1"/>
            <a:r>
              <a:rPr lang="en-US" altLang="en-US" sz="4000" smtClean="0"/>
              <a:t>Cognitive Strategy Routine</a:t>
            </a:r>
          </a:p>
        </p:txBody>
      </p:sp>
      <p:pic>
        <p:nvPicPr>
          <p:cNvPr id="5" name="Picture 2"/>
          <p:cNvPicPr>
            <a:picLocks noChangeAspect="1" noChangeArrowheads="1"/>
          </p:cNvPicPr>
          <p:nvPr/>
        </p:nvPicPr>
        <p:blipFill>
          <a:blip r:embed="rId3"/>
          <a:srcRect/>
          <a:stretch>
            <a:fillRect/>
          </a:stretch>
        </p:blipFill>
        <p:spPr bwMode="auto">
          <a:xfrm rot="510183">
            <a:off x="4959350" y="2049463"/>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685800" y="2834482"/>
            <a:ext cx="4429833" cy="28670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6"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2</a:t>
            </a:fld>
            <a:endParaRPr lang="en-US" sz="1200" dirty="0">
              <a:solidFill>
                <a:srgbClr val="898989"/>
              </a:solidFill>
              <a:latin typeface="Calibri" charset="0"/>
            </a:endParaRPr>
          </a:p>
        </p:txBody>
      </p:sp>
    </p:spTree>
    <p:extLst>
      <p:ext uri="{BB962C8B-B14F-4D97-AF65-F5344CB8AC3E}">
        <p14:creationId xmlns:p14="http://schemas.microsoft.com/office/powerpoint/2010/main" xmlns="" val="303425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936625"/>
            <a:ext cx="9144000" cy="762000"/>
          </a:xfrm>
        </p:spPr>
        <p:txBody>
          <a:bodyPr/>
          <a:lstStyle/>
          <a:p>
            <a:r>
              <a:rPr lang="en-US" dirty="0" smtClean="0">
                <a:cs typeface="ＭＳ Ｐゴシック" charset="-128"/>
              </a:rPr>
              <a:t>Begin With an </a:t>
            </a:r>
            <a:r>
              <a:rPr lang="en-US" dirty="0" smtClean="0">
                <a:cs typeface="ＭＳ Ｐゴシック" charset="-128"/>
              </a:rPr>
              <a:t>A</a:t>
            </a:r>
            <a:r>
              <a:rPr lang="en-US" dirty="0" smtClean="0">
                <a:cs typeface="ＭＳ Ｐゴシック" charset="-128"/>
              </a:rPr>
              <a:t>nchor Lesson </a:t>
            </a:r>
            <a:r>
              <a:rPr lang="en-US" sz="2800" dirty="0" smtClean="0">
                <a:cs typeface="ＭＳ Ｐゴシック" charset="-128"/>
              </a:rPr>
              <a:t>(Step </a:t>
            </a:r>
            <a:r>
              <a:rPr lang="en-US" sz="2800" dirty="0">
                <a:cs typeface="ＭＳ Ｐゴシック" charset="-128"/>
              </a:rPr>
              <a:t>1)</a:t>
            </a:r>
            <a:r>
              <a:rPr lang="en-US" dirty="0">
                <a:cs typeface="ＭＳ Ｐゴシック" charset="-128"/>
              </a:rPr>
              <a:t> </a:t>
            </a:r>
          </a:p>
        </p:txBody>
      </p:sp>
      <p:pic>
        <p:nvPicPr>
          <p:cNvPr id="65539"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7543800" y="3200400"/>
            <a:ext cx="1143000" cy="1128117"/>
          </a:xfrm>
          <a:prstGeom prst="rect">
            <a:avLst/>
          </a:prstGeom>
          <a:noFill/>
          <a:ln w="9525">
            <a:noFill/>
            <a:miter lim="800000"/>
            <a:headEnd/>
            <a:tailEnd/>
          </a:ln>
        </p:spPr>
      </p:pic>
      <p:sp>
        <p:nvSpPr>
          <p:cNvPr id="7" name="Content Placeholder 2"/>
          <p:cNvSpPr txBox="1">
            <a:spLocks/>
          </p:cNvSpPr>
          <p:nvPr/>
        </p:nvSpPr>
        <p:spPr>
          <a:xfrm>
            <a:off x="609600" y="1916832"/>
            <a:ext cx="7467600" cy="47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2800" dirty="0" smtClean="0">
                <a:cs typeface="ＭＳ Ｐゴシック" charset="-128"/>
              </a:rPr>
              <a:t>An anchor lesson is a real-world example used to create context for a cognitive strategy.</a:t>
            </a:r>
          </a:p>
          <a:p>
            <a:pPr>
              <a:spcBef>
                <a:spcPts val="800"/>
              </a:spcBef>
            </a:pPr>
            <a:r>
              <a:rPr lang="en-US" sz="2800" dirty="0" smtClean="0">
                <a:cs typeface="ＭＳ Ｐゴシック" charset="-128"/>
              </a:rPr>
              <a:t>It is useful to create a different anchor lesson               for each cognitive strategy.</a:t>
            </a:r>
          </a:p>
          <a:p>
            <a:pPr>
              <a:spcBef>
                <a:spcPts val="800"/>
              </a:spcBef>
            </a:pPr>
            <a:r>
              <a:rPr lang="en-US" sz="2800" dirty="0" smtClean="0">
                <a:cs typeface="ＭＳ Ｐゴシック" charset="-128"/>
              </a:rPr>
              <a:t>We refer to the anchor lesson to remind students of the cognitive strategy.</a:t>
            </a:r>
          </a:p>
          <a:p>
            <a:pPr>
              <a:spcBef>
                <a:spcPts val="800"/>
              </a:spcBef>
            </a:pPr>
            <a:r>
              <a:rPr lang="en-US" sz="2800" dirty="0" smtClean="0">
                <a:cs typeface="ＭＳ Ｐゴシック" charset="-128"/>
              </a:rPr>
              <a:t>Learning is more consistent for students when the same anchor lesson is used within and across grade levels.</a:t>
            </a:r>
            <a:r>
              <a:rPr lang="en-US" sz="2600" dirty="0" smtClean="0">
                <a:cs typeface="ＭＳ Ｐゴシック" charset="-128"/>
              </a:rPr>
              <a:t>     </a:t>
            </a:r>
          </a:p>
          <a:p>
            <a:pPr>
              <a:buFont typeface="Arial" charset="0"/>
              <a:buNone/>
            </a:pPr>
            <a:r>
              <a:rPr lang="en-US" sz="3000" b="1" dirty="0" smtClean="0">
                <a:cs typeface="ＭＳ Ｐゴシック" charset="-128"/>
              </a:rPr>
              <a:t>	</a:t>
            </a:r>
            <a:endParaRPr lang="en-US" sz="3000" dirty="0" smtClean="0">
              <a:cs typeface="ＭＳ Ｐゴシック" charset="-128"/>
            </a:endParaRPr>
          </a:p>
        </p:txBody>
      </p:sp>
    </p:spTree>
    <p:extLst>
      <p:ext uri="{BB962C8B-B14F-4D97-AF65-F5344CB8AC3E}">
        <p14:creationId xmlns:p14="http://schemas.microsoft.com/office/powerpoint/2010/main" xmlns="" val="282230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3"/>
          <a:srcRect l="9363" r="15995" b="4529"/>
          <a:stretch>
            <a:fillRect/>
          </a:stretch>
        </p:blipFill>
        <p:spPr>
          <a:xfrm>
            <a:off x="457200" y="3048000"/>
            <a:ext cx="2971800" cy="2982913"/>
          </a:xfrm>
          <a:ln cap="sq">
            <a:solidFill>
              <a:srgbClr val="000000"/>
            </a:solidFill>
          </a:ln>
          <a:effectLst>
            <a:outerShdw blurRad="50800" dist="38100" dir="2700000" algn="tl" rotWithShape="0">
              <a:srgbClr val="000000">
                <a:alpha val="43000"/>
              </a:srgbClr>
            </a:outerShdw>
          </a:effectLst>
        </p:spPr>
      </p:pic>
      <p:sp>
        <p:nvSpPr>
          <p:cNvPr id="39940" name="TextBox 11"/>
          <p:cNvSpPr txBox="1">
            <a:spLocks noChangeArrowheads="1"/>
          </p:cNvSpPr>
          <p:nvPr/>
        </p:nvSpPr>
        <p:spPr bwMode="auto">
          <a:xfrm>
            <a:off x="3849688" y="1725613"/>
            <a:ext cx="5029200" cy="4893647"/>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dirty="0">
                <a:latin typeface="Calibri" charset="0"/>
              </a:rPr>
              <a:t> 4 years </a:t>
            </a:r>
            <a:r>
              <a:rPr lang="en-US" dirty="0" smtClean="0">
                <a:latin typeface="Calibri" charset="0"/>
              </a:rPr>
              <a:t>old</a:t>
            </a:r>
            <a:endParaRPr lang="en-US" dirty="0">
              <a:latin typeface="Calibri" charset="0"/>
            </a:endParaRPr>
          </a:p>
          <a:p>
            <a:pPr>
              <a:buFont typeface="Arial" charset="0"/>
              <a:buChar char="•"/>
            </a:pPr>
            <a:r>
              <a:rPr lang="en-US" dirty="0">
                <a:latin typeface="Calibri" charset="0"/>
              </a:rPr>
              <a:t> Eats Purina One </a:t>
            </a:r>
            <a:r>
              <a:rPr lang="en-US" dirty="0" smtClean="0">
                <a:latin typeface="Calibri" charset="0"/>
              </a:rPr>
              <a:t>food</a:t>
            </a:r>
            <a:endParaRPr lang="en-US" dirty="0">
              <a:latin typeface="Calibri" charset="0"/>
            </a:endParaRPr>
          </a:p>
          <a:p>
            <a:pPr>
              <a:buFont typeface="Arial" charset="0"/>
              <a:buChar char="•"/>
            </a:pPr>
            <a:r>
              <a:rPr lang="en-US" dirty="0">
                <a:latin typeface="Calibri" charset="0"/>
              </a:rPr>
              <a:t> Blue </a:t>
            </a:r>
            <a:r>
              <a:rPr lang="en-US" dirty="0" smtClean="0">
                <a:latin typeface="Calibri" charset="0"/>
              </a:rPr>
              <a:t>collar</a:t>
            </a:r>
            <a:endParaRPr lang="en-US" dirty="0">
              <a:latin typeface="Calibri" charset="0"/>
            </a:endParaRPr>
          </a:p>
          <a:p>
            <a:pPr>
              <a:buFont typeface="Arial" charset="0"/>
              <a:buChar char="•"/>
            </a:pPr>
            <a:r>
              <a:rPr lang="en-US" dirty="0">
                <a:latin typeface="Calibri" charset="0"/>
              </a:rPr>
              <a:t> Favorite toy is a stuffed </a:t>
            </a:r>
            <a:r>
              <a:rPr lang="en-US" dirty="0" smtClean="0">
                <a:latin typeface="Calibri" charset="0"/>
              </a:rPr>
              <a:t>squirrel</a:t>
            </a:r>
            <a:endParaRPr lang="en-US" dirty="0">
              <a:latin typeface="Calibri" charset="0"/>
            </a:endParaRPr>
          </a:p>
          <a:p>
            <a:pPr>
              <a:buFont typeface="Arial" charset="0"/>
              <a:buChar char="•"/>
            </a:pPr>
            <a:r>
              <a:rPr lang="en-US" dirty="0">
                <a:latin typeface="Calibri" charset="0"/>
              </a:rPr>
              <a:t> Likes </a:t>
            </a:r>
            <a:r>
              <a:rPr lang="en-US" dirty="0" smtClean="0">
                <a:latin typeface="Calibri" charset="0"/>
              </a:rPr>
              <a:t>kids</a:t>
            </a:r>
            <a:endParaRPr lang="en-US" dirty="0">
              <a:latin typeface="Calibri" charset="0"/>
            </a:endParaRPr>
          </a:p>
          <a:p>
            <a:pPr>
              <a:buFont typeface="Arial" charset="0"/>
              <a:buChar char="•"/>
            </a:pPr>
            <a:r>
              <a:rPr lang="en-US" dirty="0">
                <a:latin typeface="Calibri" charset="0"/>
              </a:rPr>
              <a:t> Last seen at school </a:t>
            </a:r>
            <a:r>
              <a:rPr lang="en-US" dirty="0" smtClean="0">
                <a:latin typeface="Calibri" charset="0"/>
              </a:rPr>
              <a:t>playground</a:t>
            </a:r>
            <a:endParaRPr lang="en-US" dirty="0">
              <a:latin typeface="Calibri" charset="0"/>
            </a:endParaRPr>
          </a:p>
          <a:p>
            <a:pPr>
              <a:buFont typeface="Arial" charset="0"/>
              <a:buChar char="•"/>
            </a:pPr>
            <a:r>
              <a:rPr lang="en-US" dirty="0">
                <a:latin typeface="Calibri" charset="0"/>
              </a:rPr>
              <a:t> Has a tag labeled </a:t>
            </a:r>
            <a:r>
              <a:rPr lang="en-US" dirty="0" smtClean="0">
                <a:latin typeface="Calibri" charset="0"/>
              </a:rPr>
              <a:t>Sonny</a:t>
            </a:r>
            <a:endParaRPr lang="en-US" dirty="0">
              <a:latin typeface="Calibri" charset="0"/>
            </a:endParaRPr>
          </a:p>
          <a:p>
            <a:pPr>
              <a:buFont typeface="Arial" charset="0"/>
              <a:buChar char="•"/>
            </a:pPr>
            <a:r>
              <a:rPr lang="en-US" dirty="0">
                <a:latin typeface="Calibri" charset="0"/>
              </a:rPr>
              <a:t> Wags his tail a LOT!</a:t>
            </a:r>
          </a:p>
          <a:p>
            <a:pPr>
              <a:buFont typeface="Arial" charset="0"/>
              <a:buChar char="•"/>
            </a:pPr>
            <a:r>
              <a:rPr lang="en-US" dirty="0">
                <a:latin typeface="Calibri" charset="0"/>
              </a:rPr>
              <a:t> Likes to </a:t>
            </a:r>
            <a:r>
              <a:rPr lang="en-US" dirty="0" smtClean="0">
                <a:latin typeface="Calibri" charset="0"/>
              </a:rPr>
              <a:t>cuddle</a:t>
            </a:r>
            <a:endParaRPr lang="en-US" dirty="0">
              <a:latin typeface="Calibri" charset="0"/>
            </a:endParaRPr>
          </a:p>
          <a:p>
            <a:pPr>
              <a:buFont typeface="Arial" charset="0"/>
              <a:buChar char="•"/>
            </a:pPr>
            <a:r>
              <a:rPr lang="en-US" dirty="0">
                <a:latin typeface="Calibri" charset="0"/>
              </a:rPr>
              <a:t> Likes to hide in small </a:t>
            </a:r>
            <a:r>
              <a:rPr lang="en-US" dirty="0" smtClean="0">
                <a:latin typeface="Calibri" charset="0"/>
              </a:rPr>
              <a:t>places</a:t>
            </a:r>
            <a:endParaRPr lang="en-US" dirty="0">
              <a:latin typeface="Calibri" charset="0"/>
            </a:endParaRPr>
          </a:p>
          <a:p>
            <a:pPr>
              <a:buFont typeface="Arial" charset="0"/>
              <a:buChar char="•"/>
            </a:pPr>
            <a:r>
              <a:rPr lang="en-US" dirty="0">
                <a:latin typeface="Calibri" charset="0"/>
              </a:rPr>
              <a:t> Knows how to sit, stay, and lie </a:t>
            </a:r>
            <a:r>
              <a:rPr lang="en-US" dirty="0" smtClean="0">
                <a:latin typeface="Calibri" charset="0"/>
              </a:rPr>
              <a:t>down</a:t>
            </a:r>
            <a:endParaRPr lang="en-US" dirty="0">
              <a:latin typeface="Calibri" charset="0"/>
            </a:endParaRPr>
          </a:p>
          <a:p>
            <a:pPr>
              <a:buFont typeface="Arial" charset="0"/>
              <a:buChar char="•"/>
            </a:pPr>
            <a:r>
              <a:rPr lang="en-US" dirty="0">
                <a:latin typeface="Calibri" charset="0"/>
              </a:rPr>
              <a:t> Has ridden on a plane five </a:t>
            </a:r>
            <a:r>
              <a:rPr lang="en-US" dirty="0" smtClean="0">
                <a:latin typeface="Calibri" charset="0"/>
              </a:rPr>
              <a:t>times</a:t>
            </a:r>
            <a:endParaRPr lang="en-US" dirty="0">
              <a:latin typeface="Calibri" charset="0"/>
            </a:endParaRPr>
          </a:p>
          <a:p>
            <a:pPr>
              <a:buFont typeface="Arial" charset="0"/>
              <a:buChar char="•"/>
            </a:pPr>
            <a:r>
              <a:rPr lang="en-US" dirty="0">
                <a:latin typeface="Calibri" charset="0"/>
              </a:rPr>
              <a:t> Smallest puppy in the </a:t>
            </a:r>
            <a:r>
              <a:rPr lang="en-US" dirty="0" smtClean="0">
                <a:latin typeface="Calibri" charset="0"/>
              </a:rPr>
              <a:t>litter</a:t>
            </a:r>
            <a:endParaRPr lang="en-US" sz="2300" dirty="0">
              <a:latin typeface="Calibri" charset="0"/>
            </a:endParaRPr>
          </a:p>
        </p:txBody>
      </p:sp>
      <p:sp>
        <p:nvSpPr>
          <p:cNvPr id="9" name="Title 3"/>
          <p:cNvSpPr txBox="1">
            <a:spLocks/>
          </p:cNvSpPr>
          <p:nvPr/>
        </p:nvSpPr>
        <p:spPr>
          <a:xfrm>
            <a:off x="0" y="914400"/>
            <a:ext cx="9124950" cy="762000"/>
          </a:xfrm>
          <a:prstGeom prst="rect">
            <a:avLst/>
          </a:prstGeom>
        </p:spPr>
        <p:txBody>
          <a:bodyPr anchor="ctr">
            <a:normAutofit/>
          </a:bodyPr>
          <a:lstStyle/>
          <a:p>
            <a:pPr algn="ctr" fontAlgn="auto">
              <a:spcAft>
                <a:spcPts val="0"/>
              </a:spcAft>
              <a:defRPr/>
            </a:pPr>
            <a:r>
              <a:rPr lang="en-US" sz="4000" dirty="0">
                <a:solidFill>
                  <a:srgbClr val="5EAD16"/>
                </a:solidFill>
                <a:latin typeface="+mj-lt"/>
                <a:ea typeface="+mj-ea"/>
                <a:cs typeface="Adobe Arabic" pitchFamily="18" charset="-78"/>
              </a:rPr>
              <a:t>Introduce the Strategy </a:t>
            </a:r>
            <a:r>
              <a:rPr lang="en-US" sz="2800" dirty="0">
                <a:solidFill>
                  <a:srgbClr val="5EAD16"/>
                </a:solidFill>
                <a:latin typeface="+mj-lt"/>
                <a:ea typeface="+mj-ea"/>
                <a:cs typeface="Adobe Arabic" pitchFamily="18" charset="-78"/>
              </a:rPr>
              <a:t>(Step 1)</a:t>
            </a:r>
            <a:endParaRPr lang="en-US" sz="4000" dirty="0">
              <a:solidFill>
                <a:srgbClr val="5EAD16"/>
              </a:solidFill>
              <a:latin typeface="+mj-lt"/>
              <a:ea typeface="+mj-ea"/>
              <a:cs typeface="Adobe Arabic" pitchFamily="18" charset="-78"/>
            </a:endParaRPr>
          </a:p>
        </p:txBody>
      </p:sp>
      <p:sp>
        <p:nvSpPr>
          <p:cNvPr id="39941" name="TextBox 9"/>
          <p:cNvSpPr txBox="1">
            <a:spLocks noChangeArrowheads="1"/>
          </p:cNvSpPr>
          <p:nvPr/>
        </p:nvSpPr>
        <p:spPr bwMode="auto">
          <a:xfrm>
            <a:off x="1830388" y="1978025"/>
            <a:ext cx="1674812" cy="830997"/>
          </a:xfrm>
          <a:prstGeom prst="rect">
            <a:avLst/>
          </a:prstGeom>
          <a:noFill/>
          <a:ln w="9525">
            <a:noFill/>
            <a:miter lim="800000"/>
            <a:headEnd/>
            <a:tailEnd/>
          </a:ln>
        </p:spPr>
        <p:txBody>
          <a:bodyPr>
            <a:prstTxWarp prst="textNoShape">
              <a:avLst/>
            </a:prstTxWarp>
            <a:spAutoFit/>
          </a:bodyPr>
          <a:lstStyle/>
          <a:p>
            <a:r>
              <a:rPr lang="en-US" b="1" dirty="0">
                <a:solidFill>
                  <a:srgbClr val="FF0000"/>
                </a:solidFill>
                <a:latin typeface="Calibri" charset="0"/>
              </a:rPr>
              <a:t>Anchor Lesson</a:t>
            </a:r>
            <a:endParaRPr lang="en-US" b="1" dirty="0">
              <a:solidFill>
                <a:srgbClr val="FF0000"/>
              </a:solidFill>
            </a:endParaRPr>
          </a:p>
        </p:txBody>
      </p:sp>
      <p:pic>
        <p:nvPicPr>
          <p:cNvPr id="39942"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762000" y="1908175"/>
            <a:ext cx="922338" cy="911225"/>
          </a:xfrm>
          <a:prstGeom prst="rect">
            <a:avLst/>
          </a:prstGeom>
          <a:noFill/>
          <a:ln w="9525">
            <a:noFill/>
            <a:miter lim="800000"/>
            <a:headEnd/>
            <a:tailEnd/>
          </a:ln>
        </p:spPr>
      </p:pic>
      <p:sp>
        <p:nvSpPr>
          <p:cNvPr id="8"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4</a:t>
            </a:fld>
            <a:endParaRPr lang="en-US" sz="1200" dirty="0">
              <a:solidFill>
                <a:srgbClr val="898989"/>
              </a:solidFill>
              <a:latin typeface="Calibri" charset="0"/>
            </a:endParaRPr>
          </a:p>
        </p:txBody>
      </p:sp>
    </p:spTree>
    <p:extLst>
      <p:ext uri="{BB962C8B-B14F-4D97-AF65-F5344CB8AC3E}">
        <p14:creationId xmlns:p14="http://schemas.microsoft.com/office/powerpoint/2010/main" xmlns="" val="411130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9940">
                                            <p:txEl>
                                              <p:pRg st="0" end="0"/>
                                            </p:txEl>
                                          </p:spTgt>
                                        </p:tgtEl>
                                      </p:cBhvr>
                                    </p:animEffect>
                                    <p:set>
                                      <p:cBhvr>
                                        <p:cTn id="7" dur="1" fill="hold">
                                          <p:stCondLst>
                                            <p:cond delay="499"/>
                                          </p:stCondLst>
                                        </p:cTn>
                                        <p:tgtEl>
                                          <p:spTgt spid="39940">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9940">
                                            <p:txEl>
                                              <p:pRg st="1" end="1"/>
                                            </p:txEl>
                                          </p:spTgt>
                                        </p:tgtEl>
                                      </p:cBhvr>
                                    </p:animEffect>
                                    <p:set>
                                      <p:cBhvr>
                                        <p:cTn id="12" dur="1" fill="hold">
                                          <p:stCondLst>
                                            <p:cond delay="499"/>
                                          </p:stCondLst>
                                        </p:cTn>
                                        <p:tgtEl>
                                          <p:spTgt spid="39940">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9940">
                                            <p:txEl>
                                              <p:pRg st="3" end="3"/>
                                            </p:txEl>
                                          </p:spTgt>
                                        </p:tgtEl>
                                      </p:cBhvr>
                                    </p:animEffect>
                                    <p:set>
                                      <p:cBhvr>
                                        <p:cTn id="17" dur="1" fill="hold">
                                          <p:stCondLst>
                                            <p:cond delay="499"/>
                                          </p:stCondLst>
                                        </p:cTn>
                                        <p:tgtEl>
                                          <p:spTgt spid="39940">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39940">
                                            <p:txEl>
                                              <p:pRg st="4" end="4"/>
                                            </p:txEl>
                                          </p:spTgt>
                                        </p:tgtEl>
                                      </p:cBhvr>
                                    </p:animEffect>
                                    <p:set>
                                      <p:cBhvr>
                                        <p:cTn id="22" dur="1" fill="hold">
                                          <p:stCondLst>
                                            <p:cond delay="499"/>
                                          </p:stCondLst>
                                        </p:cTn>
                                        <p:tgtEl>
                                          <p:spTgt spid="39940">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39940">
                                            <p:txEl>
                                              <p:pRg st="7" end="7"/>
                                            </p:txEl>
                                          </p:spTgt>
                                        </p:tgtEl>
                                      </p:cBhvr>
                                    </p:animEffect>
                                    <p:set>
                                      <p:cBhvr>
                                        <p:cTn id="27" dur="1" fill="hold">
                                          <p:stCondLst>
                                            <p:cond delay="499"/>
                                          </p:stCondLst>
                                        </p:cTn>
                                        <p:tgtEl>
                                          <p:spTgt spid="39940">
                                            <p:txEl>
                                              <p:pRg st="7" end="7"/>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39940">
                                            <p:txEl>
                                              <p:pRg st="8" end="8"/>
                                            </p:txEl>
                                          </p:spTgt>
                                        </p:tgtEl>
                                      </p:cBhvr>
                                    </p:animEffect>
                                    <p:set>
                                      <p:cBhvr>
                                        <p:cTn id="30" dur="1" fill="hold">
                                          <p:stCondLst>
                                            <p:cond delay="499"/>
                                          </p:stCondLst>
                                        </p:cTn>
                                        <p:tgtEl>
                                          <p:spTgt spid="39940">
                                            <p:txEl>
                                              <p:pRg st="8" end="8"/>
                                            </p:txEl>
                                          </p:spTgt>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39940">
                                            <p:txEl>
                                              <p:pRg st="10" end="10"/>
                                            </p:txEl>
                                          </p:spTgt>
                                        </p:tgtEl>
                                      </p:cBhvr>
                                    </p:animEffect>
                                    <p:set>
                                      <p:cBhvr>
                                        <p:cTn id="33" dur="1" fill="hold">
                                          <p:stCondLst>
                                            <p:cond delay="499"/>
                                          </p:stCondLst>
                                        </p:cTn>
                                        <p:tgtEl>
                                          <p:spTgt spid="39940">
                                            <p:txEl>
                                              <p:pRg st="10" end="10"/>
                                            </p:txEl>
                                          </p:spTgt>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39940">
                                            <p:txEl>
                                              <p:pRg st="11" end="11"/>
                                            </p:txEl>
                                          </p:spTgt>
                                        </p:tgtEl>
                                      </p:cBhvr>
                                    </p:animEffect>
                                    <p:set>
                                      <p:cBhvr>
                                        <p:cTn id="36" dur="1" fill="hold">
                                          <p:stCondLst>
                                            <p:cond delay="499"/>
                                          </p:stCondLst>
                                        </p:cTn>
                                        <p:tgtEl>
                                          <p:spTgt spid="39940">
                                            <p:txEl>
                                              <p:pRg st="11" end="11"/>
                                            </p:txEl>
                                          </p:spTgt>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39940">
                                            <p:txEl>
                                              <p:pRg st="12" end="12"/>
                                            </p:txEl>
                                          </p:spTgt>
                                        </p:tgtEl>
                                      </p:cBhvr>
                                    </p:animEffect>
                                    <p:set>
                                      <p:cBhvr>
                                        <p:cTn id="39" dur="1" fill="hold">
                                          <p:stCondLst>
                                            <p:cond delay="499"/>
                                          </p:stCondLst>
                                        </p:cTn>
                                        <p:tgtEl>
                                          <p:spTgt spid="39940">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1"/>
          <p:cNvSpPr txBox="1">
            <a:spLocks noChangeArrowheads="1"/>
          </p:cNvSpPr>
          <p:nvPr/>
        </p:nvSpPr>
        <p:spPr bwMode="auto">
          <a:xfrm>
            <a:off x="2057400" y="1844824"/>
            <a:ext cx="5029200" cy="4519186"/>
          </a:xfrm>
          <a:prstGeom prst="rect">
            <a:avLst/>
          </a:prstGeom>
          <a:noFill/>
          <a:ln w="12700">
            <a:solidFill>
              <a:schemeClr val="tx1"/>
            </a:solidFill>
            <a:miter lim="800000"/>
            <a:headEnd/>
            <a:tailEnd/>
          </a:ln>
        </p:spPr>
        <p:txBody>
          <a:bodyPr>
            <a:prstTxWarp prst="textNoShape">
              <a:avLst/>
            </a:prstTxWarp>
            <a:spAutoFit/>
          </a:bodyPr>
          <a:lstStyle/>
          <a:p>
            <a:pPr>
              <a:buFont typeface="Arial" charset="0"/>
              <a:buChar char="•"/>
            </a:pPr>
            <a:endParaRPr lang="en-US" sz="2300" dirty="0">
              <a:latin typeface="Calibri" charset="0"/>
            </a:endParaRPr>
          </a:p>
          <a:p>
            <a:pPr>
              <a:spcAft>
                <a:spcPct val="50000"/>
              </a:spcAft>
            </a:pPr>
            <a:r>
              <a:rPr lang="en-US" sz="4000" b="1" dirty="0">
                <a:latin typeface="Kristen ITC" charset="0"/>
              </a:rPr>
              <a:t> Lost Dog</a:t>
            </a:r>
          </a:p>
          <a:p>
            <a:pPr>
              <a:spcBef>
                <a:spcPts val="800"/>
              </a:spcBef>
              <a:buFont typeface="Arial" charset="0"/>
              <a:buChar char="•"/>
            </a:pPr>
            <a:r>
              <a:rPr lang="en-US" sz="2300" dirty="0">
                <a:latin typeface="Kristen ITC" charset="0"/>
              </a:rPr>
              <a:t> Blue </a:t>
            </a:r>
            <a:r>
              <a:rPr lang="en-US" sz="2300" dirty="0" smtClean="0">
                <a:latin typeface="Kristen ITC" charset="0"/>
              </a:rPr>
              <a:t>collar</a:t>
            </a:r>
            <a:endParaRPr lang="en-US" sz="2300" dirty="0">
              <a:latin typeface="Kristen ITC" charset="0"/>
            </a:endParaRPr>
          </a:p>
          <a:p>
            <a:pPr>
              <a:spcBef>
                <a:spcPts val="800"/>
              </a:spcBef>
              <a:buFont typeface="Arial" charset="0"/>
              <a:buChar char="•"/>
            </a:pPr>
            <a:r>
              <a:rPr lang="en-US" sz="2300" dirty="0">
                <a:latin typeface="Kristen ITC" charset="0"/>
              </a:rPr>
              <a:t> Has a tag labeled </a:t>
            </a:r>
            <a:r>
              <a:rPr lang="en-US" sz="2300" dirty="0" smtClean="0">
                <a:latin typeface="Kristen ITC" charset="0"/>
              </a:rPr>
              <a:t>Sonny</a:t>
            </a:r>
            <a:endParaRPr lang="en-US" sz="2300" dirty="0">
              <a:latin typeface="Kristen ITC" charset="0"/>
            </a:endParaRPr>
          </a:p>
          <a:p>
            <a:pPr>
              <a:spcBef>
                <a:spcPts val="800"/>
              </a:spcBef>
              <a:buFont typeface="Arial" charset="0"/>
              <a:buChar char="•"/>
            </a:pPr>
            <a:r>
              <a:rPr lang="en-US" sz="2300" dirty="0">
                <a:latin typeface="Kristen ITC" charset="0"/>
              </a:rPr>
              <a:t> Last seen at school </a:t>
            </a:r>
            <a:r>
              <a:rPr lang="en-US" sz="2300" dirty="0" smtClean="0">
                <a:latin typeface="Kristen ITC" charset="0"/>
              </a:rPr>
              <a:t>playground</a:t>
            </a:r>
            <a:endParaRPr lang="en-US" sz="2300" dirty="0">
              <a:latin typeface="Kristen ITC" charset="0"/>
            </a:endParaRPr>
          </a:p>
          <a:p>
            <a:pPr>
              <a:spcBef>
                <a:spcPts val="800"/>
              </a:spcBef>
              <a:buFont typeface="Arial" charset="0"/>
              <a:buChar char="•"/>
            </a:pPr>
            <a:r>
              <a:rPr lang="en-US" sz="2300" dirty="0">
                <a:latin typeface="Kristen ITC" charset="0"/>
              </a:rPr>
              <a:t> Likes to hide in small </a:t>
            </a:r>
            <a:r>
              <a:rPr lang="en-US" sz="2300" dirty="0" smtClean="0">
                <a:latin typeface="Kristen ITC" charset="0"/>
              </a:rPr>
              <a:t>places</a:t>
            </a:r>
          </a:p>
          <a:p>
            <a:pPr>
              <a:spcBef>
                <a:spcPts val="800"/>
              </a:spcBef>
            </a:pPr>
            <a:endParaRPr lang="en-US" sz="1000" dirty="0">
              <a:latin typeface="Kristen ITC" charset="0"/>
            </a:endParaRPr>
          </a:p>
          <a:p>
            <a:pPr algn="ctr">
              <a:spcBef>
                <a:spcPts val="800"/>
              </a:spcBef>
            </a:pPr>
            <a:r>
              <a:rPr lang="en-US" sz="2300" b="1" dirty="0">
                <a:latin typeface="Kristen ITC" charset="0"/>
              </a:rPr>
              <a:t>REWARD</a:t>
            </a:r>
            <a:endParaRPr lang="en-US" sz="2300" dirty="0">
              <a:latin typeface="Kristen ITC" charset="0"/>
            </a:endParaRPr>
          </a:p>
          <a:p>
            <a:pPr algn="ctr">
              <a:spcBef>
                <a:spcPts val="800"/>
              </a:spcBef>
            </a:pPr>
            <a:r>
              <a:rPr lang="en-US" sz="2300" dirty="0">
                <a:latin typeface="Kristen ITC" charset="0"/>
              </a:rPr>
              <a:t>Please Call 713-500-0000</a:t>
            </a:r>
          </a:p>
          <a:p>
            <a:pPr>
              <a:buFont typeface="Arial" charset="0"/>
              <a:buChar char="•"/>
            </a:pPr>
            <a:endParaRPr lang="en-US" sz="1200" dirty="0">
              <a:latin typeface="Kristen ITC" charset="0"/>
            </a:endParaRPr>
          </a:p>
        </p:txBody>
      </p:sp>
      <p:pic>
        <p:nvPicPr>
          <p:cNvPr id="1030" name="Picture 6"/>
          <p:cNvPicPr>
            <a:picLocks noGrp="1" noChangeAspect="1" noChangeArrowheads="1"/>
          </p:cNvPicPr>
          <p:nvPr>
            <p:ph idx="1"/>
          </p:nvPr>
        </p:nvPicPr>
        <p:blipFill>
          <a:blip r:embed="rId3"/>
          <a:srcRect l="9363" r="15995" b="4529"/>
          <a:stretch>
            <a:fillRect/>
          </a:stretch>
        </p:blipFill>
        <p:spPr>
          <a:xfrm>
            <a:off x="5292725" y="2060848"/>
            <a:ext cx="1517650" cy="1524000"/>
          </a:xfrm>
          <a:ln cap="sq">
            <a:solidFill>
              <a:srgbClr val="000000"/>
            </a:solidFill>
          </a:ln>
          <a:effectLst>
            <a:outerShdw blurRad="50800" dist="38100" dir="2700000" algn="tl" rotWithShape="0">
              <a:srgbClr val="000000">
                <a:alpha val="43000"/>
              </a:srgbClr>
            </a:outerShdw>
          </a:effectLst>
        </p:spPr>
      </p:pic>
      <p:sp>
        <p:nvSpPr>
          <p:cNvPr id="9" name="Title 3"/>
          <p:cNvSpPr txBox="1">
            <a:spLocks/>
          </p:cNvSpPr>
          <p:nvPr/>
        </p:nvSpPr>
        <p:spPr>
          <a:xfrm>
            <a:off x="0" y="914400"/>
            <a:ext cx="9139238" cy="762000"/>
          </a:xfrm>
          <a:prstGeom prst="rect">
            <a:avLst/>
          </a:prstGeom>
        </p:spPr>
        <p:txBody>
          <a:bodyPr anchor="ctr">
            <a:normAutofit/>
          </a:bodyPr>
          <a:lstStyle/>
          <a:p>
            <a:pPr algn="ctr" fontAlgn="auto">
              <a:spcAft>
                <a:spcPts val="0"/>
              </a:spcAft>
              <a:defRPr/>
            </a:pPr>
            <a:r>
              <a:rPr lang="en-US" sz="4000" dirty="0">
                <a:solidFill>
                  <a:srgbClr val="5EAD16"/>
                </a:solidFill>
                <a:latin typeface="+mj-lt"/>
                <a:ea typeface="+mj-ea"/>
                <a:cs typeface="Adobe Arabic" pitchFamily="18" charset="-78"/>
              </a:rPr>
              <a:t>Introduce the Strategy </a:t>
            </a:r>
            <a:r>
              <a:rPr lang="en-US" sz="2800" dirty="0">
                <a:solidFill>
                  <a:srgbClr val="5EAD16"/>
                </a:solidFill>
                <a:latin typeface="+mj-lt"/>
                <a:ea typeface="+mj-ea"/>
                <a:cs typeface="Adobe Arabic" pitchFamily="18" charset="-78"/>
              </a:rPr>
              <a:t>(Step 1)</a:t>
            </a:r>
          </a:p>
        </p:txBody>
      </p:sp>
      <p:sp>
        <p:nvSpPr>
          <p:cNvPr id="6"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5</a:t>
            </a:fld>
            <a:endParaRPr lang="en-US" sz="1200" dirty="0">
              <a:solidFill>
                <a:srgbClr val="898989"/>
              </a:solidFill>
              <a:latin typeface="Calibri" charset="0"/>
            </a:endParaRPr>
          </a:p>
        </p:txBody>
      </p:sp>
      <p:pic>
        <p:nvPicPr>
          <p:cNvPr id="7" name="Picture 3" descr="C:\Documents and Settings\ddycha\Local Settings\Temporary Internet Files\Content.IE5\6I22BF7Q\MCj04247980000[1].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7761560" y="914400"/>
            <a:ext cx="1230040" cy="1295317"/>
          </a:xfrm>
          <a:prstGeom prst="rect">
            <a:avLst/>
          </a:prstGeom>
          <a:noFill/>
          <a:ln w="9525">
            <a:noFill/>
            <a:miter lim="800000"/>
            <a:headEnd/>
            <a:tailEnd/>
          </a:ln>
        </p:spPr>
      </p:pic>
      <p:sp>
        <p:nvSpPr>
          <p:cNvPr id="8" name="TextBox 5"/>
          <p:cNvSpPr txBox="1">
            <a:spLocks noChangeArrowheads="1"/>
          </p:cNvSpPr>
          <p:nvPr/>
        </p:nvSpPr>
        <p:spPr bwMode="auto">
          <a:xfrm>
            <a:off x="7696200" y="1274763"/>
            <a:ext cx="1271587" cy="8925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2</a:t>
            </a:r>
            <a:endParaRPr lang="en-US" sz="1600" dirty="0">
              <a:solidFill>
                <a:srgbClr val="000000"/>
              </a:solidFill>
              <a:latin typeface="Comic Sans MS" charset="0"/>
            </a:endParaRPr>
          </a:p>
          <a:p>
            <a:endParaRPr lang="en-US" sz="1800" dirty="0">
              <a:solidFill>
                <a:srgbClr val="000000"/>
              </a:solidFill>
              <a:latin typeface="Calibri" charset="0"/>
            </a:endParaRPr>
          </a:p>
        </p:txBody>
      </p:sp>
    </p:spTree>
    <p:extLst>
      <p:ext uri="{BB962C8B-B14F-4D97-AF65-F5344CB8AC3E}">
        <p14:creationId xmlns:p14="http://schemas.microsoft.com/office/powerpoint/2010/main" xmlns="" val="109681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0" y="914400"/>
            <a:ext cx="9144000" cy="769938"/>
          </a:xfrm>
        </p:spPr>
        <p:txBody>
          <a:bodyPr/>
          <a:lstStyle/>
          <a:p>
            <a:r>
              <a:rPr lang="en-US" dirty="0" smtClean="0">
                <a:cs typeface="ＭＳ Ｐゴシック" charset="-128"/>
              </a:rPr>
              <a:t>Introducing the Strategy </a:t>
            </a:r>
            <a:r>
              <a:rPr lang="en-US" sz="2800" dirty="0" smtClean="0">
                <a:cs typeface="ＭＳ Ｐゴシック" charset="-128"/>
              </a:rPr>
              <a:t>(Step </a:t>
            </a:r>
            <a:r>
              <a:rPr lang="en-US" sz="2800" dirty="0" smtClean="0">
                <a:cs typeface="ＭＳ Ｐゴシック" charset="-128"/>
              </a:rPr>
              <a:t>1)</a:t>
            </a:r>
          </a:p>
        </p:txBody>
      </p:sp>
      <p:sp>
        <p:nvSpPr>
          <p:cNvPr id="69635" name="TextBox 5"/>
          <p:cNvSpPr txBox="1">
            <a:spLocks noChangeArrowheads="1"/>
          </p:cNvSpPr>
          <p:nvPr/>
        </p:nvSpPr>
        <p:spPr bwMode="auto">
          <a:xfrm>
            <a:off x="623271" y="2085975"/>
            <a:ext cx="6992253" cy="1647825"/>
          </a:xfrm>
          <a:prstGeom prst="rect">
            <a:avLst/>
          </a:prstGeom>
          <a:noFill/>
          <a:ln w="9525">
            <a:noFill/>
            <a:miter lim="800000"/>
            <a:headEnd/>
            <a:tailEnd/>
          </a:ln>
        </p:spPr>
        <p:txBody>
          <a:bodyPr wrap="square">
            <a:prstTxWarp prst="textNoShape">
              <a:avLst/>
            </a:prstTxWarp>
            <a:spAutoFit/>
          </a:bodyPr>
          <a:lstStyle/>
          <a:p>
            <a:pPr>
              <a:spcBef>
                <a:spcPts val="800"/>
              </a:spcBef>
            </a:pPr>
            <a:r>
              <a:rPr lang="en-US" sz="2800" dirty="0">
                <a:latin typeface="Calibri" charset="0"/>
              </a:rPr>
              <a:t>Record what you will </a:t>
            </a:r>
            <a:r>
              <a:rPr lang="en-US" sz="2800" dirty="0" smtClean="0">
                <a:latin typeface="Calibri" charset="0"/>
              </a:rPr>
              <a:t>do for </a:t>
            </a:r>
            <a:r>
              <a:rPr lang="en-US" sz="2800" dirty="0">
                <a:latin typeface="Calibri" charset="0"/>
              </a:rPr>
              <a:t>Step 1 on your orange Cognitive Strategy Routine Lesson Planning Card.</a:t>
            </a:r>
            <a:endParaRPr lang="en-US" sz="3200" dirty="0">
              <a:latin typeface="Calibri" charset="0"/>
            </a:endParaRPr>
          </a:p>
          <a:p>
            <a:endParaRPr lang="en-US" dirty="0">
              <a:latin typeface="Calibri" charset="0"/>
            </a:endParaRPr>
          </a:p>
        </p:txBody>
      </p:sp>
      <p:pic>
        <p:nvPicPr>
          <p:cNvPr id="69636" name="Picture 4" descr="C:\Documents and Settings\wsexton\Local Settings\Temporary Internet Files\Content.IE5\2XCDIHAD\MCj02955950000[1].wmf"/>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3"/>
              <a:srcRect/>
              <a:stretch>
                <a:fillRect/>
              </a:stretch>
            </p:blipFill>
          </mc:Choice>
          <mc:Fallback>
            <p:blipFill>
              <a:blip r:embed="rId4"/>
              <a:srcRect/>
              <a:stretch>
                <a:fillRect/>
              </a:stretch>
            </p:blipFill>
          </mc:Fallback>
        </mc:AlternateContent>
        <p:spPr bwMode="auto">
          <a:xfrm>
            <a:off x="7086600" y="2895600"/>
            <a:ext cx="1154112" cy="113982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rot="613928">
            <a:off x="3138325" y="4015104"/>
            <a:ext cx="3361991" cy="21759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0079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srcRect b="55773"/>
          <a:stretch/>
        </p:blipFill>
        <p:spPr bwMode="auto">
          <a:xfrm>
            <a:off x="1066800" y="1196752"/>
            <a:ext cx="6934200" cy="49911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p:spPr>
      </p:pic>
      <p:sp>
        <p:nvSpPr>
          <p:cNvPr id="6" name="Oval 5"/>
          <p:cNvSpPr/>
          <p:nvPr/>
        </p:nvSpPr>
        <p:spPr>
          <a:xfrm>
            <a:off x="990600" y="3933056"/>
            <a:ext cx="6705600" cy="2286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7</a:t>
            </a:fld>
            <a:endParaRPr lang="en-US" sz="1200" dirty="0">
              <a:solidFill>
                <a:srgbClr val="898989"/>
              </a:solidFill>
              <a:latin typeface="Calibri" charset="0"/>
            </a:endParaRPr>
          </a:p>
        </p:txBody>
      </p:sp>
    </p:spTree>
    <p:extLst>
      <p:ext uri="{BB962C8B-B14F-4D97-AF65-F5344CB8AC3E}">
        <p14:creationId xmlns:p14="http://schemas.microsoft.com/office/powerpoint/2010/main" xmlns="" val="613264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a:xfrm>
            <a:off x="457200" y="948779"/>
            <a:ext cx="8229600" cy="1032421"/>
          </a:xfrm>
        </p:spPr>
        <p:txBody>
          <a:bodyPr>
            <a:normAutofit fontScale="90000"/>
          </a:bodyPr>
          <a:lstStyle/>
          <a:p>
            <a:r>
              <a:rPr lang="en-US" dirty="0" smtClean="0">
                <a:cs typeface="ＭＳ Ｐゴシック" charset="-128"/>
              </a:rPr>
              <a:t>Teaching the Strategy</a:t>
            </a:r>
            <a:br>
              <a:rPr lang="en-US" dirty="0" smtClean="0">
                <a:cs typeface="ＭＳ Ｐゴシック" charset="-128"/>
              </a:rPr>
            </a:br>
            <a:r>
              <a:rPr lang="en-US" dirty="0" smtClean="0">
                <a:cs typeface="ＭＳ Ｐゴシック" charset="-128"/>
              </a:rPr>
              <a:t>Give </a:t>
            </a:r>
            <a:r>
              <a:rPr lang="en-US" dirty="0" smtClean="0">
                <a:cs typeface="ＭＳ Ｐゴシック" charset="-128"/>
              </a:rPr>
              <a:t>the Strategy a Name </a:t>
            </a:r>
            <a:r>
              <a:rPr lang="en-US" sz="2800" dirty="0" smtClean="0">
                <a:cs typeface="ＭＳ Ｐゴシック" charset="-128"/>
              </a:rPr>
              <a:t>(Step 2)</a:t>
            </a:r>
          </a:p>
        </p:txBody>
      </p:sp>
      <p:sp>
        <p:nvSpPr>
          <p:cNvPr id="73730" name="Content Placeholder 4"/>
          <p:cNvSpPr>
            <a:spLocks noGrp="1"/>
          </p:cNvSpPr>
          <p:nvPr>
            <p:ph idx="1"/>
          </p:nvPr>
        </p:nvSpPr>
        <p:spPr>
          <a:xfrm>
            <a:off x="762000" y="2057400"/>
            <a:ext cx="7391400" cy="1752600"/>
          </a:xfrm>
        </p:spPr>
        <p:txBody>
          <a:bodyPr/>
          <a:lstStyle/>
          <a:p>
            <a:pPr indent="-6350">
              <a:spcBef>
                <a:spcPts val="800"/>
              </a:spcBef>
              <a:buFont typeface="Arial" charset="0"/>
              <a:buNone/>
            </a:pPr>
            <a:r>
              <a:rPr lang="en-US" dirty="0" smtClean="0">
                <a:solidFill>
                  <a:srgbClr val="C00000"/>
                </a:solidFill>
                <a:cs typeface="ＭＳ Ｐゴシック" charset="-128"/>
              </a:rPr>
              <a:t>“Today, we’re going to talk about a strategy called Determining Importance &amp; Summarizing.”</a:t>
            </a:r>
          </a:p>
        </p:txBody>
      </p:sp>
      <p:sp>
        <p:nvSpPr>
          <p:cNvPr id="73731" name="TextBox 4"/>
          <p:cNvSpPr txBox="1">
            <a:spLocks noChangeArrowheads="1"/>
          </p:cNvSpPr>
          <p:nvPr/>
        </p:nvSpPr>
        <p:spPr bwMode="auto">
          <a:xfrm>
            <a:off x="1143000" y="3657600"/>
            <a:ext cx="4724400" cy="2339102"/>
          </a:xfrm>
          <a:prstGeom prst="rect">
            <a:avLst/>
          </a:prstGeom>
          <a:noFill/>
          <a:ln w="9525">
            <a:noFill/>
            <a:miter lim="800000"/>
            <a:headEnd/>
            <a:tailEnd/>
          </a:ln>
        </p:spPr>
        <p:txBody>
          <a:bodyPr>
            <a:prstTxWarp prst="textNoShape">
              <a:avLst/>
            </a:prstTxWarp>
            <a:spAutoFit/>
          </a:bodyPr>
          <a:lstStyle/>
          <a:p>
            <a:pPr>
              <a:spcBef>
                <a:spcPts val="800"/>
              </a:spcBef>
            </a:pPr>
            <a:r>
              <a:rPr lang="en-US" sz="3200" dirty="0">
                <a:latin typeface="Calibri" charset="0"/>
              </a:rPr>
              <a:t>Record what you will say for Step 2 on your orange Cognitive Strategy Routine Lesson Planning Card.</a:t>
            </a:r>
          </a:p>
          <a:p>
            <a:endParaRPr lang="en-US" dirty="0">
              <a:latin typeface="Calibri" charset="0"/>
            </a:endParaRPr>
          </a:p>
        </p:txBody>
      </p:sp>
      <p:pic>
        <p:nvPicPr>
          <p:cNvPr id="6"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rot="613928">
            <a:off x="6140164" y="3556123"/>
            <a:ext cx="2430005" cy="157271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86107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dirty="0" smtClean="0">
                <a:cs typeface="ＭＳ Ｐゴシック" charset="-128"/>
              </a:rPr>
              <a:t>Teaching </a:t>
            </a:r>
            <a:r>
              <a:rPr lang="en-US" dirty="0" smtClean="0">
                <a:cs typeface="ＭＳ Ｐゴシック" charset="-128"/>
              </a:rPr>
              <a:t>the </a:t>
            </a:r>
            <a:r>
              <a:rPr lang="en-US" dirty="0" smtClean="0">
                <a:cs typeface="ＭＳ Ｐゴシック" charset="-128"/>
              </a:rPr>
              <a:t>Strategy  </a:t>
            </a:r>
            <a:r>
              <a:rPr lang="en-US" sz="2800" dirty="0" smtClean="0">
                <a:cs typeface="ＭＳ Ｐゴシック" charset="-128"/>
              </a:rPr>
              <a:t>(Step 3)</a:t>
            </a:r>
          </a:p>
        </p:txBody>
      </p:sp>
      <p:sp>
        <p:nvSpPr>
          <p:cNvPr id="75778" name="Content Placeholder 4"/>
          <p:cNvSpPr>
            <a:spLocks noGrp="1"/>
          </p:cNvSpPr>
          <p:nvPr>
            <p:ph idx="1"/>
          </p:nvPr>
        </p:nvSpPr>
        <p:spPr>
          <a:xfrm>
            <a:off x="457200" y="1600200"/>
            <a:ext cx="8077200" cy="5662464"/>
          </a:xfrm>
        </p:spPr>
        <p:txBody>
          <a:bodyPr>
            <a:normAutofit fontScale="85000" lnSpcReduction="10000"/>
          </a:bodyPr>
          <a:lstStyle/>
          <a:p>
            <a:pPr indent="-6350">
              <a:buFont typeface="Arial" charset="0"/>
              <a:buNone/>
            </a:pPr>
            <a:endParaRPr lang="en-US" sz="2600" b="1" dirty="0" smtClean="0">
              <a:solidFill>
                <a:srgbClr val="FF0000"/>
              </a:solidFill>
              <a:cs typeface="ＭＳ Ｐゴシック" charset="-128"/>
            </a:endParaRPr>
          </a:p>
          <a:p>
            <a:pPr indent="3175">
              <a:lnSpc>
                <a:spcPct val="110000"/>
              </a:lnSpc>
              <a:buNone/>
              <a:defRPr/>
            </a:pPr>
            <a:r>
              <a:rPr lang="en-US" dirty="0">
                <a:solidFill>
                  <a:srgbClr val="C00000"/>
                </a:solidFill>
              </a:rPr>
              <a:t>“Have you ever noticed how difficult it is to remember everything that you read?... Our brains just can’t seem to hold all of that information at the same time.” T</a:t>
            </a:r>
            <a:r>
              <a:rPr lang="en-US" dirty="0" smtClean="0">
                <a:solidFill>
                  <a:srgbClr val="C00000"/>
                </a:solidFill>
              </a:rPr>
              <a:t>o help us, </a:t>
            </a:r>
            <a:r>
              <a:rPr lang="en-US" dirty="0">
                <a:solidFill>
                  <a:srgbClr val="C00000"/>
                </a:solidFill>
              </a:rPr>
              <a:t>we need to </a:t>
            </a:r>
            <a:r>
              <a:rPr lang="en-US" dirty="0" smtClean="0">
                <a:solidFill>
                  <a:srgbClr val="C00000"/>
                </a:solidFill>
              </a:rPr>
              <a:t>determine </a:t>
            </a:r>
            <a:r>
              <a:rPr lang="en-US" dirty="0">
                <a:solidFill>
                  <a:srgbClr val="C00000"/>
                </a:solidFill>
              </a:rPr>
              <a:t>importance and </a:t>
            </a:r>
            <a:r>
              <a:rPr lang="en-US" dirty="0" smtClean="0">
                <a:solidFill>
                  <a:srgbClr val="C00000"/>
                </a:solidFill>
              </a:rPr>
              <a:t>summarize information. In order to summarize, we must be able to identify </a:t>
            </a:r>
            <a:r>
              <a:rPr lang="en-US" dirty="0">
                <a:solidFill>
                  <a:srgbClr val="C00000"/>
                </a:solidFill>
              </a:rPr>
              <a:t>the topic and main ideas of </a:t>
            </a:r>
            <a:r>
              <a:rPr lang="en-US" dirty="0" smtClean="0">
                <a:solidFill>
                  <a:srgbClr val="C00000"/>
                </a:solidFill>
              </a:rPr>
              <a:t>text, and then, we need to put that information together in our own words as briefly as possible. When we do </a:t>
            </a:r>
            <a:r>
              <a:rPr lang="en-US" dirty="0">
                <a:solidFill>
                  <a:srgbClr val="C00000"/>
                </a:solidFill>
              </a:rPr>
              <a:t>this, </a:t>
            </a:r>
            <a:r>
              <a:rPr lang="en-US" dirty="0" smtClean="0">
                <a:solidFill>
                  <a:srgbClr val="C00000"/>
                </a:solidFill>
              </a:rPr>
              <a:t>we understand </a:t>
            </a:r>
            <a:r>
              <a:rPr lang="en-US" dirty="0">
                <a:solidFill>
                  <a:srgbClr val="C00000"/>
                </a:solidFill>
              </a:rPr>
              <a:t>and remember </a:t>
            </a:r>
            <a:r>
              <a:rPr lang="en-US" dirty="0" smtClean="0">
                <a:solidFill>
                  <a:srgbClr val="C00000"/>
                </a:solidFill>
              </a:rPr>
              <a:t>informational text </a:t>
            </a:r>
            <a:r>
              <a:rPr lang="en-US" dirty="0">
                <a:solidFill>
                  <a:srgbClr val="C00000"/>
                </a:solidFill>
              </a:rPr>
              <a:t>better.</a:t>
            </a:r>
          </a:p>
          <a:p>
            <a:pPr indent="3175">
              <a:lnSpc>
                <a:spcPct val="110000"/>
              </a:lnSpc>
              <a:buNone/>
              <a:defRPr/>
            </a:pPr>
            <a:endParaRPr lang="en-US" dirty="0"/>
          </a:p>
          <a:p>
            <a:pPr indent="3175">
              <a:lnSpc>
                <a:spcPct val="110000"/>
              </a:lnSpc>
              <a:buNone/>
              <a:defRPr/>
            </a:pPr>
            <a:r>
              <a:rPr lang="en-US" dirty="0">
                <a:solidFill>
                  <a:srgbClr val="7030A0"/>
                </a:solidFill>
              </a:rPr>
              <a:t>	</a:t>
            </a:r>
            <a:r>
              <a:rPr lang="en-US" sz="1100" dirty="0">
                <a:solidFill>
                  <a:srgbClr val="7030A0"/>
                </a:solidFill>
              </a:rPr>
              <a:t>	</a:t>
            </a:r>
            <a:r>
              <a:rPr lang="en-US" sz="1100" dirty="0"/>
              <a:t>		</a:t>
            </a:r>
          </a:p>
        </p:txBody>
      </p:sp>
      <p:sp>
        <p:nvSpPr>
          <p:cNvPr id="4" name="TextBox 5"/>
          <p:cNvSpPr txBox="1">
            <a:spLocks noChangeArrowheads="1"/>
          </p:cNvSpPr>
          <p:nvPr/>
        </p:nvSpPr>
        <p:spPr bwMode="auto">
          <a:xfrm>
            <a:off x="5638800" y="6149975"/>
            <a:ext cx="2667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Calibri" pitchFamily="34" charset="0"/>
              </a:rPr>
              <a:t>(McGregor, 2007, p. 81)</a:t>
            </a:r>
          </a:p>
          <a:p>
            <a:pPr eaLnBrk="1" hangingPunct="1"/>
            <a:endParaRPr lang="en-US" altLang="en-US" sz="2000" dirty="0">
              <a:latin typeface="Calibri" pitchFamily="34" charset="0"/>
            </a:endParaRPr>
          </a:p>
        </p:txBody>
      </p:sp>
    </p:spTree>
    <p:extLst>
      <p:ext uri="{BB962C8B-B14F-4D97-AF65-F5344CB8AC3E}">
        <p14:creationId xmlns:p14="http://schemas.microsoft.com/office/powerpoint/2010/main" xmlns="" val="296079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8698</TotalTime>
  <Words>1531</Words>
  <Application>Microsoft Office PowerPoint</Application>
  <PresentationFormat>On-screen Show (4:3)</PresentationFormat>
  <Paragraphs>147</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Adobe Arabic</vt:lpstr>
      <vt:lpstr>ＭＳ Ｐゴシック</vt:lpstr>
      <vt:lpstr>Kristen ITC</vt:lpstr>
      <vt:lpstr>Bradley Hand ITC</vt:lpstr>
      <vt:lpstr>Gautami</vt:lpstr>
      <vt:lpstr>Comic Sans MS</vt:lpstr>
      <vt:lpstr>Office Theme</vt:lpstr>
      <vt:lpstr>Determining Importance &amp; Summarizing?</vt:lpstr>
      <vt:lpstr>Cognitive Strategy Routine</vt:lpstr>
      <vt:lpstr>Begin With an Anchor Lesson (Step 1) </vt:lpstr>
      <vt:lpstr>Slide 4</vt:lpstr>
      <vt:lpstr>Slide 5</vt:lpstr>
      <vt:lpstr>Introducing the Strategy (Step 1)</vt:lpstr>
      <vt:lpstr>Slide 7</vt:lpstr>
      <vt:lpstr>Teaching the Strategy Give the Strategy a Name (Step 2)</vt:lpstr>
      <vt:lpstr>Teaching the Strategy  (Step 3)</vt:lpstr>
      <vt:lpstr>Define the Strategy (Step 3)</vt:lpstr>
      <vt:lpstr>Give Students Touchstones (Step 4)</vt:lpstr>
      <vt:lpstr>Give Students Touchstones (Step 4)</vt:lpstr>
      <vt:lpstr>Give Students Touchstones (Step 4)</vt:lpstr>
      <vt:lpstr>Think-Aloud (Step 5)</vt:lpstr>
      <vt:lpstr>To Be Continued…..</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maragarcia</cp:lastModifiedBy>
  <cp:revision>401</cp:revision>
  <cp:lastPrinted>2014-02-11T18:51:16Z</cp:lastPrinted>
  <dcterms:created xsi:type="dcterms:W3CDTF">2012-10-26T14:48:42Z</dcterms:created>
  <dcterms:modified xsi:type="dcterms:W3CDTF">2014-05-12T19:26:48Z</dcterms:modified>
</cp:coreProperties>
</file>