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1"/>
  </p:sldMasterIdLst>
  <p:notesMasterIdLst>
    <p:notesMasterId r:id="rId67"/>
  </p:notesMasterIdLst>
  <p:handoutMasterIdLst>
    <p:handoutMasterId r:id="rId68"/>
  </p:handoutMasterIdLst>
  <p:sldIdLst>
    <p:sldId id="324" r:id="rId2"/>
    <p:sldId id="452" r:id="rId3"/>
    <p:sldId id="426" r:id="rId4"/>
    <p:sldId id="440" r:id="rId5"/>
    <p:sldId id="453" r:id="rId6"/>
    <p:sldId id="433" r:id="rId7"/>
    <p:sldId id="428" r:id="rId8"/>
    <p:sldId id="429" r:id="rId9"/>
    <p:sldId id="430" r:id="rId10"/>
    <p:sldId id="431" r:id="rId11"/>
    <p:sldId id="432" r:id="rId12"/>
    <p:sldId id="450" r:id="rId13"/>
    <p:sldId id="451" r:id="rId14"/>
    <p:sldId id="447" r:id="rId15"/>
    <p:sldId id="434" r:id="rId16"/>
    <p:sldId id="435" r:id="rId17"/>
    <p:sldId id="436" r:id="rId18"/>
    <p:sldId id="438" r:id="rId19"/>
    <p:sldId id="437" r:id="rId20"/>
    <p:sldId id="439" r:id="rId21"/>
    <p:sldId id="390" r:id="rId22"/>
    <p:sldId id="419" r:id="rId23"/>
    <p:sldId id="420" r:id="rId24"/>
    <p:sldId id="421" r:id="rId25"/>
    <p:sldId id="422" r:id="rId26"/>
    <p:sldId id="449" r:id="rId27"/>
    <p:sldId id="423" r:id="rId28"/>
    <p:sldId id="424" r:id="rId29"/>
    <p:sldId id="425" r:id="rId30"/>
    <p:sldId id="391" r:id="rId31"/>
    <p:sldId id="400" r:id="rId32"/>
    <p:sldId id="398" r:id="rId33"/>
    <p:sldId id="399" r:id="rId34"/>
    <p:sldId id="401" r:id="rId35"/>
    <p:sldId id="392" r:id="rId36"/>
    <p:sldId id="406" r:id="rId37"/>
    <p:sldId id="402" r:id="rId38"/>
    <p:sldId id="403" r:id="rId39"/>
    <p:sldId id="404" r:id="rId40"/>
    <p:sldId id="394" r:id="rId41"/>
    <p:sldId id="393" r:id="rId42"/>
    <p:sldId id="407" r:id="rId43"/>
    <p:sldId id="416" r:id="rId44"/>
    <p:sldId id="410" r:id="rId45"/>
    <p:sldId id="411" r:id="rId46"/>
    <p:sldId id="395" r:id="rId47"/>
    <p:sldId id="454" r:id="rId48"/>
    <p:sldId id="408" r:id="rId49"/>
    <p:sldId id="417" r:id="rId50"/>
    <p:sldId id="412" r:id="rId51"/>
    <p:sldId id="413" r:id="rId52"/>
    <p:sldId id="396" r:id="rId53"/>
    <p:sldId id="409" r:id="rId54"/>
    <p:sldId id="418" r:id="rId55"/>
    <p:sldId id="414" r:id="rId56"/>
    <p:sldId id="415" r:id="rId57"/>
    <p:sldId id="455" r:id="rId58"/>
    <p:sldId id="441" r:id="rId59"/>
    <p:sldId id="442" r:id="rId60"/>
    <p:sldId id="444" r:id="rId61"/>
    <p:sldId id="443" r:id="rId62"/>
    <p:sldId id="445" r:id="rId63"/>
    <p:sldId id="446" r:id="rId64"/>
    <p:sldId id="448" r:id="rId65"/>
    <p:sldId id="456" r:id="rId6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B325"/>
    <a:srgbClr val="339933"/>
    <a:srgbClr val="0000FF"/>
    <a:srgbClr val="0066FF"/>
    <a:srgbClr val="FF5050"/>
    <a:srgbClr val="FF3300"/>
    <a:srgbClr val="101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437" autoAdjust="0"/>
  </p:normalViewPr>
  <p:slideViewPr>
    <p:cSldViewPr>
      <p:cViewPr varScale="1">
        <p:scale>
          <a:sx n="101" d="100"/>
          <a:sy n="101" d="100"/>
        </p:scale>
        <p:origin x="-186" y="-84"/>
      </p:cViewPr>
      <p:guideLst>
        <p:guide orient="horz" pos="2160"/>
        <p:guide pos="2880"/>
      </p:guideLst>
    </p:cSldViewPr>
  </p:slideViewPr>
  <p:outlineViewPr>
    <p:cViewPr>
      <p:scale>
        <a:sx n="33" d="100"/>
        <a:sy n="33" d="100"/>
      </p:scale>
      <p:origin x="0" y="31312"/>
    </p:cViewPr>
  </p:outlineViewPr>
  <p:notesTextViewPr>
    <p:cViewPr>
      <p:scale>
        <a:sx n="100" d="100"/>
        <a:sy n="100" d="100"/>
      </p:scale>
      <p:origin x="0" y="0"/>
    </p:cViewPr>
  </p:notesTextViewPr>
  <p:sorterViewPr>
    <p:cViewPr>
      <p:scale>
        <a:sx n="100" d="100"/>
        <a:sy n="100" d="100"/>
      </p:scale>
      <p:origin x="0" y="1866"/>
    </p:cViewPr>
  </p:sorterViewPr>
  <p:notesViewPr>
    <p:cSldViewPr>
      <p:cViewPr>
        <p:scale>
          <a:sx n="60" d="100"/>
          <a:sy n="60" d="100"/>
        </p:scale>
        <p:origin x="-1651" y="-5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6" name="Rectangle 4"/>
          <p:cNvSpPr>
            <a:spLocks noGrp="1" noChangeArrowheads="1"/>
          </p:cNvSpPr>
          <p:nvPr>
            <p:ph type="ftr" sz="quarter" idx="2"/>
          </p:nvPr>
        </p:nvSpPr>
        <p:spPr bwMode="auto">
          <a:xfrm>
            <a:off x="0" y="9119324"/>
            <a:ext cx="7315200" cy="330052"/>
          </a:xfrm>
          <a:prstGeom prst="rect">
            <a:avLst/>
          </a:prstGeom>
          <a:noFill/>
          <a:ln w="9525">
            <a:noFill/>
            <a:miter lim="800000"/>
            <a:headEnd/>
            <a:tailEnd/>
          </a:ln>
          <a:effectLst/>
        </p:spPr>
        <p:txBody>
          <a:bodyPr vert="horz" wrap="square" lIns="96626" tIns="48314" rIns="96626" bIns="48314" numCol="1" anchor="b" anchorCtr="0" compatLnSpc="1">
            <a:prstTxWarp prst="textNoShape">
              <a:avLst/>
            </a:prstTxWarp>
          </a:bodyPr>
          <a:lstStyle>
            <a:lvl1pPr algn="ctr">
              <a:defRPr sz="900">
                <a:latin typeface="+mn-lt"/>
                <a:ea typeface="+mn-ea"/>
                <a:cs typeface="+mn-cs"/>
              </a:defRPr>
            </a:lvl1pPr>
          </a:lstStyle>
          <a:p>
            <a:pPr>
              <a:defRPr/>
            </a:pPr>
            <a:r>
              <a:rPr lang="en-US"/>
              <a:t>The </a:t>
            </a:r>
            <a:r>
              <a:rPr lang="en-US" err="1"/>
              <a:t>Childrens</a:t>
            </a:r>
            <a:r>
              <a:rPr lang="en-US"/>
              <a:t> Learning Institute of the University of Texas at Houston </a:t>
            </a:r>
            <a:r>
              <a:rPr lang="en-US">
                <a:cs typeface="Arial"/>
              </a:rPr>
              <a:t>©2010 The University of Texas System and Texas Education Agency</a:t>
            </a:r>
            <a:endParaRPr lang="en-US"/>
          </a:p>
        </p:txBody>
      </p:sp>
      <p:sp>
        <p:nvSpPr>
          <p:cNvPr id="151557" name="Rectangle 5"/>
          <p:cNvSpPr>
            <a:spLocks noGrp="1" noChangeArrowheads="1"/>
          </p:cNvSpPr>
          <p:nvPr>
            <p:ph type="sldNum" sz="quarter" idx="3"/>
          </p:nvPr>
        </p:nvSpPr>
        <p:spPr bwMode="auto">
          <a:xfrm>
            <a:off x="6583681" y="9119325"/>
            <a:ext cx="729827" cy="480226"/>
          </a:xfrm>
          <a:prstGeom prst="rect">
            <a:avLst/>
          </a:prstGeom>
          <a:noFill/>
          <a:ln w="9525">
            <a:noFill/>
            <a:miter lim="800000"/>
            <a:headEnd/>
            <a:tailEnd/>
          </a:ln>
          <a:effectLst/>
        </p:spPr>
        <p:txBody>
          <a:bodyPr vert="horz" wrap="square" lIns="96626" tIns="48314" rIns="96626" bIns="48314" numCol="1" anchor="b" anchorCtr="0" compatLnSpc="1">
            <a:prstTxWarp prst="textNoShape">
              <a:avLst/>
            </a:prstTxWarp>
          </a:bodyPr>
          <a:lstStyle>
            <a:lvl1pPr algn="r">
              <a:defRPr sz="1300">
                <a:latin typeface="Calibri" pitchFamily="34" charset="0"/>
                <a:ea typeface="+mn-ea"/>
                <a:cs typeface="+mn-cs"/>
              </a:defRPr>
            </a:lvl1pPr>
          </a:lstStyle>
          <a:p>
            <a:pPr>
              <a:defRPr/>
            </a:pPr>
            <a:fld id="{48A12011-A80C-4F9A-B136-B17D25B485E1}" type="slidenum">
              <a:rPr lang="en-US"/>
              <a:pPr>
                <a:defRPr/>
              </a:pPr>
              <a:t>‹#›</a:t>
            </a:fld>
            <a:endParaRPr lang="en-US"/>
          </a:p>
        </p:txBody>
      </p:sp>
    </p:spTree>
    <p:extLst>
      <p:ext uri="{BB962C8B-B14F-4D97-AF65-F5344CB8AC3E}">
        <p14:creationId xmlns:p14="http://schemas.microsoft.com/office/powerpoint/2010/main" val="1836980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226"/>
          </a:xfrm>
          <a:prstGeom prst="rect">
            <a:avLst/>
          </a:prstGeom>
        </p:spPr>
        <p:txBody>
          <a:bodyPr vert="horz" lIns="96626" tIns="48314" rIns="96626" bIns="48314"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226"/>
          </a:xfrm>
          <a:prstGeom prst="rect">
            <a:avLst/>
          </a:prstGeom>
        </p:spPr>
        <p:txBody>
          <a:bodyPr vert="horz" lIns="96626" tIns="48314" rIns="96626" bIns="48314" rtlCol="0"/>
          <a:lstStyle>
            <a:lvl1pPr algn="r" fontAlgn="auto">
              <a:spcBef>
                <a:spcPts val="0"/>
              </a:spcBef>
              <a:spcAft>
                <a:spcPts val="0"/>
              </a:spcAft>
              <a:defRPr sz="1300">
                <a:latin typeface="+mn-lt"/>
                <a:ea typeface="+mn-ea"/>
                <a:cs typeface="+mn-cs"/>
              </a:defRPr>
            </a:lvl1pPr>
          </a:lstStyle>
          <a:p>
            <a:pPr>
              <a:defRPr/>
            </a:pPr>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626" tIns="48314" rIns="96626" bIns="48314" rtlCol="0" anchor="ctr"/>
          <a:lstStyle/>
          <a:p>
            <a:pPr lvl="0"/>
            <a:endParaRPr lang="en-US" noProof="0"/>
          </a:p>
        </p:txBody>
      </p:sp>
      <p:sp>
        <p:nvSpPr>
          <p:cNvPr id="5" name="Notes Placeholder 4"/>
          <p:cNvSpPr>
            <a:spLocks noGrp="1"/>
          </p:cNvSpPr>
          <p:nvPr>
            <p:ph type="body" sz="quarter" idx="3"/>
          </p:nvPr>
        </p:nvSpPr>
        <p:spPr>
          <a:xfrm>
            <a:off x="731520" y="4561313"/>
            <a:ext cx="5852160" cy="4320375"/>
          </a:xfrm>
          <a:prstGeom prst="rect">
            <a:avLst/>
          </a:prstGeom>
        </p:spPr>
        <p:txBody>
          <a:bodyPr vert="horz" lIns="96626" tIns="48314" rIns="96626" bIns="483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325"/>
            <a:ext cx="3169920" cy="480226"/>
          </a:xfrm>
          <a:prstGeom prst="rect">
            <a:avLst/>
          </a:prstGeom>
        </p:spPr>
        <p:txBody>
          <a:bodyPr vert="horz" lIns="96626" tIns="48314" rIns="96626" bIns="48314"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8" name="Slide Number Placeholder 7"/>
          <p:cNvSpPr>
            <a:spLocks noGrp="1"/>
          </p:cNvSpPr>
          <p:nvPr>
            <p:ph type="sldNum" sz="quarter" idx="5"/>
          </p:nvPr>
        </p:nvSpPr>
        <p:spPr>
          <a:xfrm>
            <a:off x="4143587" y="9119325"/>
            <a:ext cx="3169920" cy="480226"/>
          </a:xfrm>
          <a:prstGeom prst="rect">
            <a:avLst/>
          </a:prstGeom>
        </p:spPr>
        <p:txBody>
          <a:bodyPr vert="horz" lIns="96103" tIns="48052" rIns="96103" bIns="48052" rtlCol="0" anchor="b"/>
          <a:lstStyle>
            <a:lvl1pPr algn="r">
              <a:defRPr sz="1300"/>
            </a:lvl1pPr>
          </a:lstStyle>
          <a:p>
            <a:fld id="{4D1896F1-7DFC-400C-91A1-1ADA6637E316}" type="slidenum">
              <a:rPr lang="en-US" smtClean="0"/>
              <a:t>‹#›</a:t>
            </a:fld>
            <a:endParaRPr lang="en-US"/>
          </a:p>
        </p:txBody>
      </p:sp>
    </p:spTree>
    <p:extLst>
      <p:ext uri="{BB962C8B-B14F-4D97-AF65-F5344CB8AC3E}">
        <p14:creationId xmlns:p14="http://schemas.microsoft.com/office/powerpoint/2010/main" val="1969630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extLst/>
        </p:spPr>
        <p:txBody>
          <a:bodyPr wrap="square" numCol="1" anchor="t" anchorCtr="0" compatLnSpc="1">
            <a:prstTxWarp prst="textNoShape">
              <a:avLst/>
            </a:prstTxWarp>
          </a:bodyPr>
          <a:lstStyle/>
          <a:p>
            <a:pPr eaLnBrk="1" hangingPunct="1">
              <a:defRPr/>
            </a:pPr>
            <a:r>
              <a:rPr lang="en-US" b="1" dirty="0" smtClean="0">
                <a:ea typeface="+mn-ea"/>
                <a:cs typeface="+mn-cs"/>
              </a:rPr>
              <a:t>Say:  </a:t>
            </a:r>
            <a:r>
              <a:rPr lang="en-US" dirty="0" smtClean="0">
                <a:ea typeface="+mn-ea"/>
                <a:cs typeface="+mn-cs"/>
              </a:rPr>
              <a:t>Welcome to today’s presentation, “</a:t>
            </a:r>
            <a:r>
              <a:rPr lang="en-US" dirty="0" err="1" smtClean="0">
                <a:ea typeface="+mn-ea"/>
                <a:cs typeface="+mn-cs"/>
              </a:rPr>
              <a:t>Graphophonemic</a:t>
            </a:r>
            <a:r>
              <a:rPr lang="en-US" dirty="0" smtClean="0">
                <a:ea typeface="+mn-ea"/>
                <a:cs typeface="+mn-cs"/>
              </a:rPr>
              <a:t> Knowledge:  Routines and Teaching Tools.”  Before we begin, let’s take care of a few housekeeping chores.</a:t>
            </a:r>
          </a:p>
          <a:p>
            <a:pPr eaLnBrk="1" hangingPunct="1">
              <a:defRPr/>
            </a:pPr>
            <a:endParaRPr lang="en-US" dirty="0" smtClean="0">
              <a:ea typeface="+mn-ea"/>
              <a:cs typeface="+mn-cs"/>
            </a:endParaRPr>
          </a:p>
          <a:p>
            <a:pPr eaLnBrk="1" hangingPunct="1">
              <a:buFontTx/>
              <a:buChar char="•"/>
              <a:defRPr/>
            </a:pPr>
            <a:r>
              <a:rPr lang="en-US" b="1" dirty="0" smtClean="0">
                <a:ea typeface="+mn-ea"/>
                <a:cs typeface="+mn-cs"/>
              </a:rPr>
              <a:t>  Introductions</a:t>
            </a:r>
          </a:p>
          <a:p>
            <a:pPr eaLnBrk="1" hangingPunct="1">
              <a:buFontTx/>
              <a:buChar char="•"/>
              <a:defRPr/>
            </a:pPr>
            <a:r>
              <a:rPr lang="en-US" b="1" dirty="0" smtClean="0">
                <a:ea typeface="+mn-ea"/>
                <a:cs typeface="+mn-cs"/>
              </a:rPr>
              <a:t>  Agenda, schedule for the day</a:t>
            </a:r>
          </a:p>
          <a:p>
            <a:pPr eaLnBrk="1" hangingPunct="1">
              <a:buFontTx/>
              <a:buChar char="•"/>
              <a:defRPr/>
            </a:pPr>
            <a:endParaRPr lang="en-US" b="1" dirty="0" smtClean="0">
              <a:ea typeface="+mn-ea"/>
              <a:cs typeface="+mn-cs"/>
            </a:endParaRPr>
          </a:p>
          <a:p>
            <a:pPr>
              <a:defRPr/>
            </a:pPr>
            <a:r>
              <a:rPr lang="en-US" dirty="0" smtClean="0">
                <a:ea typeface="+mn-ea"/>
                <a:cs typeface="+mn-cs"/>
              </a:rPr>
              <a:t>Here are all the items you will need for this session.  At registration you received a supply pouch and TEKS Handbook.</a:t>
            </a:r>
          </a:p>
          <a:p>
            <a:pPr>
              <a:defRPr/>
            </a:pPr>
            <a:endParaRPr lang="en-US" dirty="0" smtClean="0">
              <a:ea typeface="+mn-ea"/>
              <a:cs typeface="+mn-cs"/>
            </a:endParaRPr>
          </a:p>
          <a:p>
            <a:pPr>
              <a:defRPr/>
            </a:pPr>
            <a:r>
              <a:rPr lang="en-US" dirty="0" smtClean="0">
                <a:ea typeface="+mn-ea"/>
                <a:cs typeface="+mn-cs"/>
              </a:rPr>
              <a:t>At your place setting you should find: </a:t>
            </a:r>
          </a:p>
          <a:p>
            <a:pPr marL="177833" indent="-177833">
              <a:buFont typeface="Arial" pitchFamily="34" charset="0"/>
              <a:buChar char="•"/>
              <a:defRPr/>
            </a:pPr>
            <a:r>
              <a:rPr lang="en-US" dirty="0" smtClean="0">
                <a:ea typeface="+mn-ea"/>
                <a:cs typeface="+mn-cs"/>
              </a:rPr>
              <a:t>3-slides per page PowerPoint Handout</a:t>
            </a:r>
          </a:p>
          <a:p>
            <a:pPr marL="177833" indent="-177833">
              <a:buFont typeface="Arial" pitchFamily="34" charset="0"/>
              <a:buChar char="•"/>
              <a:defRPr/>
            </a:pPr>
            <a:r>
              <a:rPr lang="en-US" dirty="0" smtClean="0">
                <a:ea typeface="+mn-ea"/>
                <a:cs typeface="+mn-cs"/>
              </a:rPr>
              <a:t>Additional Handouts</a:t>
            </a:r>
          </a:p>
          <a:p>
            <a:pPr marL="177833" indent="-177833">
              <a:buFont typeface="Arial" pitchFamily="34" charset="0"/>
              <a:buChar char="•"/>
              <a:defRPr/>
            </a:pPr>
            <a:r>
              <a:rPr lang="en-US" dirty="0" smtClean="0">
                <a:ea typeface="+mn-ea"/>
                <a:cs typeface="+mn-cs"/>
              </a:rPr>
              <a:t>GK routines and Teaching Tools Booklet</a:t>
            </a:r>
          </a:p>
          <a:p>
            <a:pPr marL="177833" indent="-177833">
              <a:buFont typeface="Arial" pitchFamily="34" charset="0"/>
              <a:buChar char="•"/>
              <a:defRPr/>
            </a:pPr>
            <a:r>
              <a:rPr lang="en-US" dirty="0" smtClean="0">
                <a:ea typeface="+mn-ea"/>
                <a:cs typeface="+mn-cs"/>
              </a:rPr>
              <a:t>Spelling Lesson Planning Card (blue)</a:t>
            </a:r>
          </a:p>
          <a:p>
            <a:pPr>
              <a:defRPr/>
            </a:pPr>
            <a:endParaRPr lang="en-US" dirty="0" smtClean="0">
              <a:ea typeface="+mn-ea"/>
              <a:cs typeface="+mn-cs"/>
            </a:endParaRPr>
          </a:p>
          <a:p>
            <a:pPr eaLnBrk="1" hangingPunct="1">
              <a:defRPr/>
            </a:pPr>
            <a:endParaRPr lang="en-US" b="1" dirty="0" smtClean="0">
              <a:ea typeface="+mn-ea"/>
              <a:cs typeface="+mn-cs"/>
            </a:endParaRPr>
          </a:p>
          <a:p>
            <a:pPr eaLnBrk="1" hangingPunct="1">
              <a:defRPr/>
            </a:pPr>
            <a:endParaRPr lang="en-US" b="1" dirty="0" smtClean="0">
              <a:ea typeface="+mn-ea"/>
              <a:cs typeface="+mn-cs"/>
            </a:endParaRPr>
          </a:p>
        </p:txBody>
      </p:sp>
      <p:sp>
        <p:nvSpPr>
          <p:cNvPr id="4" name="Date Placeholder 2"/>
          <p:cNvSpPr>
            <a:spLocks noGrp="1"/>
          </p:cNvSpPr>
          <p:nvPr>
            <p:ph type="dt" sz="quarter" idx="1"/>
          </p:nvPr>
        </p:nvSpPr>
        <p:spPr bwMode="auto">
          <a:xfrm>
            <a:off x="4143587" y="0"/>
            <a:ext cx="3169920" cy="475274"/>
          </a:xfrm>
          <a:ln>
            <a:miter lim="800000"/>
            <a:headEnd/>
            <a:tailEnd/>
          </a:ln>
        </p:spPr>
        <p:txBody>
          <a:bodyPr wrap="square" lIns="96103" tIns="48052" rIns="96103" bIns="48052" numCol="1" anchor="t" anchorCtr="0" compatLnSpc="1">
            <a:prstTxWarp prst="textNoShape">
              <a:avLst/>
            </a:prstTxWarp>
          </a:bodyPr>
          <a:lstStyle/>
          <a:p>
            <a:pPr fontAlgn="base">
              <a:spcBef>
                <a:spcPct val="0"/>
              </a:spcBef>
              <a:spcAft>
                <a:spcPct val="0"/>
              </a:spcAft>
              <a:defRPr/>
            </a:pPr>
            <a:r>
              <a:rPr lang="en-US" b="1" dirty="0" err="1" smtClean="0">
                <a:ea typeface="ＭＳ Ｐゴシック" charset="-128"/>
                <a:cs typeface="ＭＳ Ｐゴシック" charset="-128"/>
              </a:rPr>
              <a:t>Graphophonemic</a:t>
            </a:r>
            <a:r>
              <a:rPr lang="en-US" b="1" dirty="0" smtClean="0">
                <a:ea typeface="ＭＳ Ｐゴシック" charset="-128"/>
                <a:cs typeface="ＭＳ Ｐゴシック" charset="-128"/>
              </a:rPr>
              <a:t> Knowledge</a:t>
            </a:r>
            <a:endParaRPr lang="en-US" b="1" dirty="0">
              <a:ea typeface="ＭＳ Ｐゴシック" charset="-128"/>
              <a:cs typeface="ＭＳ Ｐゴシック" charset="-128"/>
            </a:endParaRPr>
          </a:p>
          <a:p>
            <a:pPr fontAlgn="base">
              <a:spcBef>
                <a:spcPct val="0"/>
              </a:spcBef>
              <a:spcAft>
                <a:spcPct val="0"/>
              </a:spcAft>
              <a:defRPr/>
            </a:pPr>
            <a:r>
              <a:rPr lang="en-US" dirty="0">
                <a:ea typeface="ＭＳ Ｐゴシック" charset="-128"/>
                <a:cs typeface="ＭＳ Ｐゴシック" charset="-128"/>
              </a:rPr>
              <a:t>Kindergarten – Grade 2</a:t>
            </a:r>
          </a:p>
        </p:txBody>
      </p:sp>
    </p:spTree>
    <p:extLst>
      <p:ext uri="{BB962C8B-B14F-4D97-AF65-F5344CB8AC3E}">
        <p14:creationId xmlns:p14="http://schemas.microsoft.com/office/powerpoint/2010/main" val="265692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xfrm>
            <a:off x="716281" y="4561313"/>
            <a:ext cx="5850466" cy="4320375"/>
          </a:xfrm>
          <a:noFill/>
        </p:spPr>
        <p:txBody>
          <a:bodyPr wrap="square" numCol="1" anchor="t" anchorCtr="0" compatLnSpc="1">
            <a:prstTxWarp prst="textNoShape">
              <a:avLst/>
            </a:prstTxWarp>
          </a:bodyPr>
          <a:lstStyle/>
          <a:p>
            <a:pPr eaLnBrk="1" hangingPunct="1">
              <a:spcBef>
                <a:spcPct val="0"/>
              </a:spcBef>
            </a:pPr>
            <a:r>
              <a:rPr lang="en-US" b="1" smtClean="0"/>
              <a:t>Say: </a:t>
            </a:r>
            <a:r>
              <a:rPr lang="en-US" smtClean="0"/>
              <a:t>The routine that we want to incorporate into our current instruction includes direct instruction, phonics activities, and dictation.</a:t>
            </a:r>
          </a:p>
          <a:p>
            <a:pPr eaLnBrk="1" hangingPunct="1">
              <a:spcBef>
                <a:spcPct val="0"/>
              </a:spcBef>
            </a:pPr>
            <a:endParaRPr lang="en-US" b="1" smtClean="0"/>
          </a:p>
          <a:p>
            <a:pPr eaLnBrk="1" hangingPunct="1">
              <a:spcBef>
                <a:spcPct val="0"/>
              </a:spcBef>
            </a:pPr>
            <a:endParaRPr lang="en-US" smtClean="0"/>
          </a:p>
        </p:txBody>
      </p:sp>
      <p:sp>
        <p:nvSpPr>
          <p:cNvPr id="5" name="Date Placeholder 2"/>
          <p:cNvSpPr>
            <a:spLocks noGrp="1"/>
          </p:cNvSpPr>
          <p:nvPr>
            <p:ph type="dt" sz="quarter" idx="1"/>
          </p:nvPr>
        </p:nvSpPr>
        <p:spPr bwMode="auto">
          <a:xfrm>
            <a:off x="4143587" y="0"/>
            <a:ext cx="3169920" cy="475274"/>
          </a:xfrm>
          <a:ln>
            <a:miter lim="800000"/>
            <a:headEnd/>
            <a:tailEnd/>
          </a:ln>
        </p:spPr>
        <p:txBody>
          <a:bodyPr wrap="square" lIns="96103" tIns="48052" rIns="96103" bIns="48052" numCol="1" anchor="t" anchorCtr="0" compatLnSpc="1">
            <a:prstTxWarp prst="textNoShape">
              <a:avLst/>
            </a:prstTxWarp>
          </a:bodyPr>
          <a:lstStyle/>
          <a:p>
            <a:pPr fontAlgn="base">
              <a:spcBef>
                <a:spcPct val="0"/>
              </a:spcBef>
              <a:spcAft>
                <a:spcPct val="0"/>
              </a:spcAft>
              <a:defRPr/>
            </a:pPr>
            <a:r>
              <a:rPr lang="en-US" b="1" dirty="0" err="1" smtClean="0">
                <a:ea typeface="ＭＳ Ｐゴシック" charset="-128"/>
                <a:cs typeface="ＭＳ Ｐゴシック" charset="-128"/>
              </a:rPr>
              <a:t>Graphophonemic</a:t>
            </a:r>
            <a:r>
              <a:rPr lang="en-US" b="1" dirty="0" smtClean="0">
                <a:ea typeface="ＭＳ Ｐゴシック" charset="-128"/>
                <a:cs typeface="ＭＳ Ｐゴシック" charset="-128"/>
              </a:rPr>
              <a:t> Knowledge</a:t>
            </a:r>
            <a:endParaRPr lang="en-US" b="1" dirty="0">
              <a:ea typeface="ＭＳ Ｐゴシック" charset="-128"/>
              <a:cs typeface="ＭＳ Ｐゴシック" charset="-128"/>
            </a:endParaRPr>
          </a:p>
          <a:p>
            <a:pPr fontAlgn="base">
              <a:spcBef>
                <a:spcPct val="0"/>
              </a:spcBef>
              <a:spcAft>
                <a:spcPct val="0"/>
              </a:spcAft>
              <a:defRPr/>
            </a:pPr>
            <a:r>
              <a:rPr lang="en-US" dirty="0">
                <a:ea typeface="ＭＳ Ｐゴシック" charset="-128"/>
                <a:cs typeface="ＭＳ Ｐゴシック" charset="-128"/>
              </a:rPr>
              <a:t>Kindergarten – Grade 2</a:t>
            </a:r>
          </a:p>
        </p:txBody>
      </p:sp>
    </p:spTree>
    <p:extLst>
      <p:ext uri="{BB962C8B-B14F-4D97-AF65-F5344CB8AC3E}">
        <p14:creationId xmlns:p14="http://schemas.microsoft.com/office/powerpoint/2010/main" val="339689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1896F1-7DFC-400C-91A1-1ADA6637E316}" type="slidenum">
              <a:rPr lang="en-US" smtClean="0"/>
              <a:t>22</a:t>
            </a:fld>
            <a:endParaRPr lang="en-US"/>
          </a:p>
        </p:txBody>
      </p:sp>
    </p:spTree>
    <p:extLst>
      <p:ext uri="{BB962C8B-B14F-4D97-AF65-F5344CB8AC3E}">
        <p14:creationId xmlns:p14="http://schemas.microsoft.com/office/powerpoint/2010/main" val="62876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1896F1-7DFC-400C-91A1-1ADA6637E316}" type="slidenum">
              <a:rPr lang="en-US" smtClean="0"/>
              <a:t>25</a:t>
            </a:fld>
            <a:endParaRPr lang="en-US"/>
          </a:p>
        </p:txBody>
      </p:sp>
    </p:spTree>
    <p:extLst>
      <p:ext uri="{BB962C8B-B14F-4D97-AF65-F5344CB8AC3E}">
        <p14:creationId xmlns:p14="http://schemas.microsoft.com/office/powerpoint/2010/main" val="44719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1896F1-7DFC-400C-91A1-1ADA6637E316}" type="slidenum">
              <a:rPr lang="en-US" smtClean="0"/>
              <a:t>36</a:t>
            </a:fld>
            <a:endParaRPr lang="en-US"/>
          </a:p>
        </p:txBody>
      </p:sp>
    </p:spTree>
    <p:extLst>
      <p:ext uri="{BB962C8B-B14F-4D97-AF65-F5344CB8AC3E}">
        <p14:creationId xmlns:p14="http://schemas.microsoft.com/office/powerpoint/2010/main" val="409695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1896F1-7DFC-400C-91A1-1ADA6637E316}" type="slidenum">
              <a:rPr lang="en-US" smtClean="0"/>
              <a:t>51</a:t>
            </a:fld>
            <a:endParaRPr lang="en-US"/>
          </a:p>
        </p:txBody>
      </p:sp>
    </p:spTree>
    <p:extLst>
      <p:ext uri="{BB962C8B-B14F-4D97-AF65-F5344CB8AC3E}">
        <p14:creationId xmlns:p14="http://schemas.microsoft.com/office/powerpoint/2010/main" val="1186365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1896F1-7DFC-400C-91A1-1ADA6637E316}" type="slidenum">
              <a:rPr lang="en-US" smtClean="0"/>
              <a:t>52</a:t>
            </a:fld>
            <a:endParaRPr lang="en-US"/>
          </a:p>
        </p:txBody>
      </p:sp>
    </p:spTree>
    <p:extLst>
      <p:ext uri="{BB962C8B-B14F-4D97-AF65-F5344CB8AC3E}">
        <p14:creationId xmlns:p14="http://schemas.microsoft.com/office/powerpoint/2010/main" val="4224639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green.jpg"/>
          <p:cNvPicPr>
            <a:picLocks noChangeAspect="1"/>
          </p:cNvPicPr>
          <p:nvPr userDrawn="1"/>
        </p:nvPicPr>
        <p:blipFill>
          <a:blip r:embed="rId2"/>
          <a:srcRect/>
          <a:stretch>
            <a:fillRect/>
          </a:stretch>
        </p:blipFill>
        <p:spPr bwMode="auto">
          <a:xfrm>
            <a:off x="0" y="0"/>
            <a:ext cx="9144000" cy="3013075"/>
          </a:xfrm>
          <a:prstGeom prst="rect">
            <a:avLst/>
          </a:prstGeom>
          <a:noFill/>
          <a:ln w="9525">
            <a:noFill/>
            <a:miter lim="800000"/>
            <a:headEnd/>
            <a:tailEnd/>
          </a:ln>
        </p:spPr>
      </p:pic>
      <p:sp>
        <p:nvSpPr>
          <p:cNvPr id="2" name="Title 1"/>
          <p:cNvSpPr>
            <a:spLocks noGrp="1"/>
          </p:cNvSpPr>
          <p:nvPr>
            <p:ph type="ctrTitle"/>
          </p:nvPr>
        </p:nvSpPr>
        <p:spPr>
          <a:xfrm>
            <a:off x="1295400" y="3254375"/>
            <a:ext cx="6629400" cy="1470025"/>
          </a:xfrm>
        </p:spPr>
        <p:txBody>
          <a:bodyPr>
            <a:noAutofit/>
          </a:bodyPr>
          <a:lstStyle>
            <a:lvl1pPr>
              <a:defRPr sz="4400">
                <a:solidFill>
                  <a:srgbClr val="5EAD16"/>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a:xfrm>
            <a:off x="6705600" y="6356350"/>
            <a:ext cx="2133600" cy="365125"/>
          </a:xfrm>
        </p:spPr>
        <p:txBody>
          <a:bodyPr/>
          <a:lstStyle>
            <a:lvl1pPr>
              <a:defRPr>
                <a:solidFill>
                  <a:schemeClr val="bg1"/>
                </a:solidFill>
              </a:defRPr>
            </a:lvl1pPr>
          </a:lstStyle>
          <a:p>
            <a:pPr>
              <a:defRPr/>
            </a:pPr>
            <a:fld id="{74D61C11-15E3-46FA-94FE-C5D2B4B4DDAD}"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4A2522BE-FFFA-4345-9CB3-5C0B0EA48B34}" type="slidenum">
              <a:rPr/>
              <a:pPr>
                <a:defRPr/>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9AD991DB-8177-4521-A142-2D3AFD1DDE96}" type="slidenum">
              <a:rPr/>
              <a:pPr>
                <a:def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64C096A-493D-4BB8-9767-8604D3B5277C}" type="slidenum">
              <a:rPr/>
              <a:pPr>
                <a:def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75259E14-8593-4D43-B8C5-1C0BC14BDBA0}"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620DDD8-DF64-48F2-9929-618D83D0DEBB}" type="slidenum">
              <a:rPr/>
              <a:pPr>
                <a:def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4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0"/>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3B844E4D-30EB-4694-AF07-4B1616CF4B08}"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4E2E391-2CFB-4D0A-9B7D-92C56DC69E55}" type="slidenum">
              <a:rPr/>
              <a:pPr>
                <a:defRPr/>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3C22CD-53EB-4DB4-B01F-81E9BC2599B3}" type="slidenum">
              <a:rPr/>
              <a:pPr>
                <a:defRPr/>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3BBC024-8FB7-4EAB-8017-B2D38DAE2213}" type="slidenum">
              <a:rPr/>
              <a:pPr>
                <a:defRPr/>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27CD495-E773-4340-A568-2331AAD6F2AB}"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green2.jpg"/>
          <p:cNvPicPr>
            <a:picLocks noChangeAspect="1"/>
          </p:cNvPicPr>
          <p:nvPr userDrawn="1"/>
        </p:nvPicPr>
        <p:blipFill>
          <a:blip r:embed="rId13"/>
          <a:srcRect/>
          <a:stretch>
            <a:fillRect/>
          </a:stretch>
        </p:blipFill>
        <p:spPr bwMode="auto">
          <a:xfrm>
            <a:off x="0" y="5688013"/>
            <a:ext cx="9144000" cy="1169987"/>
          </a:xfrm>
          <a:prstGeom prst="rect">
            <a:avLst/>
          </a:prstGeom>
          <a:noFill/>
          <a:ln w="9525">
            <a:noFill/>
            <a:miter lim="800000"/>
            <a:headEnd/>
            <a:tailEnd/>
          </a:ln>
        </p:spPr>
      </p:pic>
      <p:sp>
        <p:nvSpPr>
          <p:cNvPr id="1027" name="Title Placeholder 1"/>
          <p:cNvSpPr>
            <a:spLocks noGrp="1"/>
          </p:cNvSpPr>
          <p:nvPr>
            <p:ph type="title"/>
          </p:nvPr>
        </p:nvSpPr>
        <p:spPr bwMode="auto">
          <a:xfrm>
            <a:off x="457200" y="949325"/>
            <a:ext cx="8229600"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latinLnBrk="0" hangingPunct="1">
              <a:defRPr lang="en-US" sz="1200" kern="1200">
                <a:solidFill>
                  <a:schemeClr val="tx1">
                    <a:tint val="75000"/>
                  </a:schemeClr>
                </a:solidFill>
                <a:latin typeface="+mn-lt"/>
                <a:ea typeface="+mn-ea"/>
                <a:cs typeface="+mn-cs"/>
              </a:defRPr>
            </a:lvl1pPr>
          </a:lstStyle>
          <a:p>
            <a:pPr>
              <a:defRPr/>
            </a:pPr>
            <a:fld id="{5A04C829-9205-4EF4-A355-98E6DEAA2456}" type="slidenum">
              <a:rPr/>
              <a:pPr>
                <a:defRPr/>
              </a:pPr>
              <a:t>‹#›</a:t>
            </a:fld>
            <a:endParaRPr dirty="0"/>
          </a:p>
        </p:txBody>
      </p:sp>
      <p:pic>
        <p:nvPicPr>
          <p:cNvPr id="1030" name="Picture 10" descr="green1.jpg"/>
          <p:cNvPicPr>
            <a:picLocks noChangeAspect="1"/>
          </p:cNvPicPr>
          <p:nvPr userDrawn="1"/>
        </p:nvPicPr>
        <p:blipFill>
          <a:blip r:embed="rId14"/>
          <a:srcRect/>
          <a:stretch>
            <a:fillRect/>
          </a:stretch>
        </p:blipFill>
        <p:spPr bwMode="auto">
          <a:xfrm>
            <a:off x="0" y="0"/>
            <a:ext cx="9144000" cy="819150"/>
          </a:xfrm>
          <a:prstGeom prst="rect">
            <a:avLst/>
          </a:prstGeom>
          <a:noFill/>
          <a:ln w="9525">
            <a:noFill/>
            <a:miter lim="800000"/>
            <a:headEnd/>
            <a:tailEnd/>
          </a:ln>
        </p:spPr>
      </p:pic>
      <p:sp>
        <p:nvSpPr>
          <p:cNvPr id="9" name="Footer Placeholder 4"/>
          <p:cNvSpPr txBox="1">
            <a:spLocks/>
          </p:cNvSpPr>
          <p:nvPr userDrawn="1"/>
        </p:nvSpPr>
        <p:spPr>
          <a:xfrm>
            <a:off x="2057400" y="6477000"/>
            <a:ext cx="5181600" cy="228600"/>
          </a:xfrm>
          <a:prstGeom prst="rect">
            <a:avLst/>
          </a:prstGeom>
        </p:spPr>
        <p:txBody>
          <a:bodyPr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t>© 2013 Texas Education Agency / The University of Texas System</a:t>
            </a:r>
            <a:endParaRPr lang="en-US" dirty="0"/>
          </a:p>
        </p:txBody>
      </p:sp>
    </p:spTree>
  </p:cSld>
  <p:clrMap bg1="lt1" tx1="dk1" bg2="lt2" tx2="dk2" accent1="accent1" accent2="accent2" accent3="accent3" accent4="accent4" accent5="accent5" accent6="accent6" hlink="hlink" folHlink="folHlink"/>
  <p:sldLayoutIdLst>
    <p:sldLayoutId id="2147484043" r:id="rId1"/>
    <p:sldLayoutId id="2147484042" r:id="rId2"/>
    <p:sldLayoutId id="2147484041" r:id="rId3"/>
    <p:sldLayoutId id="2147484040" r:id="rId4"/>
    <p:sldLayoutId id="2147484039" r:id="rId5"/>
    <p:sldLayoutId id="2147484038" r:id="rId6"/>
    <p:sldLayoutId id="2147484037" r:id="rId7"/>
    <p:sldLayoutId id="2147484036" r:id="rId8"/>
    <p:sldLayoutId id="2147484035" r:id="rId9"/>
    <p:sldLayoutId id="2147484034" r:id="rId10"/>
    <p:sldLayoutId id="2147484033" r:id="rId11"/>
  </p:sldLayoutIdLst>
  <p:hf hdr="0" dt="0"/>
  <p:txStyles>
    <p:titleStyle>
      <a:lvl1pPr algn="ctr" rtl="0" eaLnBrk="0" fontAlgn="base" hangingPunct="0">
        <a:spcBef>
          <a:spcPct val="0"/>
        </a:spcBef>
        <a:spcAft>
          <a:spcPct val="0"/>
        </a:spcAft>
        <a:defRPr sz="4000" kern="1200">
          <a:solidFill>
            <a:srgbClr val="5EAD16"/>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rgbClr val="5EAD16"/>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000">
          <a:solidFill>
            <a:srgbClr val="5EAD16"/>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000">
          <a:solidFill>
            <a:srgbClr val="5EAD16"/>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000">
          <a:solidFill>
            <a:srgbClr val="5EAD16"/>
          </a:solidFill>
          <a:latin typeface="Calibri" charset="0"/>
          <a:ea typeface="ＭＳ Ｐゴシック" charset="-128"/>
          <a:cs typeface="ＭＳ Ｐゴシック" charset="-128"/>
        </a:defRPr>
      </a:lvl5pPr>
      <a:lvl6pPr marL="457200" algn="ctr" rtl="0" fontAlgn="base">
        <a:spcBef>
          <a:spcPct val="0"/>
        </a:spcBef>
        <a:spcAft>
          <a:spcPct val="0"/>
        </a:spcAft>
        <a:defRPr sz="4000">
          <a:solidFill>
            <a:srgbClr val="5EAD16"/>
          </a:solidFill>
          <a:latin typeface="Calibri" charset="0"/>
          <a:ea typeface="ＭＳ Ｐゴシック" charset="-128"/>
          <a:cs typeface="ＭＳ Ｐゴシック" charset="-128"/>
        </a:defRPr>
      </a:lvl6pPr>
      <a:lvl7pPr marL="914400" algn="ctr" rtl="0" fontAlgn="base">
        <a:spcBef>
          <a:spcPct val="0"/>
        </a:spcBef>
        <a:spcAft>
          <a:spcPct val="0"/>
        </a:spcAft>
        <a:defRPr sz="4000">
          <a:solidFill>
            <a:srgbClr val="5EAD16"/>
          </a:solidFill>
          <a:latin typeface="Calibri" charset="0"/>
          <a:ea typeface="ＭＳ Ｐゴシック" charset="-128"/>
          <a:cs typeface="ＭＳ Ｐゴシック" charset="-128"/>
        </a:defRPr>
      </a:lvl7pPr>
      <a:lvl8pPr marL="1371600" algn="ctr" rtl="0" fontAlgn="base">
        <a:spcBef>
          <a:spcPct val="0"/>
        </a:spcBef>
        <a:spcAft>
          <a:spcPct val="0"/>
        </a:spcAft>
        <a:defRPr sz="4000">
          <a:solidFill>
            <a:srgbClr val="5EAD16"/>
          </a:solidFill>
          <a:latin typeface="Calibri" charset="0"/>
          <a:ea typeface="ＭＳ Ｐゴシック" charset="-128"/>
          <a:cs typeface="ＭＳ Ｐゴシック" charset="-128"/>
        </a:defRPr>
      </a:lvl8pPr>
      <a:lvl9pPr marL="1828800" algn="ctr" rtl="0" fontAlgn="base">
        <a:spcBef>
          <a:spcPct val="0"/>
        </a:spcBef>
        <a:spcAft>
          <a:spcPct val="0"/>
        </a:spcAft>
        <a:defRPr sz="4000">
          <a:solidFill>
            <a:srgbClr val="5EAD16"/>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128"/>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wmf"/><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tpri.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fcrr.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tpri.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fcrr.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tpri.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fcrr.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tpri.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fcrr.or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0" y="2852937"/>
            <a:ext cx="9144000" cy="2880320"/>
          </a:xfrm>
        </p:spPr>
        <p:txBody>
          <a:bodyPr/>
          <a:lstStyle/>
          <a:p>
            <a:pPr eaLnBrk="1" hangingPunct="1"/>
            <a:r>
              <a:rPr lang="en-US" dirty="0" err="1" smtClean="0">
                <a:cs typeface="ＭＳ Ｐゴシック" charset="-128"/>
              </a:rPr>
              <a:t>Graphophonemic</a:t>
            </a:r>
            <a:r>
              <a:rPr lang="en-US" dirty="0" smtClean="0">
                <a:cs typeface="ＭＳ Ｐゴシック" charset="-128"/>
              </a:rPr>
              <a:t> Knowledge:</a:t>
            </a:r>
            <a:br>
              <a:rPr lang="en-US" dirty="0" smtClean="0">
                <a:cs typeface="ＭＳ Ｐゴシック" charset="-128"/>
              </a:rPr>
            </a:br>
            <a:r>
              <a:rPr lang="en-US" dirty="0" smtClean="0">
                <a:cs typeface="ＭＳ Ｐゴシック" charset="-128"/>
              </a:rPr>
              <a:t>Spelling and Dispelling</a:t>
            </a:r>
          </a:p>
        </p:txBody>
      </p:sp>
      <p:sp>
        <p:nvSpPr>
          <p:cNvPr id="3" name="Slide Number Placeholder 2"/>
          <p:cNvSpPr txBox="1">
            <a:spLocks/>
          </p:cNvSpPr>
          <p:nvPr/>
        </p:nvSpPr>
        <p:spPr>
          <a:xfrm>
            <a:off x="8382000" y="6416675"/>
            <a:ext cx="3048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33CD11C-7068-4210-9992-BF763F71C883}" type="slidenum">
              <a:rPr lang="en-US" sz="1200" smtClean="0">
                <a:solidFill>
                  <a:schemeClr val="bg1">
                    <a:lumMod val="65000"/>
                  </a:schemeClr>
                </a:solidFill>
                <a:latin typeface="+mn-lt"/>
              </a:rPr>
              <a:pPr>
                <a:defRPr/>
              </a:pPr>
              <a:t>1</a:t>
            </a:fld>
            <a:endParaRPr lang="en-US" sz="1200" dirty="0">
              <a:solidFill>
                <a:schemeClr val="bg1">
                  <a:lumMod val="65000"/>
                </a:schemeClr>
              </a:solidFill>
              <a:latin typeface="+mn-lt"/>
            </a:endParaRPr>
          </a:p>
        </p:txBody>
      </p:sp>
      <p:sp>
        <p:nvSpPr>
          <p:cNvPr id="15363" name="Rectangle 3"/>
          <p:cNvSpPr>
            <a:spLocks noChangeArrowheads="1"/>
          </p:cNvSpPr>
          <p:nvPr/>
        </p:nvSpPr>
        <p:spPr bwMode="auto">
          <a:xfrm>
            <a:off x="3489325" y="5114925"/>
            <a:ext cx="184150" cy="457200"/>
          </a:xfrm>
          <a:prstGeom prst="rect">
            <a:avLst/>
          </a:prstGeom>
          <a:noFill/>
          <a:ln w="9525">
            <a:noFill/>
            <a:miter lim="800000"/>
            <a:headEnd/>
            <a:tailEnd/>
          </a:ln>
        </p:spPr>
        <p:txBody>
          <a:bodyPr wrap="none">
            <a:prstTxWarp prst="textNoShape">
              <a:avLst/>
            </a:prstTxWarp>
            <a:spAutoFit/>
          </a:bodyPr>
          <a:lstStyle/>
          <a:p>
            <a:endParaRPr lang="en-US"/>
          </a:p>
        </p:txBody>
      </p:sp>
      <p:pic>
        <p:nvPicPr>
          <p:cNvPr id="5" name="Picture 3" descr="UTH_2c+uthsch_vert_sml.jpg"/>
          <p:cNvPicPr>
            <a:picLocks noChangeAspect="1" noChangeArrowheads="1"/>
          </p:cNvPicPr>
          <p:nvPr/>
        </p:nvPicPr>
        <p:blipFill>
          <a:blip r:embed="rId3"/>
          <a:srcRect/>
          <a:stretch>
            <a:fillRect/>
          </a:stretch>
        </p:blipFill>
        <p:spPr bwMode="auto">
          <a:xfrm>
            <a:off x="317500" y="5943600"/>
            <a:ext cx="90170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long does the routine take?</a:t>
            </a:r>
            <a:endParaRPr lang="en-US" dirty="0"/>
          </a:p>
        </p:txBody>
      </p:sp>
      <p:sp>
        <p:nvSpPr>
          <p:cNvPr id="4" name="Content Placeholder 3"/>
          <p:cNvSpPr>
            <a:spLocks noGrp="1"/>
          </p:cNvSpPr>
          <p:nvPr>
            <p:ph idx="1"/>
          </p:nvPr>
        </p:nvSpPr>
        <p:spPr>
          <a:xfrm>
            <a:off x="457200" y="1905000"/>
            <a:ext cx="8229600" cy="4332312"/>
          </a:xfrm>
        </p:spPr>
        <p:txBody>
          <a:bodyPr/>
          <a:lstStyle/>
          <a:p>
            <a:r>
              <a:rPr lang="en-US" dirty="0" smtClean="0"/>
              <a:t>Direct instruction, including think-aloud:</a:t>
            </a:r>
          </a:p>
          <a:p>
            <a:pPr lvl="1"/>
            <a:r>
              <a:rPr lang="en-US" dirty="0" smtClean="0"/>
              <a:t>3-5 minutes (reviews take a little less time)</a:t>
            </a:r>
          </a:p>
          <a:p>
            <a:pPr marL="401638" lvl="1" indent="-401638">
              <a:buFont typeface="Arial" panose="020B0604020202020204" pitchFamily="34" charset="0"/>
              <a:buChar char="•"/>
            </a:pPr>
            <a:r>
              <a:rPr lang="en-US" dirty="0" smtClean="0"/>
              <a:t>ONE phonics activity (whole group):</a:t>
            </a:r>
          </a:p>
          <a:p>
            <a:pPr lvl="1"/>
            <a:r>
              <a:rPr lang="en-US" dirty="0" smtClean="0"/>
              <a:t>5-7 minutes</a:t>
            </a:r>
          </a:p>
          <a:p>
            <a:pPr marL="401638" lvl="1" indent="-401638">
              <a:buFont typeface="Arial" panose="020B0604020202020204" pitchFamily="34" charset="0"/>
              <a:buChar char="•"/>
            </a:pPr>
            <a:r>
              <a:rPr lang="en-US" dirty="0" smtClean="0"/>
              <a:t>SHORT dictation—5 minutes</a:t>
            </a:r>
          </a:p>
          <a:p>
            <a:pPr marL="801688" lvl="2" indent="-401638">
              <a:buFont typeface="Arial" panose="020B0604020202020204" pitchFamily="34" charset="0"/>
              <a:buChar char="•"/>
            </a:pPr>
            <a:r>
              <a:rPr lang="en-US" dirty="0" smtClean="0"/>
              <a:t>5 letter-sounds</a:t>
            </a:r>
          </a:p>
          <a:p>
            <a:pPr marL="801688" lvl="2" indent="-401638">
              <a:buFont typeface="Arial" panose="020B0604020202020204" pitchFamily="34" charset="0"/>
              <a:buChar char="•"/>
            </a:pPr>
            <a:r>
              <a:rPr lang="en-US" dirty="0" smtClean="0"/>
              <a:t>2 letter-sounds, one word</a:t>
            </a:r>
          </a:p>
          <a:p>
            <a:pPr marL="801688" lvl="2" indent="-401638">
              <a:buFont typeface="Arial" panose="020B0604020202020204" pitchFamily="34" charset="0"/>
              <a:buChar char="•"/>
            </a:pPr>
            <a:r>
              <a:rPr lang="en-US" dirty="0" smtClean="0"/>
              <a:t>five words</a:t>
            </a:r>
          </a:p>
          <a:p>
            <a:pPr marL="801688" lvl="2" indent="-401638">
              <a:buFont typeface="Arial" panose="020B0604020202020204" pitchFamily="34" charset="0"/>
              <a:buChar char="•"/>
            </a:pPr>
            <a:r>
              <a:rPr lang="en-US" dirty="0" smtClean="0"/>
              <a:t>3 words, one sentence</a:t>
            </a:r>
          </a:p>
          <a:p>
            <a:pPr marL="801688" lvl="2" indent="-401638">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pPr>
              <a:defRPr/>
            </a:pPr>
            <a:fld id="{093C22CD-53EB-4DB4-B01F-81E9BC2599B3}" type="slidenum">
              <a:rPr lang="en-US" smtClean="0"/>
              <a:pPr>
                <a:defRPr/>
              </a:pPr>
              <a:t>10</a:t>
            </a:fld>
            <a:endParaRPr lang="en-US" dirty="0"/>
          </a:p>
        </p:txBody>
      </p:sp>
      <p:sp>
        <p:nvSpPr>
          <p:cNvPr id="5" name="Right Brace 4"/>
          <p:cNvSpPr/>
          <p:nvPr/>
        </p:nvSpPr>
        <p:spPr>
          <a:xfrm>
            <a:off x="4788024" y="4653136"/>
            <a:ext cx="288032" cy="1512168"/>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5364088" y="5086054"/>
            <a:ext cx="2531462" cy="646331"/>
          </a:xfrm>
          <a:prstGeom prst="rect">
            <a:avLst/>
          </a:prstGeom>
          <a:solidFill>
            <a:srgbClr val="339933"/>
          </a:solidFill>
        </p:spPr>
        <p:txBody>
          <a:bodyPr wrap="none" lIns="91440" tIns="45720" rIns="91440" bIns="45720">
            <a:spAutoFit/>
          </a:bodyPr>
          <a:lstStyle/>
          <a:p>
            <a:pPr algn="ctr"/>
            <a:r>
              <a:rPr lang="en-US" sz="1800" b="1" cap="none" spc="0" dirty="0" smtClean="0">
                <a:ln w="10541" cmpd="sng">
                  <a:solidFill>
                    <a:schemeClr val="bg1"/>
                  </a:solidFill>
                  <a:prstDash val="solid"/>
                </a:ln>
                <a:solidFill>
                  <a:schemeClr val="bg1"/>
                </a:solidFill>
                <a:effectLst/>
              </a:rPr>
              <a:t>depends on the level </a:t>
            </a:r>
          </a:p>
          <a:p>
            <a:pPr algn="ctr"/>
            <a:r>
              <a:rPr lang="en-US" sz="1800" b="1" cap="none" spc="0" dirty="0" smtClean="0">
                <a:ln w="10541" cmpd="sng">
                  <a:solidFill>
                    <a:schemeClr val="bg1"/>
                  </a:solidFill>
                  <a:prstDash val="solid"/>
                </a:ln>
                <a:solidFill>
                  <a:schemeClr val="bg1"/>
                </a:solidFill>
                <a:effectLst/>
              </a:rPr>
              <a:t>of your students</a:t>
            </a:r>
            <a:endParaRPr lang="en-US" sz="1800" b="1" cap="none" spc="0" dirty="0">
              <a:ln w="10541" cmpd="sng">
                <a:solidFill>
                  <a:schemeClr val="bg1"/>
                </a:solidFill>
                <a:prstDash val="solid"/>
              </a:ln>
              <a:solidFill>
                <a:schemeClr val="bg1"/>
              </a:solidFill>
              <a:effectLst/>
            </a:endParaRPr>
          </a:p>
        </p:txBody>
      </p:sp>
      <p:sp>
        <p:nvSpPr>
          <p:cNvPr id="7" name="Rectangle 6"/>
          <p:cNvSpPr/>
          <p:nvPr/>
        </p:nvSpPr>
        <p:spPr>
          <a:xfrm>
            <a:off x="5724128" y="3645024"/>
            <a:ext cx="2724299" cy="1008112"/>
          </a:xfrm>
          <a:prstGeom prst="rect">
            <a:avLst/>
          </a:prstGeom>
          <a:noFill/>
        </p:spPr>
        <p:txBody>
          <a:bodyPr wrap="none" lIns="91440" tIns="45720" rIns="91440" bIns="45720">
            <a:prstTxWarp prst="textS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rgbClr val="339933"/>
                </a:solidFill>
                <a:effectLst/>
              </a:rPr>
              <a:t>15 minutes daily</a:t>
            </a:r>
            <a:endParaRPr lang="en-US" sz="5400" b="1" cap="none" spc="0" dirty="0">
              <a:ln/>
              <a:solidFill>
                <a:srgbClr val="339933"/>
              </a:solidFill>
              <a:effectLst/>
            </a:endParaRPr>
          </a:p>
        </p:txBody>
      </p:sp>
    </p:spTree>
    <p:extLst>
      <p:ext uri="{BB962C8B-B14F-4D97-AF65-F5344CB8AC3E}">
        <p14:creationId xmlns:p14="http://schemas.microsoft.com/office/powerpoint/2010/main" val="115033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options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28229347"/>
              </p:ext>
            </p:extLst>
          </p:nvPr>
        </p:nvGraphicFramePr>
        <p:xfrm>
          <a:off x="457200" y="1905000"/>
          <a:ext cx="8229600" cy="4280226"/>
        </p:xfrm>
        <a:graphic>
          <a:graphicData uri="http://schemas.openxmlformats.org/drawingml/2006/table">
            <a:tbl>
              <a:tblPr firstRow="1" bandRow="1">
                <a:tableStyleId>{F5AB1C69-6EDB-4FF4-983F-18BD219EF322}</a:tableStyleId>
              </a:tblPr>
              <a:tblGrid>
                <a:gridCol w="514400"/>
                <a:gridCol w="2088232"/>
                <a:gridCol w="2335128"/>
                <a:gridCol w="1769328"/>
                <a:gridCol w="1522512"/>
              </a:tblGrid>
              <a:tr h="939062">
                <a:tc>
                  <a:txBody>
                    <a:bodyPr/>
                    <a:lstStyle/>
                    <a:p>
                      <a:endParaRPr lang="en-US" dirty="0"/>
                    </a:p>
                  </a:txBody>
                  <a:tcPr/>
                </a:tc>
                <a:tc>
                  <a:txBody>
                    <a:bodyPr/>
                    <a:lstStyle/>
                    <a:p>
                      <a:pPr algn="ctr"/>
                      <a:r>
                        <a:rPr lang="en-US" dirty="0" smtClean="0"/>
                        <a:t>WHOLE</a:t>
                      </a:r>
                    </a:p>
                    <a:p>
                      <a:pPr algn="ctr"/>
                      <a:r>
                        <a:rPr lang="en-US" dirty="0" smtClean="0"/>
                        <a:t>Group</a:t>
                      </a:r>
                      <a:endParaRPr lang="en-US" dirty="0"/>
                    </a:p>
                  </a:txBody>
                  <a:tcPr anchor="ctr"/>
                </a:tc>
                <a:tc>
                  <a:txBody>
                    <a:bodyPr/>
                    <a:lstStyle/>
                    <a:p>
                      <a:pPr algn="ctr"/>
                      <a:r>
                        <a:rPr lang="en-US" dirty="0" smtClean="0"/>
                        <a:t>SMALL</a:t>
                      </a:r>
                    </a:p>
                    <a:p>
                      <a:pPr algn="ctr"/>
                      <a:r>
                        <a:rPr lang="en-US" dirty="0" smtClean="0"/>
                        <a:t>Group</a:t>
                      </a:r>
                      <a:endParaRPr lang="en-US" dirty="0"/>
                    </a:p>
                  </a:txBody>
                  <a:tcPr anchor="ctr"/>
                </a:tc>
                <a:tc>
                  <a:txBody>
                    <a:bodyPr/>
                    <a:lstStyle/>
                    <a:p>
                      <a:pPr algn="ctr"/>
                      <a:r>
                        <a:rPr lang="en-US" dirty="0" smtClean="0"/>
                        <a:t>CENTER</a:t>
                      </a:r>
                    </a:p>
                    <a:p>
                      <a:pPr algn="ctr"/>
                      <a:r>
                        <a:rPr lang="en-US" dirty="0" smtClean="0"/>
                        <a:t>Activity</a:t>
                      </a:r>
                      <a:endParaRPr lang="en-US" dirty="0"/>
                    </a:p>
                  </a:txBody>
                  <a:tcPr anchor="ctr"/>
                </a:tc>
                <a:tc>
                  <a:txBody>
                    <a:bodyPr/>
                    <a:lstStyle/>
                    <a:p>
                      <a:pPr algn="ctr"/>
                      <a:r>
                        <a:rPr lang="en-US" dirty="0" smtClean="0"/>
                        <a:t>HOMEWORK</a:t>
                      </a:r>
                      <a:endParaRPr lang="en-US" dirty="0"/>
                    </a:p>
                  </a:txBody>
                  <a:tcPr anchor="ctr"/>
                </a:tc>
              </a:tr>
              <a:tr h="939062">
                <a:tc>
                  <a:txBody>
                    <a:bodyPr/>
                    <a:lstStyle/>
                    <a:p>
                      <a:pPr algn="ctr"/>
                      <a:r>
                        <a:rPr lang="en-US" dirty="0" smtClean="0"/>
                        <a:t>1</a:t>
                      </a:r>
                      <a:endParaRPr lang="en-US" dirty="0"/>
                    </a:p>
                  </a:txBody>
                  <a:tcPr anchor="ctr"/>
                </a:tc>
                <a:tc>
                  <a:txBody>
                    <a:bodyPr/>
                    <a:lstStyle/>
                    <a:p>
                      <a:r>
                        <a:rPr lang="en-US" dirty="0" smtClean="0"/>
                        <a:t>D.I.—5 min.</a:t>
                      </a:r>
                    </a:p>
                    <a:p>
                      <a:r>
                        <a:rPr lang="en-US" baseline="0" dirty="0" smtClean="0"/>
                        <a:t>Activity (1)—5 min.</a:t>
                      </a:r>
                    </a:p>
                    <a:p>
                      <a:r>
                        <a:rPr lang="en-US" baseline="0" dirty="0" smtClean="0"/>
                        <a:t>Dictation—5 min.</a:t>
                      </a:r>
                      <a:endParaRPr lang="en-US" dirty="0"/>
                    </a:p>
                  </a:txBody>
                  <a:tcPr/>
                </a:tc>
                <a:tc>
                  <a:txBody>
                    <a:bodyPr/>
                    <a:lstStyle/>
                    <a:p>
                      <a:r>
                        <a:rPr lang="en-US" dirty="0" smtClean="0"/>
                        <a:t>Review new spelling pattern as needed during reading groups</a:t>
                      </a:r>
                      <a:endParaRPr lang="en-US" dirty="0"/>
                    </a:p>
                  </a:txBody>
                  <a:tcPr/>
                </a:tc>
                <a:tc>
                  <a:txBody>
                    <a:bodyPr/>
                    <a:lstStyle/>
                    <a:p>
                      <a:pPr algn="ctr"/>
                      <a:r>
                        <a:rPr lang="en-US" dirty="0" smtClean="0"/>
                        <a:t>n/a</a:t>
                      </a:r>
                      <a:endParaRPr lang="en-US" dirty="0"/>
                    </a:p>
                  </a:txBody>
                  <a:tcPr anchor="ctr"/>
                </a:tc>
                <a:tc>
                  <a:txBody>
                    <a:bodyPr/>
                    <a:lstStyle/>
                    <a:p>
                      <a:pPr algn="ctr"/>
                      <a:r>
                        <a:rPr lang="en-US" dirty="0" smtClean="0"/>
                        <a:t>n/a</a:t>
                      </a:r>
                      <a:endParaRPr lang="en-US" dirty="0"/>
                    </a:p>
                  </a:txBody>
                  <a:tcPr anchor="ctr"/>
                </a:tc>
              </a:tr>
              <a:tr h="939062">
                <a:tc>
                  <a:txBody>
                    <a:bodyPr/>
                    <a:lstStyle/>
                    <a:p>
                      <a:pPr algn="ctr"/>
                      <a:r>
                        <a:rPr lang="en-US" dirty="0" smtClean="0"/>
                        <a:t>2</a:t>
                      </a:r>
                      <a:endParaRPr lang="en-US" dirty="0"/>
                    </a:p>
                  </a:txBody>
                  <a:tcPr anchor="ctr"/>
                </a:tc>
                <a:tc>
                  <a:txBody>
                    <a:bodyPr/>
                    <a:lstStyle/>
                    <a:p>
                      <a:r>
                        <a:rPr lang="en-US" dirty="0" smtClean="0"/>
                        <a:t>D.I.—5 min.</a:t>
                      </a:r>
                    </a:p>
                    <a:p>
                      <a:r>
                        <a:rPr lang="en-US" dirty="0" smtClean="0"/>
                        <a:t>Activity (1)—5 min.</a:t>
                      </a:r>
                      <a:endParaRPr lang="en-US" dirty="0"/>
                    </a:p>
                  </a:txBody>
                  <a:tcPr/>
                </a:tc>
                <a:tc>
                  <a:txBody>
                    <a:bodyPr/>
                    <a:lstStyle/>
                    <a:p>
                      <a:r>
                        <a:rPr lang="en-US" dirty="0" smtClean="0"/>
                        <a:t>Dictation—5 min. (words/sentences differ acc. to students)</a:t>
                      </a:r>
                      <a:endParaRPr lang="en-US" dirty="0"/>
                    </a:p>
                  </a:txBody>
                  <a:tcPr/>
                </a:tc>
                <a:tc>
                  <a:txBody>
                    <a:bodyPr/>
                    <a:lstStyle/>
                    <a:p>
                      <a:r>
                        <a:rPr lang="en-US" dirty="0" smtClean="0"/>
                        <a:t>Spelling</a:t>
                      </a:r>
                      <a:r>
                        <a:rPr lang="en-US" baseline="0" dirty="0" smtClean="0"/>
                        <a:t> center:  visual word sort</a:t>
                      </a:r>
                      <a:endParaRPr lang="en-US" dirty="0"/>
                    </a:p>
                  </a:txBody>
                  <a:tcPr/>
                </a:tc>
                <a:tc>
                  <a:txBody>
                    <a:bodyPr/>
                    <a:lstStyle/>
                    <a:p>
                      <a:pPr algn="ctr"/>
                      <a:r>
                        <a:rPr lang="en-US" dirty="0" smtClean="0"/>
                        <a:t>n/a</a:t>
                      </a:r>
                      <a:endParaRPr lang="en-US" dirty="0"/>
                    </a:p>
                  </a:txBody>
                  <a:tcPr anchor="ctr"/>
                </a:tc>
              </a:tr>
              <a:tr h="939062">
                <a:tc>
                  <a:txBody>
                    <a:bodyPr/>
                    <a:lstStyle/>
                    <a:p>
                      <a:pPr algn="ctr"/>
                      <a:r>
                        <a:rPr lang="en-US" dirty="0" smtClean="0"/>
                        <a:t>3</a:t>
                      </a:r>
                      <a:endParaRPr lang="en-US" dirty="0"/>
                    </a:p>
                  </a:txBody>
                  <a:tcPr anchor="ctr"/>
                </a:tc>
                <a:tc>
                  <a:txBody>
                    <a:bodyPr/>
                    <a:lstStyle/>
                    <a:p>
                      <a:r>
                        <a:rPr lang="en-US" dirty="0" smtClean="0"/>
                        <a:t>D.I.—5</a:t>
                      </a:r>
                      <a:r>
                        <a:rPr lang="en-US" baseline="0" dirty="0" smtClean="0"/>
                        <a:t> min.</a:t>
                      </a:r>
                    </a:p>
                    <a:p>
                      <a:r>
                        <a:rPr lang="en-US" baseline="0" dirty="0" smtClean="0"/>
                        <a:t>Activity (1)—5 min.</a:t>
                      </a:r>
                      <a:endParaRPr lang="en-US" dirty="0"/>
                    </a:p>
                  </a:txBody>
                  <a:tcPr/>
                </a:tc>
                <a:tc>
                  <a:txBody>
                    <a:bodyPr/>
                    <a:lstStyle/>
                    <a:p>
                      <a:r>
                        <a:rPr lang="en-US" dirty="0" smtClean="0"/>
                        <a:t>Dictation—5 min.—done at beginning</a:t>
                      </a:r>
                      <a:r>
                        <a:rPr lang="en-US" baseline="0" dirty="0" smtClean="0"/>
                        <a:t> of WRITING block</a:t>
                      </a:r>
                      <a:endParaRPr lang="en-US" dirty="0"/>
                    </a:p>
                  </a:txBody>
                  <a:tcPr/>
                </a:tc>
                <a:tc>
                  <a:txBody>
                    <a:bodyPr/>
                    <a:lstStyle/>
                    <a:p>
                      <a:r>
                        <a:rPr lang="en-US" dirty="0" smtClean="0"/>
                        <a:t>PA</a:t>
                      </a:r>
                      <a:r>
                        <a:rPr lang="en-US" baseline="0" dirty="0" smtClean="0"/>
                        <a:t> Center:  phoneme sort</a:t>
                      </a:r>
                    </a:p>
                    <a:p>
                      <a:r>
                        <a:rPr lang="en-US" baseline="0" dirty="0" smtClean="0"/>
                        <a:t>Spelling center:  spelling pattern hunt</a:t>
                      </a:r>
                      <a:endParaRPr lang="en-US" dirty="0"/>
                    </a:p>
                  </a:txBody>
                  <a:tcPr/>
                </a:tc>
                <a:tc>
                  <a:txBody>
                    <a:bodyPr/>
                    <a:lstStyle/>
                    <a:p>
                      <a:r>
                        <a:rPr lang="en-US" dirty="0" smtClean="0"/>
                        <a:t>F</a:t>
                      </a:r>
                      <a:r>
                        <a:rPr lang="en-US" sz="1400" dirty="0" smtClean="0"/>
                        <a:t>ind five</a:t>
                      </a:r>
                      <a:r>
                        <a:rPr lang="en-US" sz="1400" baseline="0" dirty="0" smtClean="0"/>
                        <a:t> words (from magazine, newspaper, etc.) containing the new spelling pattern</a:t>
                      </a:r>
                      <a:endParaRPr lang="en-US" sz="1400" dirty="0"/>
                    </a:p>
                  </a:txBody>
                  <a:tcPr/>
                </a:tc>
              </a:tr>
            </a:tbl>
          </a:graphicData>
        </a:graphic>
      </p:graphicFrame>
    </p:spTree>
    <p:extLst>
      <p:ext uri="{BB962C8B-B14F-4D97-AF65-F5344CB8AC3E}">
        <p14:creationId xmlns:p14="http://schemas.microsoft.com/office/powerpoint/2010/main" val="817499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choose the pattern to teach?</a:t>
            </a:r>
            <a:endParaRPr lang="en-US" dirty="0"/>
          </a:p>
        </p:txBody>
      </p:sp>
      <p:sp>
        <p:nvSpPr>
          <p:cNvPr id="3" name="Content Placeholder 2"/>
          <p:cNvSpPr>
            <a:spLocks noGrp="1"/>
          </p:cNvSpPr>
          <p:nvPr>
            <p:ph idx="1"/>
          </p:nvPr>
        </p:nvSpPr>
        <p:spPr/>
        <p:txBody>
          <a:bodyPr/>
          <a:lstStyle/>
          <a:p>
            <a:r>
              <a:rPr lang="en-US" dirty="0" smtClean="0"/>
              <a:t>Kindergarten</a:t>
            </a:r>
          </a:p>
          <a:p>
            <a:pPr lvl="1"/>
            <a:r>
              <a:rPr lang="en-US" dirty="0" smtClean="0"/>
              <a:t>Look at your TPRI data for PA and GK.</a:t>
            </a:r>
          </a:p>
          <a:p>
            <a:pPr lvl="1"/>
            <a:r>
              <a:rPr lang="en-US" dirty="0" smtClean="0"/>
              <a:t>Look at the Journeys/</a:t>
            </a:r>
            <a:r>
              <a:rPr lang="en-US" dirty="0" err="1" smtClean="0"/>
              <a:t>Senderos</a:t>
            </a:r>
            <a:r>
              <a:rPr lang="en-US" dirty="0" smtClean="0"/>
              <a:t> scope and sequence for PA/GK.</a:t>
            </a:r>
          </a:p>
          <a:p>
            <a:pPr marL="339725" lvl="1" indent="-339725">
              <a:buFont typeface="Arial" panose="020B0604020202020204" pitchFamily="34" charset="0"/>
              <a:buChar char="•"/>
            </a:pPr>
            <a:r>
              <a:rPr lang="en-US" dirty="0" smtClean="0"/>
              <a:t>  </a:t>
            </a:r>
            <a:r>
              <a:rPr lang="en-US" sz="3200" dirty="0" smtClean="0"/>
              <a:t>First grade</a:t>
            </a:r>
          </a:p>
          <a:p>
            <a:pPr marL="739775" lvl="2" indent="-339725">
              <a:buFont typeface="Arial" panose="020B0604020202020204" pitchFamily="34" charset="0"/>
              <a:buChar char="•"/>
            </a:pPr>
            <a:r>
              <a:rPr lang="en-US" sz="2800" dirty="0" smtClean="0"/>
              <a:t>Look at your TPRI data for PA and GK.</a:t>
            </a:r>
          </a:p>
          <a:p>
            <a:pPr marL="739775" lvl="2" indent="-339725">
              <a:buFont typeface="Arial" panose="020B0604020202020204" pitchFamily="34" charset="0"/>
              <a:buChar char="•"/>
            </a:pPr>
            <a:r>
              <a:rPr lang="en-US" sz="2800" dirty="0" smtClean="0"/>
              <a:t>Look at the Journeys/</a:t>
            </a:r>
            <a:r>
              <a:rPr lang="en-US" sz="2800" dirty="0" err="1" smtClean="0"/>
              <a:t>Senderos</a:t>
            </a:r>
            <a:r>
              <a:rPr lang="en-US" sz="2800" dirty="0" smtClean="0"/>
              <a:t> scope and sequence for PA/GK/Spelling.</a:t>
            </a:r>
            <a:endParaRPr lang="en-US" sz="2800"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12</a:t>
            </a:fld>
            <a:endParaRPr lang="en-US" dirty="0"/>
          </a:p>
        </p:txBody>
      </p:sp>
    </p:spTree>
    <p:extLst>
      <p:ext uri="{BB962C8B-B14F-4D97-AF65-F5344CB8AC3E}">
        <p14:creationId xmlns:p14="http://schemas.microsoft.com/office/powerpoint/2010/main" val="355175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choose the pattern to teach?</a:t>
            </a:r>
            <a:endParaRPr lang="en-US" dirty="0"/>
          </a:p>
        </p:txBody>
      </p:sp>
      <p:sp>
        <p:nvSpPr>
          <p:cNvPr id="3" name="Content Placeholder 2"/>
          <p:cNvSpPr>
            <a:spLocks noGrp="1"/>
          </p:cNvSpPr>
          <p:nvPr>
            <p:ph idx="1"/>
          </p:nvPr>
        </p:nvSpPr>
        <p:spPr/>
        <p:txBody>
          <a:bodyPr/>
          <a:lstStyle/>
          <a:p>
            <a:r>
              <a:rPr lang="en-US" dirty="0" smtClean="0"/>
              <a:t>Second Grade</a:t>
            </a:r>
          </a:p>
          <a:p>
            <a:pPr lvl="1"/>
            <a:r>
              <a:rPr lang="en-US" dirty="0" smtClean="0"/>
              <a:t>Look at your TPRI data for PA and GK.</a:t>
            </a:r>
          </a:p>
          <a:p>
            <a:pPr lvl="1"/>
            <a:r>
              <a:rPr lang="en-US" dirty="0" smtClean="0"/>
              <a:t>Use the TPRI Spelling Error Analysis sheet (in your kit) to analyze students spelling errors and group students.</a:t>
            </a:r>
          </a:p>
          <a:p>
            <a:pPr lvl="1"/>
            <a:r>
              <a:rPr lang="en-US" dirty="0" smtClean="0"/>
              <a:t>Look at the Journeys/</a:t>
            </a:r>
            <a:r>
              <a:rPr lang="en-US" dirty="0" err="1" smtClean="0"/>
              <a:t>Senderos</a:t>
            </a:r>
            <a:r>
              <a:rPr lang="en-US" dirty="0" smtClean="0"/>
              <a:t> scope and sequence for PA/GK/Spelling.</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13</a:t>
            </a:fld>
            <a:endParaRPr lang="en-US" dirty="0"/>
          </a:p>
        </p:txBody>
      </p:sp>
    </p:spTree>
    <p:extLst>
      <p:ext uri="{BB962C8B-B14F-4D97-AF65-F5344CB8AC3E}">
        <p14:creationId xmlns:p14="http://schemas.microsoft.com/office/powerpoint/2010/main" val="4279946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choose the pattern to teach?</a:t>
            </a:r>
            <a:endParaRPr lang="en-US" dirty="0"/>
          </a:p>
        </p:txBody>
      </p:sp>
      <p:sp>
        <p:nvSpPr>
          <p:cNvPr id="3" name="Content Placeholder 2"/>
          <p:cNvSpPr>
            <a:spLocks noGrp="1"/>
          </p:cNvSpPr>
          <p:nvPr>
            <p:ph idx="1"/>
          </p:nvPr>
        </p:nvSpPr>
        <p:spPr>
          <a:xfrm>
            <a:off x="457200" y="1905000"/>
            <a:ext cx="5698976" cy="4221163"/>
          </a:xfrm>
        </p:spPr>
        <p:txBody>
          <a:bodyPr/>
          <a:lstStyle/>
          <a:p>
            <a:r>
              <a:rPr lang="en-US" dirty="0" smtClean="0"/>
              <a:t>Examine the scope and sequence from Journeys.</a:t>
            </a:r>
          </a:p>
          <a:p>
            <a:pPr marL="0" indent="0">
              <a:buNone/>
            </a:pPr>
            <a:endParaRPr lang="en-US" dirty="0" smtClean="0"/>
          </a:p>
          <a:p>
            <a:r>
              <a:rPr lang="en-US" dirty="0" smtClean="0"/>
              <a:t>Let’s work together for a few minutes to figure out where you’ve been, where you are, and where you need to go.</a:t>
            </a:r>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14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060848"/>
            <a:ext cx="2333625" cy="3333750"/>
          </a:xfrm>
          <a:prstGeom prst="rect">
            <a:avLst/>
          </a:prstGeom>
        </p:spPr>
      </p:pic>
    </p:spTree>
    <p:extLst>
      <p:ext uri="{BB962C8B-B14F-4D97-AF65-F5344CB8AC3E}">
        <p14:creationId xmlns:p14="http://schemas.microsoft.com/office/powerpoint/2010/main" val="362115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Incorporating spelling into workstations</a:t>
            </a:r>
            <a:endParaRPr lang="en-US" sz="3600" dirty="0"/>
          </a:p>
        </p:txBody>
      </p:sp>
      <p:sp>
        <p:nvSpPr>
          <p:cNvPr id="3" name="Content Placeholder 2"/>
          <p:cNvSpPr>
            <a:spLocks noGrp="1"/>
          </p:cNvSpPr>
          <p:nvPr>
            <p:ph idx="1"/>
          </p:nvPr>
        </p:nvSpPr>
        <p:spPr/>
        <p:txBody>
          <a:bodyPr/>
          <a:lstStyle/>
          <a:p>
            <a:r>
              <a:rPr lang="en-US" dirty="0" smtClean="0"/>
              <a:t>Use the same spelling philosophy!</a:t>
            </a:r>
          </a:p>
          <a:p>
            <a:pPr lvl="1"/>
            <a:r>
              <a:rPr lang="en-US" dirty="0" smtClean="0"/>
              <a:t>Once students can independently play FCRR and TPRI games and activities done in whole and small group, move these to centers.</a:t>
            </a:r>
          </a:p>
          <a:p>
            <a:pPr lvl="1"/>
            <a:r>
              <a:rPr lang="en-US" dirty="0" smtClean="0"/>
              <a:t>Word sorts make great centers!  Compare/contrast words that use spelling patterns students have learned.</a:t>
            </a:r>
          </a:p>
          <a:p>
            <a:pPr lvl="2"/>
            <a:r>
              <a:rPr lang="en-US" dirty="0" smtClean="0"/>
              <a:t>closed sorts</a:t>
            </a:r>
          </a:p>
          <a:p>
            <a:pPr lvl="2"/>
            <a:r>
              <a:rPr lang="en-US" dirty="0" smtClean="0"/>
              <a:t>open sorts</a:t>
            </a:r>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15</a:t>
            </a:fld>
            <a:endParaRPr lang="en-US" dirty="0"/>
          </a:p>
        </p:txBody>
      </p:sp>
    </p:spTree>
    <p:extLst>
      <p:ext uri="{BB962C8B-B14F-4D97-AF65-F5344CB8AC3E}">
        <p14:creationId xmlns:p14="http://schemas.microsoft.com/office/powerpoint/2010/main" val="77185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Incorporating spelling into workstations</a:t>
            </a:r>
            <a:endParaRPr lang="en-US" sz="3600" dirty="0"/>
          </a:p>
        </p:txBody>
      </p:sp>
      <p:sp>
        <p:nvSpPr>
          <p:cNvPr id="3" name="Content Placeholder 2"/>
          <p:cNvSpPr>
            <a:spLocks noGrp="1"/>
          </p:cNvSpPr>
          <p:nvPr>
            <p:ph idx="1"/>
          </p:nvPr>
        </p:nvSpPr>
        <p:spPr/>
        <p:txBody>
          <a:bodyPr/>
          <a:lstStyle/>
          <a:p>
            <a:r>
              <a:rPr lang="en-US" dirty="0" smtClean="0"/>
              <a:t>Keep it simple!</a:t>
            </a:r>
          </a:p>
          <a:p>
            <a:pPr lvl="1"/>
            <a:r>
              <a:rPr lang="en-US" dirty="0" smtClean="0"/>
              <a:t>Change out the spelling pattern, NOT the activity!</a:t>
            </a:r>
          </a:p>
          <a:p>
            <a:pPr lvl="2"/>
            <a:r>
              <a:rPr lang="en-US" dirty="0" smtClean="0"/>
              <a:t>Students look through newspapers and magazines to find and copy or cut out words containing the current (or a past) spelling pattern.</a:t>
            </a:r>
          </a:p>
          <a:p>
            <a:pPr lvl="2"/>
            <a:r>
              <a:rPr lang="en-US" dirty="0" smtClean="0"/>
              <a:t>Students take turns reading/spelling words.  One student reads a word using the current spelling pattern.  The other student sounds out and spells the word (using pencil/paper OR magnetic letters).</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16</a:t>
            </a:fld>
            <a:endParaRPr lang="en-US" dirty="0"/>
          </a:p>
        </p:txBody>
      </p:sp>
    </p:spTree>
    <p:extLst>
      <p:ext uri="{BB962C8B-B14F-4D97-AF65-F5344CB8AC3E}">
        <p14:creationId xmlns:p14="http://schemas.microsoft.com/office/powerpoint/2010/main" val="1608358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Incorporating spelling into workstations</a:t>
            </a:r>
            <a:endParaRPr lang="en-US" sz="3600" dirty="0"/>
          </a:p>
        </p:txBody>
      </p:sp>
      <p:sp>
        <p:nvSpPr>
          <p:cNvPr id="3" name="Content Placeholder 2"/>
          <p:cNvSpPr>
            <a:spLocks noGrp="1"/>
          </p:cNvSpPr>
          <p:nvPr>
            <p:ph idx="1"/>
          </p:nvPr>
        </p:nvSpPr>
        <p:spPr/>
        <p:txBody>
          <a:bodyPr/>
          <a:lstStyle/>
          <a:p>
            <a:r>
              <a:rPr lang="en-US" dirty="0" smtClean="0"/>
              <a:t>Use spelling words at the reading/fluency center.</a:t>
            </a:r>
          </a:p>
          <a:p>
            <a:pPr lvl="1"/>
            <a:r>
              <a:rPr lang="en-US" dirty="0" smtClean="0"/>
              <a:t>Write sentences using words with the new spelling pattern.  At a fluency center, students read the sentences, circle the words with the new spelling pattern, then cover the word and try to sound it out and spell it correctly.  They check their own spelling by looking back at the circled word.</a:t>
            </a:r>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17</a:t>
            </a:fld>
            <a:endParaRPr lang="en-US" dirty="0"/>
          </a:p>
        </p:txBody>
      </p:sp>
    </p:spTree>
    <p:extLst>
      <p:ext uri="{BB962C8B-B14F-4D97-AF65-F5344CB8AC3E}">
        <p14:creationId xmlns:p14="http://schemas.microsoft.com/office/powerpoint/2010/main" val="4139297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Incorporating spelling into workstations</a:t>
            </a:r>
            <a:endParaRPr lang="en-US" sz="3600" dirty="0"/>
          </a:p>
        </p:txBody>
      </p:sp>
      <p:sp>
        <p:nvSpPr>
          <p:cNvPr id="3" name="Content Placeholder 2"/>
          <p:cNvSpPr>
            <a:spLocks noGrp="1"/>
          </p:cNvSpPr>
          <p:nvPr>
            <p:ph idx="1"/>
          </p:nvPr>
        </p:nvSpPr>
        <p:spPr/>
        <p:txBody>
          <a:bodyPr/>
          <a:lstStyle/>
          <a:p>
            <a:r>
              <a:rPr lang="en-US" dirty="0" smtClean="0"/>
              <a:t>For High Frequency Words/Sight Words, use activities to help students memorize the words.</a:t>
            </a:r>
          </a:p>
          <a:p>
            <a:pPr lvl="1"/>
            <a:r>
              <a:rPr lang="en-US" dirty="0" smtClean="0"/>
              <a:t>Write each word three times.</a:t>
            </a:r>
          </a:p>
          <a:p>
            <a:pPr lvl="1"/>
            <a:r>
              <a:rPr lang="en-US" dirty="0" smtClean="0"/>
              <a:t>Use each word in a sentence.</a:t>
            </a:r>
          </a:p>
          <a:p>
            <a:pPr lvl="1"/>
            <a:r>
              <a:rPr lang="en-US" dirty="0" smtClean="0"/>
              <a:t>Create a word jumble or crossword puzzle with the HFWs.</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18</a:t>
            </a:fld>
            <a:endParaRPr lang="en-US" dirty="0"/>
          </a:p>
        </p:txBody>
      </p:sp>
    </p:spTree>
    <p:extLst>
      <p:ext uri="{BB962C8B-B14F-4D97-AF65-F5344CB8AC3E}">
        <p14:creationId xmlns:p14="http://schemas.microsoft.com/office/powerpoint/2010/main" val="224881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a:xfrm>
            <a:off x="457200" y="1717674"/>
            <a:ext cx="8229600" cy="4247605"/>
          </a:xfrm>
        </p:spPr>
        <p:txBody>
          <a:bodyPr/>
          <a:lstStyle/>
          <a:p>
            <a:r>
              <a:rPr lang="en-US" sz="2800" dirty="0" smtClean="0"/>
              <a:t>Work with your assigned team.</a:t>
            </a:r>
          </a:p>
          <a:p>
            <a:r>
              <a:rPr lang="en-US" sz="2800" dirty="0" smtClean="0"/>
              <a:t>Use the supplies on your table.</a:t>
            </a:r>
          </a:p>
          <a:p>
            <a:pPr marL="344488" indent="-344488">
              <a:buFont typeface="Arial" panose="020B0604020202020204" pitchFamily="34" charset="0"/>
              <a:buChar char="•"/>
            </a:pPr>
            <a:r>
              <a:rPr lang="en-US" sz="2800" dirty="0" smtClean="0"/>
              <a:t>Come up with two new workstation activities: </a:t>
            </a:r>
          </a:p>
          <a:p>
            <a:pPr marL="688975" indent="-225425">
              <a:buFont typeface="Wingdings" panose="05000000000000000000" pitchFamily="2" charset="2"/>
              <a:buChar char="Ø"/>
            </a:pPr>
            <a:r>
              <a:rPr lang="en-US" sz="2800" dirty="0" smtClean="0"/>
              <a:t>one which helps students learn to use a 		new spelling pattern, and</a:t>
            </a:r>
          </a:p>
          <a:p>
            <a:pPr marL="688975" indent="-225425">
              <a:buFont typeface="Wingdings" panose="05000000000000000000" pitchFamily="2" charset="2"/>
              <a:buChar char="Ø"/>
            </a:pPr>
            <a:r>
              <a:rPr lang="en-US" sz="2800" dirty="0"/>
              <a:t>	</a:t>
            </a:r>
            <a:r>
              <a:rPr lang="en-US" sz="2800" dirty="0" smtClean="0"/>
              <a:t>one which helps them learn HFWs.</a:t>
            </a:r>
          </a:p>
          <a:p>
            <a:r>
              <a:rPr lang="en-US" sz="2800" b="1" dirty="0" smtClean="0"/>
              <a:t>Be careful—the new spelling pattern activity should NOT encourage the students to memorize words!</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19</a:t>
            </a:fld>
            <a:endParaRPr lang="en-US" dirty="0"/>
          </a:p>
        </p:txBody>
      </p:sp>
      <p:grpSp>
        <p:nvGrpSpPr>
          <p:cNvPr id="7" name="Group 6"/>
          <p:cNvGrpSpPr/>
          <p:nvPr/>
        </p:nvGrpSpPr>
        <p:grpSpPr>
          <a:xfrm>
            <a:off x="7261968" y="949324"/>
            <a:ext cx="1403350" cy="1519555"/>
            <a:chOff x="7261968" y="949324"/>
            <a:chExt cx="1403350" cy="1519555"/>
          </a:xfrm>
        </p:grpSpPr>
        <p:pic>
          <p:nvPicPr>
            <p:cNvPr id="5" name="Picture 4" descr="C:\Users\rbeegle\AppData\Local\Microsoft\Windows\Temporary Internet Files\Content.IE5\34EIRK1C\MC900433838[1].png"/>
            <p:cNvPicPr/>
            <p:nvPr/>
          </p:nvPicPr>
          <p:blipFill>
            <a:blip r:embed="rId2">
              <a:extLst>
                <a:ext uri="{28A0092B-C50C-407E-A947-70E740481C1C}">
                  <a14:useLocalDpi xmlns:a14="http://schemas.microsoft.com/office/drawing/2010/main" val="0"/>
                </a:ext>
              </a:extLst>
            </a:blip>
            <a:srcRect/>
            <a:stretch>
              <a:fillRect/>
            </a:stretch>
          </p:blipFill>
          <p:spPr bwMode="auto">
            <a:xfrm>
              <a:off x="7261968" y="949324"/>
              <a:ext cx="1403350" cy="15195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2"/>
            <p:cNvSpPr txBox="1"/>
            <p:nvPr/>
          </p:nvSpPr>
          <p:spPr>
            <a:xfrm>
              <a:off x="7549305" y="1526223"/>
              <a:ext cx="828675" cy="400110"/>
            </a:xfrm>
            <a:prstGeom prst="rect">
              <a:avLst/>
            </a:prstGeom>
            <a:noFill/>
          </p:spPr>
          <p:txBody>
            <a:bodyPr wrap="square" rtlCol="0">
              <a:spAutoFit/>
            </a:bodyPr>
            <a:lstStyle/>
            <a:p>
              <a:pPr marL="0" marR="0" fontAlgn="base">
                <a:spcBef>
                  <a:spcPts val="0"/>
                </a:spcBef>
                <a:spcAft>
                  <a:spcPts val="0"/>
                </a:spcAft>
              </a:pPr>
              <a:r>
                <a:rPr lang="en-US" sz="2000" kern="1200" dirty="0">
                  <a:solidFill>
                    <a:srgbClr val="000000"/>
                  </a:solidFill>
                  <a:effectLst/>
                  <a:latin typeface="Arial" panose="020B0604020202020204" pitchFamily="34" charset="0"/>
                  <a:ea typeface="MS PGothic" panose="020B0600070205080204" pitchFamily="34" charset="-128"/>
                  <a:cs typeface="MS PGothic" panose="020B0600070205080204" pitchFamily="34" charset="-128"/>
                </a:rPr>
                <a:t>HO </a:t>
              </a:r>
              <a:r>
                <a:rPr lang="en-US" sz="2000" kern="1200" dirty="0" smtClean="0">
                  <a:solidFill>
                    <a:srgbClr val="000000"/>
                  </a:solidFill>
                  <a:effectLst/>
                  <a:latin typeface="Arial" panose="020B0604020202020204" pitchFamily="34" charset="0"/>
                  <a:ea typeface="MS PGothic" panose="020B0600070205080204" pitchFamily="34" charset="-128"/>
                  <a:cs typeface="MS PGothic" panose="020B0600070205080204" pitchFamily="34" charset="-128"/>
                </a:rPr>
                <a:t>2</a:t>
              </a:r>
              <a:endParaRPr lang="en-US" sz="1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370795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2</a:t>
            </a:fld>
            <a:endParaRPr lang="en-US" dirty="0"/>
          </a:p>
        </p:txBody>
      </p:sp>
      <p:pic>
        <p:nvPicPr>
          <p:cNvPr id="6" name="Picture 5"/>
          <p:cNvPicPr>
            <a:picLocks noChangeAspect="1"/>
          </p:cNvPicPr>
          <p:nvPr/>
        </p:nvPicPr>
        <p:blipFill>
          <a:blip r:embed="rId2"/>
          <a:stretch>
            <a:fillRect/>
          </a:stretch>
        </p:blipFill>
        <p:spPr>
          <a:xfrm>
            <a:off x="35719" y="832011"/>
            <a:ext cx="9144793" cy="107298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700808"/>
            <a:ext cx="4769084" cy="4456113"/>
          </a:xfrm>
          <a:prstGeom prst="rect">
            <a:avLst/>
          </a:prstGeom>
        </p:spPr>
      </p:pic>
    </p:spTree>
    <p:extLst>
      <p:ext uri="{BB962C8B-B14F-4D97-AF65-F5344CB8AC3E}">
        <p14:creationId xmlns:p14="http://schemas.microsoft.com/office/powerpoint/2010/main" val="2757902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a:xfrm>
            <a:off x="457200" y="1717674"/>
            <a:ext cx="8229600" cy="4247605"/>
          </a:xfrm>
        </p:spPr>
        <p:txBody>
          <a:bodyPr/>
          <a:lstStyle/>
          <a:p>
            <a:pPr marL="344488" indent="-344488">
              <a:buFont typeface="Arial" panose="020B0604020202020204" pitchFamily="34" charset="0"/>
              <a:buChar char="•"/>
            </a:pPr>
            <a:r>
              <a:rPr lang="en-US" sz="2800" dirty="0" smtClean="0"/>
              <a:t>Come up with two new workstation activities: </a:t>
            </a:r>
          </a:p>
          <a:p>
            <a:pPr marL="688975" indent="-225425">
              <a:buFont typeface="Wingdings" panose="05000000000000000000" pitchFamily="2" charset="2"/>
              <a:buChar char="Ø"/>
            </a:pPr>
            <a:r>
              <a:rPr lang="en-US" sz="2800" dirty="0" smtClean="0"/>
              <a:t>one which helps students learn to use a 		new spelling pattern, and</a:t>
            </a:r>
          </a:p>
          <a:p>
            <a:pPr marL="688975" indent="-225425">
              <a:buFont typeface="Wingdings" panose="05000000000000000000" pitchFamily="2" charset="2"/>
              <a:buChar char="Ø"/>
            </a:pPr>
            <a:r>
              <a:rPr lang="en-US" sz="2800" dirty="0"/>
              <a:t>	</a:t>
            </a:r>
            <a:r>
              <a:rPr lang="en-US" sz="2800" dirty="0" smtClean="0"/>
              <a:t>one which helps them learn HFWs.</a:t>
            </a:r>
          </a:p>
          <a:p>
            <a:pPr marL="688975" indent="-225425">
              <a:buFont typeface="Wingdings" panose="05000000000000000000" pitchFamily="2" charset="2"/>
              <a:buChar char="Ø"/>
            </a:pPr>
            <a:endParaRPr lang="en-US" sz="2800" dirty="0"/>
          </a:p>
          <a:p>
            <a:pPr marL="463550" indent="0">
              <a:buNone/>
            </a:pPr>
            <a:r>
              <a:rPr lang="en-US" sz="2800" dirty="0" smtClean="0"/>
              <a:t>You have 15 minutes to complete the activity.</a:t>
            </a:r>
          </a:p>
          <a:p>
            <a:pPr marL="463550" indent="0">
              <a:buNone/>
            </a:pPr>
            <a:r>
              <a:rPr lang="en-US" sz="2800" dirty="0" smtClean="0"/>
              <a:t>Be prepared to share your ideas with the group.</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20</a:t>
            </a:fld>
            <a:endParaRPr lang="en-US" dirty="0"/>
          </a:p>
        </p:txBody>
      </p:sp>
      <p:grpSp>
        <p:nvGrpSpPr>
          <p:cNvPr id="5" name="Group 4"/>
          <p:cNvGrpSpPr/>
          <p:nvPr/>
        </p:nvGrpSpPr>
        <p:grpSpPr>
          <a:xfrm>
            <a:off x="7261968" y="949324"/>
            <a:ext cx="1403350" cy="1519555"/>
            <a:chOff x="7261968" y="949324"/>
            <a:chExt cx="1403350" cy="1519555"/>
          </a:xfrm>
        </p:grpSpPr>
        <p:pic>
          <p:nvPicPr>
            <p:cNvPr id="6" name="Picture 5" descr="C:\Users\rbeegle\AppData\Local\Microsoft\Windows\Temporary Internet Files\Content.IE5\34EIRK1C\MC900433838[1].png"/>
            <p:cNvPicPr/>
            <p:nvPr/>
          </p:nvPicPr>
          <p:blipFill>
            <a:blip r:embed="rId2">
              <a:extLst>
                <a:ext uri="{28A0092B-C50C-407E-A947-70E740481C1C}">
                  <a14:useLocalDpi xmlns:a14="http://schemas.microsoft.com/office/drawing/2010/main" val="0"/>
                </a:ext>
              </a:extLst>
            </a:blip>
            <a:srcRect/>
            <a:stretch>
              <a:fillRect/>
            </a:stretch>
          </p:blipFill>
          <p:spPr bwMode="auto">
            <a:xfrm>
              <a:off x="7261968" y="949324"/>
              <a:ext cx="1403350" cy="15195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2"/>
            <p:cNvSpPr txBox="1"/>
            <p:nvPr/>
          </p:nvSpPr>
          <p:spPr>
            <a:xfrm>
              <a:off x="7549305" y="1526223"/>
              <a:ext cx="828675" cy="400110"/>
            </a:xfrm>
            <a:prstGeom prst="rect">
              <a:avLst/>
            </a:prstGeom>
            <a:noFill/>
          </p:spPr>
          <p:txBody>
            <a:bodyPr wrap="square" rtlCol="0">
              <a:spAutoFit/>
            </a:bodyPr>
            <a:lstStyle/>
            <a:p>
              <a:pPr marL="0" marR="0" fontAlgn="base">
                <a:spcBef>
                  <a:spcPts val="0"/>
                </a:spcBef>
                <a:spcAft>
                  <a:spcPts val="0"/>
                </a:spcAft>
              </a:pPr>
              <a:r>
                <a:rPr lang="en-US" sz="2000" kern="1200" dirty="0">
                  <a:solidFill>
                    <a:srgbClr val="000000"/>
                  </a:solidFill>
                  <a:effectLst/>
                  <a:latin typeface="Arial" panose="020B0604020202020204" pitchFamily="34" charset="0"/>
                  <a:ea typeface="MS PGothic" panose="020B0600070205080204" pitchFamily="34" charset="-128"/>
                  <a:cs typeface="MS PGothic" panose="020B0600070205080204" pitchFamily="34" charset="-128"/>
                </a:rPr>
                <a:t>HO </a:t>
              </a:r>
              <a:r>
                <a:rPr lang="en-US" sz="2000" kern="1200" dirty="0" smtClean="0">
                  <a:solidFill>
                    <a:srgbClr val="000000"/>
                  </a:solidFill>
                  <a:effectLst/>
                  <a:latin typeface="Arial" panose="020B0604020202020204" pitchFamily="34" charset="0"/>
                  <a:ea typeface="MS PGothic" panose="020B0600070205080204" pitchFamily="34" charset="-128"/>
                  <a:cs typeface="MS PGothic" panose="020B0600070205080204" pitchFamily="34" charset="-128"/>
                </a:rPr>
                <a:t>2</a:t>
              </a:r>
              <a:endParaRPr lang="en-US" sz="1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242419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Phonemic Awareness     Spelling</a:t>
            </a:r>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21</a:t>
            </a:fld>
            <a:endParaRPr lang="en-US" dirty="0"/>
          </a:p>
        </p:txBody>
      </p:sp>
      <p:sp>
        <p:nvSpPr>
          <p:cNvPr id="6" name="Content Placeholder 5"/>
          <p:cNvSpPr>
            <a:spLocks noGrp="1"/>
          </p:cNvSpPr>
          <p:nvPr>
            <p:ph idx="1"/>
          </p:nvPr>
        </p:nvSpPr>
        <p:spPr/>
        <p:txBody>
          <a:bodyPr/>
          <a:lstStyle/>
          <a:p>
            <a:r>
              <a:rPr lang="en-US" dirty="0" smtClean="0"/>
              <a:t>The relationship </a:t>
            </a:r>
            <a:r>
              <a:rPr lang="en-US" dirty="0"/>
              <a:t>between phonemic awareness and spelling skills </a:t>
            </a:r>
            <a:r>
              <a:rPr lang="en-US" dirty="0" smtClean="0"/>
              <a:t>is bidirectional:</a:t>
            </a:r>
          </a:p>
          <a:p>
            <a:pPr marL="1081088">
              <a:buFont typeface="Wingdings" panose="05000000000000000000" pitchFamily="2" charset="2"/>
              <a:buChar char="Ø"/>
            </a:pPr>
            <a:r>
              <a:rPr lang="en-US" dirty="0"/>
              <a:t>s</a:t>
            </a:r>
            <a:r>
              <a:rPr lang="en-US" dirty="0" smtClean="0"/>
              <a:t>pelling influences </a:t>
            </a:r>
            <a:r>
              <a:rPr lang="en-US" dirty="0"/>
              <a:t>growth in phonemic </a:t>
            </a:r>
            <a:r>
              <a:rPr lang="en-US" dirty="0" smtClean="0"/>
              <a:t>awareness, </a:t>
            </a:r>
            <a:r>
              <a:rPr lang="en-US" dirty="0"/>
              <a:t>and </a:t>
            </a:r>
            <a:endParaRPr lang="en-US" dirty="0" smtClean="0"/>
          </a:p>
          <a:p>
            <a:pPr marL="1081088">
              <a:buFont typeface="Wingdings" panose="05000000000000000000" pitchFamily="2" charset="2"/>
              <a:buChar char="Ø"/>
            </a:pPr>
            <a:r>
              <a:rPr lang="en-US" dirty="0" smtClean="0"/>
              <a:t>phonemic </a:t>
            </a:r>
            <a:r>
              <a:rPr lang="en-US" dirty="0"/>
              <a:t>awareness </a:t>
            </a:r>
            <a:r>
              <a:rPr lang="en-US" dirty="0" smtClean="0"/>
              <a:t>contributes </a:t>
            </a:r>
            <a:r>
              <a:rPr lang="en-US" dirty="0"/>
              <a:t>to growth in spelling </a:t>
            </a:r>
            <a:r>
              <a:rPr lang="en-US" dirty="0" smtClean="0"/>
              <a:t>skills</a:t>
            </a:r>
            <a:r>
              <a:rPr lang="en-US" dirty="0"/>
              <a:t>. </a:t>
            </a:r>
            <a:endParaRPr lang="en-US" dirty="0" smtClean="0"/>
          </a:p>
          <a:p>
            <a:pPr marL="738188" indent="0" algn="r">
              <a:buNone/>
            </a:pPr>
            <a:r>
              <a:rPr lang="en-US" sz="2000" dirty="0" smtClean="0"/>
              <a:t>Hecht and Close, 2002</a:t>
            </a:r>
            <a:endParaRPr lang="en-US" sz="2000" dirty="0"/>
          </a:p>
        </p:txBody>
      </p:sp>
      <p:cxnSp>
        <p:nvCxnSpPr>
          <p:cNvPr id="8" name="Straight Arrow Connector 7"/>
          <p:cNvCxnSpPr/>
          <p:nvPr/>
        </p:nvCxnSpPr>
        <p:spPr>
          <a:xfrm>
            <a:off x="5724128" y="1340768"/>
            <a:ext cx="504056" cy="0"/>
          </a:xfrm>
          <a:prstGeom prst="straightConnector1">
            <a:avLst/>
          </a:prstGeom>
          <a:ln w="38100">
            <a:solidFill>
              <a:srgbClr val="68B325"/>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78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According to Louisa Moats…</a:t>
            </a:r>
            <a:endParaRPr lang="en-US" dirty="0"/>
          </a:p>
        </p:txBody>
      </p:sp>
      <p:sp>
        <p:nvSpPr>
          <p:cNvPr id="3" name="Content Placeholder 2"/>
          <p:cNvSpPr>
            <a:spLocks noGrp="1"/>
          </p:cNvSpPr>
          <p:nvPr>
            <p:ph idx="1"/>
          </p:nvPr>
        </p:nvSpPr>
        <p:spPr>
          <a:xfrm>
            <a:off x="467544" y="1700808"/>
            <a:ext cx="8229600" cy="4221163"/>
          </a:xfrm>
        </p:spPr>
        <p:txBody>
          <a:bodyPr/>
          <a:lstStyle/>
          <a:p>
            <a:pPr marL="0" indent="0" algn="ctr">
              <a:buNone/>
            </a:pPr>
            <a:r>
              <a:rPr lang="en-US" dirty="0" smtClean="0"/>
              <a:t>“About </a:t>
            </a:r>
          </a:p>
          <a:p>
            <a:pPr marL="0" indent="0" algn="ctr">
              <a:buNone/>
            </a:pPr>
            <a:r>
              <a:rPr lang="en-US" b="1" dirty="0" smtClean="0"/>
              <a:t>15-20 minutes</a:t>
            </a:r>
            <a:endParaRPr lang="en-US" dirty="0"/>
          </a:p>
          <a:p>
            <a:pPr marL="0" indent="0" algn="ctr">
              <a:buNone/>
            </a:pPr>
            <a:r>
              <a:rPr lang="en-US" dirty="0" smtClean="0"/>
              <a:t>of class time per day over a period of </a:t>
            </a:r>
          </a:p>
          <a:p>
            <a:pPr marL="0" indent="0" algn="ctr">
              <a:buNone/>
            </a:pPr>
            <a:r>
              <a:rPr lang="en-US" b="1" dirty="0" smtClean="0"/>
              <a:t>15-20 weeks</a:t>
            </a:r>
            <a:r>
              <a:rPr lang="en-US" dirty="0" smtClean="0"/>
              <a:t> </a:t>
            </a:r>
          </a:p>
          <a:p>
            <a:pPr marL="0" indent="0" algn="ctr">
              <a:buNone/>
            </a:pPr>
            <a:r>
              <a:rPr lang="en-US" dirty="0" smtClean="0"/>
              <a:t>during the last half of kindergarten are sufficient to develop phoneme awareness and to connect phonemes with their most common spellings.”</a:t>
            </a:r>
          </a:p>
          <a:p>
            <a:pPr marL="0" indent="0" algn="r">
              <a:buNone/>
            </a:pPr>
            <a:r>
              <a:rPr lang="en-US" sz="1600" u="sng" dirty="0" smtClean="0"/>
              <a:t>Speech to Print</a:t>
            </a:r>
            <a:r>
              <a:rPr lang="en-US" sz="1600" dirty="0" smtClean="0"/>
              <a:t>, 2</a:t>
            </a:r>
            <a:r>
              <a:rPr lang="en-US" sz="1600" baseline="30000" dirty="0" smtClean="0"/>
              <a:t>nd</a:t>
            </a:r>
            <a:r>
              <a:rPr lang="en-US" sz="1600" dirty="0" smtClean="0"/>
              <a:t> Edition, Brookes Publishing 2010, p. 201</a:t>
            </a:r>
            <a:endParaRPr lang="en-US" sz="1600" u="sng"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22</a:t>
            </a:fld>
            <a:endParaRPr lang="en-US" dirty="0"/>
          </a:p>
        </p:txBody>
      </p:sp>
    </p:spTree>
    <p:extLst>
      <p:ext uri="{BB962C8B-B14F-4D97-AF65-F5344CB8AC3E}">
        <p14:creationId xmlns:p14="http://schemas.microsoft.com/office/powerpoint/2010/main" val="531438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Characteristics of a Powerful </a:t>
            </a:r>
            <a:br>
              <a:rPr lang="en-US" sz="3600" dirty="0" smtClean="0"/>
            </a:br>
            <a:r>
              <a:rPr lang="en-US" sz="3600" dirty="0" smtClean="0"/>
              <a:t>Phonemic Awareness Program</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 gradual, systematic progression through a developmentally and linguistically appropriate sequence of activities</a:t>
            </a:r>
          </a:p>
          <a:p>
            <a:pPr marL="514350" indent="-514350">
              <a:buFont typeface="+mj-lt"/>
              <a:buAutoNum type="arabicPeriod"/>
            </a:pPr>
            <a:r>
              <a:rPr lang="en-US" dirty="0" smtClean="0"/>
              <a:t>Brief, fun, active manipulation of oral language</a:t>
            </a:r>
          </a:p>
          <a:p>
            <a:pPr marL="514350" indent="-514350">
              <a:buFont typeface="+mj-lt"/>
              <a:buAutoNum type="arabicPeriod"/>
            </a:pPr>
            <a:r>
              <a:rPr lang="en-US" dirty="0" smtClean="0"/>
              <a:t>Minimal or carefully chosen use of print in beginning lessons</a:t>
            </a:r>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23</a:t>
            </a:fld>
            <a:endParaRPr lang="en-US" dirty="0"/>
          </a:p>
        </p:txBody>
      </p:sp>
    </p:spTree>
    <p:extLst>
      <p:ext uri="{BB962C8B-B14F-4D97-AF65-F5344CB8AC3E}">
        <p14:creationId xmlns:p14="http://schemas.microsoft.com/office/powerpoint/2010/main" val="3580491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Characteristics of a Powerful PA Program</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smtClean="0"/>
              <a:t>Gradual introduction of print as children become aware of sounds</a:t>
            </a:r>
          </a:p>
          <a:p>
            <a:pPr marL="514350" indent="-514350">
              <a:buFont typeface="+mj-lt"/>
              <a:buAutoNum type="arabicPeriod" startAt="4"/>
            </a:pPr>
            <a:r>
              <a:rPr lang="en-US" dirty="0" smtClean="0"/>
              <a:t>Instruction in how to blend sounds together as well as how to take them apart or substitute them for one another</a:t>
            </a:r>
          </a:p>
          <a:p>
            <a:pPr marL="514350" indent="-514350">
              <a:buFont typeface="+mj-lt"/>
              <a:buAutoNum type="arabicPeriod" startAt="4"/>
            </a:pPr>
            <a:r>
              <a:rPr lang="en-US" dirty="0" smtClean="0"/>
              <a:t>Use of modeling, demonstration, and application rather than lengthy explanations</a:t>
            </a:r>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24</a:t>
            </a:fld>
            <a:endParaRPr lang="en-US" dirty="0"/>
          </a:p>
        </p:txBody>
      </p:sp>
    </p:spTree>
    <p:extLst>
      <p:ext uri="{BB962C8B-B14F-4D97-AF65-F5344CB8AC3E}">
        <p14:creationId xmlns:p14="http://schemas.microsoft.com/office/powerpoint/2010/main" val="1538798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Characteristics of a Powerful PA Program</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startAt="7"/>
            </a:pPr>
            <a:r>
              <a:rPr lang="en-US" dirty="0" smtClean="0"/>
              <a:t>Use of active responses from children, such as moving counters into boxes, showing syllables or sounds with blocks, matching objects, moving cards in a pocket chart, clapping, speaking, and singing (worksheets are seldom effective during lessons)</a:t>
            </a:r>
          </a:p>
          <a:p>
            <a:pPr marL="514350" indent="-514350">
              <a:buFont typeface="+mj-lt"/>
              <a:buAutoNum type="arabicPeriod" startAt="7"/>
            </a:pPr>
            <a:endParaRPr lang="en-US" dirty="0"/>
          </a:p>
          <a:p>
            <a:pPr marL="0" indent="0" algn="r">
              <a:buNone/>
            </a:pPr>
            <a:r>
              <a:rPr lang="en-US" sz="1800" u="sng" dirty="0"/>
              <a:t>Speech to Print</a:t>
            </a:r>
            <a:r>
              <a:rPr lang="en-US" sz="1800" dirty="0"/>
              <a:t>, 2</a:t>
            </a:r>
            <a:r>
              <a:rPr lang="en-US" sz="1800" baseline="30000" dirty="0"/>
              <a:t>nd</a:t>
            </a:r>
            <a:r>
              <a:rPr lang="en-US" sz="1800" dirty="0"/>
              <a:t> Edition, Brookes Publishing 2010, </a:t>
            </a:r>
            <a:r>
              <a:rPr lang="en-US" sz="1800" dirty="0" smtClean="0"/>
              <a:t>pp. 202-203</a:t>
            </a:r>
            <a:endParaRPr lang="en-US" sz="1800" u="sng" dirty="0"/>
          </a:p>
          <a:p>
            <a:pPr marL="0" indent="0" algn="r">
              <a:buNone/>
            </a:pPr>
            <a:endParaRPr lang="en-US" sz="1800"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25</a:t>
            </a:fld>
            <a:endParaRPr lang="en-US" dirty="0"/>
          </a:p>
        </p:txBody>
      </p:sp>
    </p:spTree>
    <p:extLst>
      <p:ext uri="{BB962C8B-B14F-4D97-AF65-F5344CB8AC3E}">
        <p14:creationId xmlns:p14="http://schemas.microsoft.com/office/powerpoint/2010/main" val="3538168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26</a:t>
            </a:fld>
            <a:endParaRPr lang="en-US" dirty="0"/>
          </a:p>
        </p:txBody>
      </p:sp>
      <p:sp>
        <p:nvSpPr>
          <p:cNvPr id="5" name="Content Placeholder 4"/>
          <p:cNvSpPr>
            <a:spLocks noGrp="1" noChangeArrowheads="1"/>
          </p:cNvSpPr>
          <p:nvPr>
            <p:ph idx="1"/>
          </p:nvPr>
        </p:nvSpPr>
        <p:spPr bwMode="auto">
          <a:xfrm>
            <a:off x="308153" y="764705"/>
            <a:ext cx="8229600" cy="492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defRPr>
            </a:lvl3pPr>
            <a:lvl4pPr marL="1600200" indent="-228600" algn="l" rtl="0" eaLnBrk="0" fontAlgn="base" hangingPunct="0">
              <a:spcBef>
                <a:spcPct val="20000"/>
              </a:spcBef>
              <a:spcAft>
                <a:spcPct val="0"/>
              </a:spcAft>
              <a:buClr>
                <a:srgbClr val="FF0000"/>
              </a:buClr>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Char char="»"/>
              <a:defRPr sz="2000">
                <a:solidFill>
                  <a:schemeClr val="tx1"/>
                </a:solidFill>
                <a:latin typeface="+mn-lt"/>
              </a:defRPr>
            </a:lvl5pPr>
            <a:lvl6pPr marL="2514600" indent="-228600" algn="l" rtl="0" fontAlgn="base">
              <a:spcBef>
                <a:spcPct val="20000"/>
              </a:spcBef>
              <a:spcAft>
                <a:spcPct val="0"/>
              </a:spcAft>
              <a:buClr>
                <a:srgbClr val="FF0000"/>
              </a:buClr>
              <a:buChar char="»"/>
              <a:defRPr sz="2000">
                <a:solidFill>
                  <a:schemeClr val="tx1"/>
                </a:solidFill>
                <a:latin typeface="+mn-lt"/>
              </a:defRPr>
            </a:lvl6pPr>
            <a:lvl7pPr marL="2971800" indent="-228600" algn="l" rtl="0" fontAlgn="base">
              <a:spcBef>
                <a:spcPct val="20000"/>
              </a:spcBef>
              <a:spcAft>
                <a:spcPct val="0"/>
              </a:spcAft>
              <a:buClr>
                <a:srgbClr val="FF0000"/>
              </a:buClr>
              <a:buChar char="»"/>
              <a:defRPr sz="2000">
                <a:solidFill>
                  <a:schemeClr val="tx1"/>
                </a:solidFill>
                <a:latin typeface="+mn-lt"/>
              </a:defRPr>
            </a:lvl7pPr>
            <a:lvl8pPr marL="3429000" indent="-228600" algn="l" rtl="0" fontAlgn="base">
              <a:spcBef>
                <a:spcPct val="20000"/>
              </a:spcBef>
              <a:spcAft>
                <a:spcPct val="0"/>
              </a:spcAft>
              <a:buClr>
                <a:srgbClr val="FF0000"/>
              </a:buClr>
              <a:buChar char="»"/>
              <a:defRPr sz="2000">
                <a:solidFill>
                  <a:schemeClr val="tx1"/>
                </a:solidFill>
                <a:latin typeface="+mn-lt"/>
              </a:defRPr>
            </a:lvl8pPr>
            <a:lvl9pPr marL="3886200" indent="-228600" algn="l" rtl="0" fontAlgn="base">
              <a:spcBef>
                <a:spcPct val="20000"/>
              </a:spcBef>
              <a:spcAft>
                <a:spcPct val="0"/>
              </a:spcAft>
              <a:buClr>
                <a:srgbClr val="FF0000"/>
              </a:buClr>
              <a:buChar char="»"/>
              <a:defRPr sz="2000">
                <a:solidFill>
                  <a:schemeClr val="tx1"/>
                </a:solidFill>
                <a:latin typeface="+mn-lt"/>
              </a:defRPr>
            </a:lvl9pPr>
          </a:lstStyle>
          <a:p>
            <a:pPr>
              <a:lnSpc>
                <a:spcPct val="90000"/>
              </a:lnSpc>
              <a:buFontTx/>
              <a:buNone/>
            </a:pPr>
            <a:endParaRPr lang="en-US" i="1" dirty="0" smtClean="0"/>
          </a:p>
          <a:p>
            <a:pPr marL="0" indent="0">
              <a:lnSpc>
                <a:spcPct val="90000"/>
              </a:lnSpc>
              <a:buNone/>
            </a:pPr>
            <a:r>
              <a:rPr lang="en-US" b="1" dirty="0" smtClean="0"/>
              <a:t>Finger Counting</a:t>
            </a:r>
          </a:p>
          <a:p>
            <a:pPr marL="0" indent="0">
              <a:lnSpc>
                <a:spcPct val="90000"/>
              </a:lnSpc>
              <a:buNone/>
            </a:pPr>
            <a:r>
              <a:rPr lang="en-US" sz="1400" b="1" dirty="0"/>
              <a:t> </a:t>
            </a:r>
            <a:r>
              <a:rPr lang="en-US" sz="1400" b="1" dirty="0" smtClean="0"/>
              <a:t>         </a:t>
            </a:r>
            <a:r>
              <a:rPr lang="en-US" sz="1400" b="1" i="1" dirty="0" smtClean="0"/>
              <a:t> for sentence segmentation</a:t>
            </a:r>
            <a:endParaRPr lang="en-US" sz="1400" b="1" dirty="0" smtClean="0"/>
          </a:p>
          <a:p>
            <a:pPr marL="0" indent="0">
              <a:lnSpc>
                <a:spcPct val="90000"/>
              </a:lnSpc>
              <a:buNone/>
            </a:pPr>
            <a:endParaRPr lang="en-US" sz="1400" b="1" dirty="0"/>
          </a:p>
          <a:p>
            <a:pPr marL="0" indent="0">
              <a:lnSpc>
                <a:spcPct val="90000"/>
              </a:lnSpc>
              <a:buNone/>
            </a:pPr>
            <a:r>
              <a:rPr lang="en-US" b="1" dirty="0" smtClean="0"/>
              <a:t>Palms Up</a:t>
            </a:r>
          </a:p>
          <a:p>
            <a:pPr marL="0" indent="0">
              <a:lnSpc>
                <a:spcPct val="90000"/>
              </a:lnSpc>
              <a:buNone/>
            </a:pPr>
            <a:r>
              <a:rPr lang="en-US" sz="1400" b="1" i="1" dirty="0" smtClean="0"/>
              <a:t>                 for blending</a:t>
            </a:r>
          </a:p>
          <a:p>
            <a:pPr marL="0" indent="0">
              <a:lnSpc>
                <a:spcPct val="90000"/>
              </a:lnSpc>
              <a:buNone/>
            </a:pPr>
            <a:r>
              <a:rPr lang="en-US" sz="1400" b="1" i="1" dirty="0" smtClean="0"/>
              <a:t>and deletion of initial/final sound</a:t>
            </a:r>
          </a:p>
          <a:p>
            <a:pPr marL="0" indent="0">
              <a:lnSpc>
                <a:spcPct val="90000"/>
              </a:lnSpc>
              <a:buNone/>
            </a:pPr>
            <a:endParaRPr lang="en-US" sz="1200" b="1" dirty="0"/>
          </a:p>
          <a:p>
            <a:pPr marL="0" indent="0">
              <a:lnSpc>
                <a:spcPct val="90000"/>
              </a:lnSpc>
              <a:buNone/>
            </a:pPr>
            <a:r>
              <a:rPr lang="en-US" b="1" dirty="0" smtClean="0"/>
              <a:t>Arm Blending</a:t>
            </a:r>
          </a:p>
          <a:p>
            <a:pPr marL="0" indent="0">
              <a:lnSpc>
                <a:spcPct val="90000"/>
              </a:lnSpc>
              <a:buNone/>
            </a:pPr>
            <a:r>
              <a:rPr lang="en-US" sz="1400" b="1" dirty="0"/>
              <a:t> </a:t>
            </a:r>
            <a:r>
              <a:rPr lang="en-US" sz="1400" b="1" dirty="0" smtClean="0"/>
              <a:t>                 </a:t>
            </a:r>
            <a:r>
              <a:rPr lang="en-US" sz="1400" b="1" i="1" dirty="0" smtClean="0"/>
              <a:t>for blending</a:t>
            </a:r>
            <a:endParaRPr lang="en-US" sz="1400" b="1" dirty="0" smtClean="0"/>
          </a:p>
          <a:p>
            <a:pPr marL="0" indent="0">
              <a:lnSpc>
                <a:spcPct val="90000"/>
              </a:lnSpc>
              <a:buNone/>
            </a:pPr>
            <a:endParaRPr lang="en-US" sz="1200" b="1" dirty="0"/>
          </a:p>
          <a:p>
            <a:pPr marL="0" indent="0">
              <a:lnSpc>
                <a:spcPct val="90000"/>
              </a:lnSpc>
              <a:spcBef>
                <a:spcPts val="0"/>
              </a:spcBef>
              <a:buNone/>
            </a:pPr>
            <a:r>
              <a:rPr lang="en-US" b="1" dirty="0" smtClean="0"/>
              <a:t>Cutting Board and Scissors</a:t>
            </a:r>
          </a:p>
          <a:p>
            <a:pPr marL="0" indent="0">
              <a:lnSpc>
                <a:spcPct val="90000"/>
              </a:lnSpc>
              <a:spcBef>
                <a:spcPts val="0"/>
              </a:spcBef>
              <a:buNone/>
            </a:pPr>
            <a:r>
              <a:rPr lang="en-US" sz="1400" b="1" i="1" dirty="0"/>
              <a:t>	</a:t>
            </a:r>
            <a:r>
              <a:rPr lang="en-US" sz="1400" b="1" i="1" dirty="0" smtClean="0"/>
              <a:t>for segmenting word parts</a:t>
            </a:r>
            <a:r>
              <a:rPr lang="en-US" b="1" dirty="0" smtClean="0"/>
              <a:t> </a:t>
            </a:r>
          </a:p>
          <a:p>
            <a:pPr>
              <a:lnSpc>
                <a:spcPct val="90000"/>
              </a:lnSpc>
              <a:buFontTx/>
              <a:buNone/>
            </a:pPr>
            <a:endParaRPr lang="en-US" i="1" dirty="0" smtClean="0"/>
          </a:p>
          <a:p>
            <a:pPr>
              <a:lnSpc>
                <a:spcPct val="90000"/>
              </a:lnSpc>
              <a:buFontTx/>
              <a:buNone/>
            </a:pPr>
            <a:endParaRPr lang="en-US" i="1" dirty="0" smtClean="0"/>
          </a:p>
        </p:txBody>
      </p:sp>
      <p:pic>
        <p:nvPicPr>
          <p:cNvPr id="6" name="Picture 5" descr="C:\Users\ddycha\AppData\Local\Microsoft\Windows\Temporary Internet Files\Content.IE5\OI3DSB53\MC90029793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108" y="932132"/>
            <a:ext cx="504056" cy="12104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Documents and Settings\rbeegle\Local Settings\Temporary Internet Files\Content.IE5\Q13S54FY\MPj04117920000[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23728" y="2052982"/>
            <a:ext cx="129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Documents and Settings\rbeegle\Local Settings\Temporary Internet Files\Content.IE5\XFJG11GP\MCj0078710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9980" y="3063058"/>
            <a:ext cx="1042378" cy="127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86815" y="4077417"/>
            <a:ext cx="994331" cy="125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rot="1233933">
            <a:off x="3865605" y="2186594"/>
            <a:ext cx="4604145" cy="1384995"/>
          </a:xfrm>
          <a:prstGeom prst="rect">
            <a:avLst/>
          </a:prstGeom>
          <a:noFill/>
        </p:spPr>
        <p:txBody>
          <a:bodyPr wrap="none" lIns="91440" tIns="45720" rIns="91440" bIns="45720">
            <a:prstTxWarp prst="textDoubleWave1">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smtClean="0">
                <a:ln/>
                <a:solidFill>
                  <a:srgbClr val="68B325"/>
                </a:solidFill>
                <a:effectLst/>
              </a:rPr>
              <a:t>Use kinesthetic scaffolds </a:t>
            </a:r>
          </a:p>
          <a:p>
            <a:pPr algn="ctr"/>
            <a:r>
              <a:rPr lang="en-US" sz="2800" b="1" cap="none" spc="0" dirty="0" smtClean="0">
                <a:ln/>
                <a:solidFill>
                  <a:srgbClr val="68B325"/>
                </a:solidFill>
                <a:effectLst/>
              </a:rPr>
              <a:t>with all types of </a:t>
            </a:r>
          </a:p>
          <a:p>
            <a:pPr algn="ctr"/>
            <a:r>
              <a:rPr lang="en-US" sz="2800" b="1" cap="none" spc="0" dirty="0" smtClean="0">
                <a:ln/>
                <a:solidFill>
                  <a:srgbClr val="68B325"/>
                </a:solidFill>
                <a:effectLst/>
              </a:rPr>
              <a:t>PA activities!</a:t>
            </a:r>
            <a:endParaRPr lang="en-US" sz="2800" b="1" cap="none" spc="0" dirty="0">
              <a:ln/>
              <a:solidFill>
                <a:srgbClr val="68B325"/>
              </a:solidFill>
              <a:effectLst/>
            </a:endParaRPr>
          </a:p>
        </p:txBody>
      </p:sp>
    </p:spTree>
    <p:extLst>
      <p:ext uri="{BB962C8B-B14F-4D97-AF65-F5344CB8AC3E}">
        <p14:creationId xmlns:p14="http://schemas.microsoft.com/office/powerpoint/2010/main" val="2959707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PA skills does a good speller really need, anyway?</a:t>
            </a:r>
            <a:endParaRPr lang="en-US" dirty="0"/>
          </a:p>
        </p:txBody>
      </p:sp>
      <p:sp>
        <p:nvSpPr>
          <p:cNvPr id="3" name="Content Placeholder 2"/>
          <p:cNvSpPr>
            <a:spLocks noGrp="1"/>
          </p:cNvSpPr>
          <p:nvPr>
            <p:ph idx="1"/>
          </p:nvPr>
        </p:nvSpPr>
        <p:spPr/>
        <p:txBody>
          <a:bodyPr/>
          <a:lstStyle/>
          <a:p>
            <a:r>
              <a:rPr lang="en-US" dirty="0" smtClean="0"/>
              <a:t>A good speller can segment a sentence into individual words.</a:t>
            </a:r>
          </a:p>
          <a:p>
            <a:r>
              <a:rPr lang="en-US" dirty="0" smtClean="0"/>
              <a:t>A good speller can segment a word into its syllables.</a:t>
            </a:r>
          </a:p>
          <a:p>
            <a:r>
              <a:rPr lang="en-US" dirty="0" smtClean="0"/>
              <a:t>A good speller can segment the onset and rime of a word.</a:t>
            </a:r>
          </a:p>
          <a:p>
            <a:r>
              <a:rPr lang="en-US" dirty="0" smtClean="0"/>
              <a:t>A good speller can segment a word into its individual phonemes (sounds).</a:t>
            </a:r>
          </a:p>
          <a:p>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27</a:t>
            </a:fld>
            <a:endParaRPr lang="en-US" dirty="0"/>
          </a:p>
        </p:txBody>
      </p:sp>
    </p:spTree>
    <p:extLst>
      <p:ext uri="{BB962C8B-B14F-4D97-AF65-F5344CB8AC3E}">
        <p14:creationId xmlns:p14="http://schemas.microsoft.com/office/powerpoint/2010/main" val="2314467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PA skills does a good speller really need, anyway?</a:t>
            </a:r>
            <a:endParaRPr lang="en-US" dirty="0"/>
          </a:p>
        </p:txBody>
      </p:sp>
      <p:sp>
        <p:nvSpPr>
          <p:cNvPr id="3" name="Content Placeholder 2"/>
          <p:cNvSpPr>
            <a:spLocks noGrp="1"/>
          </p:cNvSpPr>
          <p:nvPr>
            <p:ph idx="1"/>
          </p:nvPr>
        </p:nvSpPr>
        <p:spPr>
          <a:xfrm>
            <a:off x="457200" y="2060848"/>
            <a:ext cx="8229600" cy="4065315"/>
          </a:xfrm>
        </p:spPr>
        <p:txBody>
          <a:bodyPr/>
          <a:lstStyle/>
          <a:p>
            <a:r>
              <a:rPr lang="en-US" dirty="0" smtClean="0"/>
              <a:t>A good speller can manipulate the sounds in a word, including</a:t>
            </a:r>
          </a:p>
          <a:p>
            <a:pPr lvl="1"/>
            <a:r>
              <a:rPr lang="en-US" dirty="0" smtClean="0"/>
              <a:t>isolating and/or deleting the initial sound</a:t>
            </a:r>
          </a:p>
          <a:p>
            <a:pPr lvl="1"/>
            <a:r>
              <a:rPr lang="en-US" dirty="0" smtClean="0"/>
              <a:t>isolating and/or deleting the final sound</a:t>
            </a:r>
          </a:p>
          <a:p>
            <a:pPr lvl="1"/>
            <a:r>
              <a:rPr lang="en-US" dirty="0" smtClean="0"/>
              <a:t>substituting initial, medial, and final sounds in words</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28</a:t>
            </a:fld>
            <a:endParaRPr lang="en-US" dirty="0"/>
          </a:p>
        </p:txBody>
      </p:sp>
    </p:spTree>
    <p:extLst>
      <p:ext uri="{BB962C8B-B14F-4D97-AF65-F5344CB8AC3E}">
        <p14:creationId xmlns:p14="http://schemas.microsoft.com/office/powerpoint/2010/main" val="976903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it a try!</a:t>
            </a:r>
            <a:endParaRPr lang="en-US" dirty="0"/>
          </a:p>
        </p:txBody>
      </p:sp>
      <p:sp>
        <p:nvSpPr>
          <p:cNvPr id="3" name="Content Placeholder 2"/>
          <p:cNvSpPr>
            <a:spLocks noGrp="1"/>
          </p:cNvSpPr>
          <p:nvPr>
            <p:ph idx="1"/>
          </p:nvPr>
        </p:nvSpPr>
        <p:spPr/>
        <p:txBody>
          <a:bodyPr/>
          <a:lstStyle/>
          <a:p>
            <a:r>
              <a:rPr lang="en-US" dirty="0" smtClean="0"/>
              <a:t>Work with a partner.</a:t>
            </a:r>
          </a:p>
          <a:p>
            <a:r>
              <a:rPr lang="en-US" dirty="0" smtClean="0"/>
              <a:t>Complete the first three sections of Louisa Moats’ “Brief Survey of Language Knowledge”, including</a:t>
            </a:r>
          </a:p>
          <a:p>
            <a:pPr lvl="1"/>
            <a:r>
              <a:rPr lang="en-US" sz="3200" dirty="0" smtClean="0"/>
              <a:t>Phoneme Counting</a:t>
            </a:r>
          </a:p>
          <a:p>
            <a:pPr lvl="1"/>
            <a:r>
              <a:rPr lang="en-US" sz="3200" dirty="0" smtClean="0"/>
              <a:t>Syllable Counting</a:t>
            </a:r>
          </a:p>
          <a:p>
            <a:pPr lvl="1"/>
            <a:r>
              <a:rPr lang="en-US" sz="3200" dirty="0" smtClean="0"/>
              <a:t>Phoneme Matching</a:t>
            </a:r>
            <a:endParaRPr lang="en-US" sz="3200"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29</a:t>
            </a:fld>
            <a:endParaRPr lang="en-US" dirty="0"/>
          </a:p>
        </p:txBody>
      </p:sp>
      <p:grpSp>
        <p:nvGrpSpPr>
          <p:cNvPr id="6" name="Group 5"/>
          <p:cNvGrpSpPr/>
          <p:nvPr/>
        </p:nvGrpSpPr>
        <p:grpSpPr>
          <a:xfrm>
            <a:off x="7092280" y="722128"/>
            <a:ext cx="1828572" cy="1828572"/>
            <a:chOff x="7092280" y="722128"/>
            <a:chExt cx="1828572" cy="1828572"/>
          </a:xfrm>
        </p:grpSpPr>
        <p:pic>
          <p:nvPicPr>
            <p:cNvPr id="2050" name="Picture 2" descr="C:\Users\rbeegle\AppData\Local\Microsoft\Windows\Temporary Internet Files\Content.IE5\34EIRK1C\MC9004338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722128"/>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52320" y="1484784"/>
              <a:ext cx="1080120" cy="523220"/>
            </a:xfrm>
            <a:prstGeom prst="rect">
              <a:avLst/>
            </a:prstGeom>
            <a:noFill/>
          </p:spPr>
          <p:txBody>
            <a:bodyPr wrap="square" rtlCol="0">
              <a:spAutoFit/>
            </a:bodyPr>
            <a:lstStyle/>
            <a:p>
              <a:r>
                <a:rPr lang="en-US" sz="2800" dirty="0" smtClean="0"/>
                <a:t>HO 3</a:t>
              </a:r>
              <a:endParaRPr lang="en-US" sz="2800" dirty="0"/>
            </a:p>
          </p:txBody>
        </p:sp>
      </p:grpSp>
    </p:spTree>
    <p:extLst>
      <p:ext uri="{BB962C8B-B14F-4D97-AF65-F5344CB8AC3E}">
        <p14:creationId xmlns:p14="http://schemas.microsoft.com/office/powerpoint/2010/main" val="3130539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Successes</a:t>
            </a:r>
            <a:endParaRPr lang="en-US" dirty="0"/>
          </a:p>
        </p:txBody>
      </p:sp>
      <p:sp>
        <p:nvSpPr>
          <p:cNvPr id="3" name="Content Placeholder 2"/>
          <p:cNvSpPr>
            <a:spLocks noGrp="1"/>
          </p:cNvSpPr>
          <p:nvPr>
            <p:ph idx="1"/>
          </p:nvPr>
        </p:nvSpPr>
        <p:spPr>
          <a:xfrm>
            <a:off x="437057" y="1717675"/>
            <a:ext cx="8229600" cy="3180184"/>
          </a:xfrm>
        </p:spPr>
        <p:txBody>
          <a:bodyPr/>
          <a:lstStyle/>
          <a:p>
            <a:r>
              <a:rPr lang="en-US" sz="2800" dirty="0" smtClean="0"/>
              <a:t>If you have attempted to implement the spelling routine introduced at the last training:</a:t>
            </a:r>
          </a:p>
          <a:p>
            <a:pPr lvl="1"/>
            <a:r>
              <a:rPr lang="en-US" sz="2400" dirty="0" smtClean="0"/>
              <a:t>what has worked for you and your students?</a:t>
            </a:r>
          </a:p>
          <a:p>
            <a:pPr lvl="1"/>
            <a:r>
              <a:rPr lang="en-US" sz="2400" dirty="0" smtClean="0"/>
              <a:t>what is the easiest part of the routine?</a:t>
            </a:r>
          </a:p>
          <a:p>
            <a:pPr lvl="1"/>
            <a:r>
              <a:rPr lang="en-US" sz="2400" dirty="0" smtClean="0"/>
              <a:t>what is the most difficult part of the routine?</a:t>
            </a:r>
          </a:p>
          <a:p>
            <a:pPr lvl="1"/>
            <a:r>
              <a:rPr lang="en-US" sz="2400" dirty="0" smtClean="0"/>
              <a:t>what questions do you have about the routine?</a:t>
            </a:r>
          </a:p>
          <a:p>
            <a:pPr marL="457200" lvl="1" indent="-457200">
              <a:buNone/>
            </a:pPr>
            <a:r>
              <a:rPr lang="en-US" sz="2400" i="1" dirty="0" smtClean="0"/>
              <a:t>		Please record your questions and be ready to share.</a:t>
            </a:r>
            <a:endParaRPr lang="en-US" sz="2400" i="1"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3</a:t>
            </a:fld>
            <a:endParaRPr lang="en-US" dirty="0"/>
          </a:p>
        </p:txBody>
      </p:sp>
      <p:sp>
        <p:nvSpPr>
          <p:cNvPr id="8" name="Rectangle 7"/>
          <p:cNvSpPr/>
          <p:nvPr/>
        </p:nvSpPr>
        <p:spPr>
          <a:xfrm>
            <a:off x="971600" y="5218869"/>
            <a:ext cx="2300631"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THINK</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Rectangle 8"/>
          <p:cNvSpPr/>
          <p:nvPr/>
        </p:nvSpPr>
        <p:spPr>
          <a:xfrm>
            <a:off x="3497722" y="5230593"/>
            <a:ext cx="2108270"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TURN</a:t>
            </a:r>
            <a:endParaRPr lang="en-US" sz="5400" b="1" cap="none" spc="0" dirty="0">
              <a:ln/>
              <a:solidFill>
                <a:schemeClr val="accent3"/>
              </a:solidFill>
              <a:effectLst/>
            </a:endParaRPr>
          </a:p>
        </p:txBody>
      </p:sp>
      <p:sp>
        <p:nvSpPr>
          <p:cNvPr id="10" name="Rectangle 9"/>
          <p:cNvSpPr/>
          <p:nvPr/>
        </p:nvSpPr>
        <p:spPr>
          <a:xfrm>
            <a:off x="6012160" y="5169966"/>
            <a:ext cx="1979902"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TALK</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nvGrpSpPr>
          <p:cNvPr id="11" name="Group 10"/>
          <p:cNvGrpSpPr/>
          <p:nvPr/>
        </p:nvGrpSpPr>
        <p:grpSpPr>
          <a:xfrm>
            <a:off x="7740352" y="684872"/>
            <a:ext cx="1403648" cy="1519992"/>
            <a:chOff x="7092280" y="722128"/>
            <a:chExt cx="1828572" cy="1828572"/>
          </a:xfrm>
        </p:grpSpPr>
        <p:pic>
          <p:nvPicPr>
            <p:cNvPr id="12" name="Picture 2" descr="C:\Users\rbeegle\AppData\Local\Microsoft\Windows\Temporary Internet Files\Content.IE5\34EIRK1C\MC9004338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722128"/>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452320" y="1484784"/>
              <a:ext cx="1080119" cy="481338"/>
            </a:xfrm>
            <a:prstGeom prst="rect">
              <a:avLst/>
            </a:prstGeom>
            <a:noFill/>
          </p:spPr>
          <p:txBody>
            <a:bodyPr wrap="square" rtlCol="0">
              <a:spAutoFit/>
            </a:bodyPr>
            <a:lstStyle/>
            <a:p>
              <a:r>
                <a:rPr lang="en-US" sz="2000" dirty="0" smtClean="0"/>
                <a:t>HO 1</a:t>
              </a:r>
              <a:endParaRPr lang="en-US" sz="2000" dirty="0"/>
            </a:p>
          </p:txBody>
        </p:sp>
      </p:grpSp>
    </p:spTree>
    <p:extLst>
      <p:ext uri="{BB962C8B-B14F-4D97-AF65-F5344CB8AC3E}">
        <p14:creationId xmlns:p14="http://schemas.microsoft.com/office/powerpoint/2010/main" val="200790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500"/>
                            </p:stCondLst>
                            <p:childTnLst>
                              <p:par>
                                <p:cTn id="13" presetID="8" presetClass="emph" presetSubtype="0" fill="hold" grpId="0" nodeType="after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500"/>
                            </p:stCondLst>
                            <p:childTnLst>
                              <p:par>
                                <p:cTn id="16" presetID="26"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Skills a Good Speller Needs</a:t>
            </a:r>
            <a:endParaRPr lang="en-US" dirty="0"/>
          </a:p>
        </p:txBody>
      </p:sp>
      <p:sp>
        <p:nvSpPr>
          <p:cNvPr id="3" name="Content Placeholder 2"/>
          <p:cNvSpPr>
            <a:spLocks noGrp="1"/>
          </p:cNvSpPr>
          <p:nvPr>
            <p:ph idx="1"/>
          </p:nvPr>
        </p:nvSpPr>
        <p:spPr>
          <a:xfrm>
            <a:off x="457200" y="1905001"/>
            <a:ext cx="8229600" cy="2028055"/>
          </a:xfrm>
        </p:spPr>
        <p:txBody>
          <a:bodyPr/>
          <a:lstStyle/>
          <a:p>
            <a:pPr marL="514350" indent="-514350">
              <a:buFont typeface="+mj-lt"/>
              <a:buAutoNum type="arabicPeriod"/>
            </a:pPr>
            <a:r>
              <a:rPr lang="en-US" dirty="0" smtClean="0"/>
              <a:t>Sentence segmentation</a:t>
            </a:r>
          </a:p>
          <a:p>
            <a:pPr lvl="1"/>
            <a:r>
              <a:rPr lang="en-US" dirty="0" smtClean="0"/>
              <a:t>When writing a sentence, a good speller can hear and recognize the individual words in the sentence.</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30</a:t>
            </a:fld>
            <a:endParaRPr lang="en-US" dirty="0"/>
          </a:p>
        </p:txBody>
      </p:sp>
      <p:sp>
        <p:nvSpPr>
          <p:cNvPr id="6" name="TextBox 5"/>
          <p:cNvSpPr txBox="1"/>
          <p:nvPr/>
        </p:nvSpPr>
        <p:spPr>
          <a:xfrm>
            <a:off x="935596" y="3934089"/>
            <a:ext cx="7272808" cy="830997"/>
          </a:xfrm>
          <a:prstGeom prst="rect">
            <a:avLst/>
          </a:prstGeom>
          <a:noFill/>
        </p:spPr>
        <p:txBody>
          <a:bodyPr wrap="square" rtlCol="0">
            <a:spAutoFit/>
          </a:bodyPr>
          <a:lstStyle/>
          <a:p>
            <a:pPr lvl="1" algn="ctr"/>
            <a:r>
              <a:rPr lang="en-US" dirty="0" smtClean="0"/>
              <a:t>The teacher enabled the second-grade students to develop incredible skills in spelling</a:t>
            </a:r>
            <a:r>
              <a:rPr lang="en-US" dirty="0"/>
              <a:t>.</a:t>
            </a:r>
          </a:p>
        </p:txBody>
      </p:sp>
    </p:spTree>
    <p:extLst>
      <p:ext uri="{BB962C8B-B14F-4D97-AF65-F5344CB8AC3E}">
        <p14:creationId xmlns:p14="http://schemas.microsoft.com/office/powerpoint/2010/main" val="142046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diagnose a problem with sentence segmentation</a:t>
            </a:r>
            <a:endParaRPr lang="en-US" dirty="0"/>
          </a:p>
        </p:txBody>
      </p:sp>
      <p:sp>
        <p:nvSpPr>
          <p:cNvPr id="3" name="Content Placeholder 2"/>
          <p:cNvSpPr>
            <a:spLocks noGrp="1"/>
          </p:cNvSpPr>
          <p:nvPr>
            <p:ph idx="1"/>
          </p:nvPr>
        </p:nvSpPr>
        <p:spPr/>
        <p:txBody>
          <a:bodyPr/>
          <a:lstStyle/>
          <a:p>
            <a:r>
              <a:rPr lang="en-US" dirty="0" smtClean="0"/>
              <a:t>Orally:</a:t>
            </a:r>
          </a:p>
          <a:p>
            <a:pPr lvl="1"/>
            <a:r>
              <a:rPr lang="en-US" dirty="0" smtClean="0"/>
              <a:t>Students are unable to clap or count the words in a sentence.</a:t>
            </a:r>
          </a:p>
          <a:p>
            <a:pPr lvl="1"/>
            <a:r>
              <a:rPr lang="en-US" dirty="0" smtClean="0"/>
              <a:t>Students clap syllables rather than words.</a:t>
            </a:r>
          </a:p>
          <a:p>
            <a:pPr marL="342900" lvl="1" indent="-342900">
              <a:buFont typeface="Arial" charset="0"/>
              <a:buChar char="•"/>
            </a:pPr>
            <a:r>
              <a:rPr lang="en-US" sz="3200" dirty="0"/>
              <a:t>Written</a:t>
            </a:r>
            <a:r>
              <a:rPr lang="en-US" sz="3200" dirty="0" smtClean="0"/>
              <a:t>:</a:t>
            </a:r>
          </a:p>
          <a:p>
            <a:pPr lvl="1"/>
            <a:r>
              <a:rPr lang="en-US" dirty="0"/>
              <a:t>Students </a:t>
            </a:r>
            <a:r>
              <a:rPr lang="en-US" dirty="0" smtClean="0"/>
              <a:t>leave words out of written sentences.</a:t>
            </a:r>
            <a:endParaRPr lang="en-US" dirty="0"/>
          </a:p>
          <a:p>
            <a:pPr marL="400050" lvl="2" indent="0">
              <a:buNone/>
            </a:pPr>
            <a:endParaRPr lang="en-US" dirty="0" smtClean="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31</a:t>
            </a:fld>
            <a:endParaRPr lang="en-US" dirty="0"/>
          </a:p>
        </p:txBody>
      </p:sp>
    </p:spTree>
    <p:extLst>
      <p:ext uri="{BB962C8B-B14F-4D97-AF65-F5344CB8AC3E}">
        <p14:creationId xmlns:p14="http://schemas.microsoft.com/office/powerpoint/2010/main" val="1816035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Sentence Segmentation</a:t>
            </a:r>
            <a:endParaRPr lang="en-US" dirty="0"/>
          </a:p>
        </p:txBody>
      </p:sp>
      <p:sp>
        <p:nvSpPr>
          <p:cNvPr id="3" name="Content Placeholder 2"/>
          <p:cNvSpPr>
            <a:spLocks noGrp="1"/>
          </p:cNvSpPr>
          <p:nvPr>
            <p:ph idx="1"/>
          </p:nvPr>
        </p:nvSpPr>
        <p:spPr/>
        <p:txBody>
          <a:bodyPr/>
          <a:lstStyle/>
          <a:p>
            <a:r>
              <a:rPr lang="en-US" dirty="0" smtClean="0"/>
              <a:t>Begin with simple sentences.</a:t>
            </a:r>
          </a:p>
          <a:p>
            <a:pPr lvl="1"/>
            <a:r>
              <a:rPr lang="en-US" i="1" dirty="0" smtClean="0"/>
              <a:t>Listen to this sentence: </a:t>
            </a:r>
          </a:p>
          <a:p>
            <a:pPr lvl="2"/>
            <a:r>
              <a:rPr lang="en-US" sz="2800" i="1" dirty="0" smtClean="0"/>
              <a:t>Trish likes to swim.</a:t>
            </a:r>
            <a:endParaRPr lang="en-US" sz="2800" i="1" dirty="0"/>
          </a:p>
          <a:p>
            <a:pPr lvl="1"/>
            <a:r>
              <a:rPr lang="en-US" i="1" dirty="0" smtClean="0"/>
              <a:t>Clap each time I say a word in the sentence:</a:t>
            </a:r>
          </a:p>
          <a:p>
            <a:pPr lvl="2"/>
            <a:r>
              <a:rPr lang="en-US" sz="2800" i="1" dirty="0" smtClean="0"/>
              <a:t>Trish likes to swim. </a:t>
            </a:r>
            <a:endParaRPr lang="en-US" sz="2800" i="1" dirty="0"/>
          </a:p>
          <a:p>
            <a:pPr marL="914400" lvl="2" indent="0">
              <a:spcBef>
                <a:spcPts val="0"/>
              </a:spcBef>
              <a:buNone/>
            </a:pPr>
            <a:r>
              <a:rPr lang="en-US" i="1" dirty="0" smtClean="0"/>
              <a:t>       x        </a:t>
            </a:r>
            <a:r>
              <a:rPr lang="en-US" i="1" dirty="0" err="1" smtClean="0"/>
              <a:t>x</a:t>
            </a:r>
            <a:r>
              <a:rPr lang="en-US" i="1" dirty="0" smtClean="0"/>
              <a:t>       </a:t>
            </a:r>
            <a:r>
              <a:rPr lang="en-US" i="1" dirty="0" err="1" smtClean="0"/>
              <a:t>x</a:t>
            </a:r>
            <a:r>
              <a:rPr lang="en-US" i="1" dirty="0" smtClean="0"/>
              <a:t>       </a:t>
            </a:r>
            <a:r>
              <a:rPr lang="en-US" i="1" dirty="0" err="1" smtClean="0"/>
              <a:t>x</a:t>
            </a:r>
            <a:endParaRPr lang="en-US" i="1" dirty="0" smtClean="0"/>
          </a:p>
          <a:p>
            <a:pPr marL="914400" lvl="2" indent="0">
              <a:spcBef>
                <a:spcPts val="0"/>
              </a:spcBef>
              <a:buNone/>
            </a:pPr>
            <a:r>
              <a:rPr lang="en-US" sz="2000" i="1" dirty="0" smtClean="0"/>
              <a:t>      clap    </a:t>
            </a:r>
            <a:r>
              <a:rPr lang="en-US" sz="2000" i="1" dirty="0" err="1" smtClean="0"/>
              <a:t>clap</a:t>
            </a:r>
            <a:r>
              <a:rPr lang="en-US" sz="2000" i="1" dirty="0" smtClean="0"/>
              <a:t>   </a:t>
            </a:r>
            <a:r>
              <a:rPr lang="en-US" sz="2000" i="1" dirty="0" err="1" smtClean="0"/>
              <a:t>clap</a:t>
            </a:r>
            <a:r>
              <a:rPr lang="en-US" sz="2000" i="1" dirty="0" smtClean="0"/>
              <a:t>    </a:t>
            </a:r>
            <a:r>
              <a:rPr lang="en-US" sz="2000" i="1" dirty="0" err="1" smtClean="0"/>
              <a:t>clap</a:t>
            </a:r>
            <a:r>
              <a:rPr lang="en-US" i="1" dirty="0" smtClean="0"/>
              <a:t>	</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32</a:t>
            </a:fld>
            <a:endParaRPr lang="en-US" dirty="0"/>
          </a:p>
        </p:txBody>
      </p:sp>
    </p:spTree>
    <p:extLst>
      <p:ext uri="{BB962C8B-B14F-4D97-AF65-F5344CB8AC3E}">
        <p14:creationId xmlns:p14="http://schemas.microsoft.com/office/powerpoint/2010/main" val="1272242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Sentence Segmentation</a:t>
            </a:r>
            <a:endParaRPr lang="en-US" dirty="0"/>
          </a:p>
        </p:txBody>
      </p:sp>
      <p:sp>
        <p:nvSpPr>
          <p:cNvPr id="3" name="Content Placeholder 2"/>
          <p:cNvSpPr>
            <a:spLocks noGrp="1"/>
          </p:cNvSpPr>
          <p:nvPr>
            <p:ph idx="1"/>
          </p:nvPr>
        </p:nvSpPr>
        <p:spPr/>
        <p:txBody>
          <a:bodyPr/>
          <a:lstStyle/>
          <a:p>
            <a:r>
              <a:rPr lang="en-US" dirty="0" smtClean="0"/>
              <a:t>Build to complex sentences with multisyllabic words.</a:t>
            </a:r>
          </a:p>
          <a:p>
            <a:pPr lvl="1"/>
            <a:r>
              <a:rPr lang="en-US" sz="2400" i="1" dirty="0" smtClean="0"/>
              <a:t>Listen to this sentence: </a:t>
            </a:r>
          </a:p>
          <a:p>
            <a:pPr lvl="2"/>
            <a:r>
              <a:rPr lang="en-US" i="1" dirty="0" smtClean="0"/>
              <a:t>Each Sunday we have dinner with my grandparents.</a:t>
            </a:r>
            <a:endParaRPr lang="en-US" i="1" dirty="0"/>
          </a:p>
          <a:p>
            <a:pPr lvl="1"/>
            <a:r>
              <a:rPr lang="en-US" sz="2400" i="1" dirty="0" smtClean="0"/>
              <a:t>Say the sentence with me and count the words:</a:t>
            </a:r>
          </a:p>
          <a:p>
            <a:pPr lvl="2"/>
            <a:r>
              <a:rPr lang="en-US" i="1" dirty="0" smtClean="0"/>
              <a:t>Each Sunday we have dinner with my grandparents.</a:t>
            </a:r>
          </a:p>
          <a:p>
            <a:pPr marL="914400" lvl="2" indent="0">
              <a:buNone/>
            </a:pPr>
            <a:r>
              <a:rPr lang="en-US" i="1" dirty="0" smtClean="0"/>
              <a:t>       x          </a:t>
            </a:r>
            <a:r>
              <a:rPr lang="en-US" i="1" dirty="0" err="1" smtClean="0"/>
              <a:t>x</a:t>
            </a:r>
            <a:r>
              <a:rPr lang="en-US" i="1" dirty="0" smtClean="0"/>
              <a:t>        </a:t>
            </a:r>
            <a:r>
              <a:rPr lang="en-US" i="1" dirty="0" err="1" smtClean="0"/>
              <a:t>x</a:t>
            </a:r>
            <a:r>
              <a:rPr lang="en-US" i="1" dirty="0" smtClean="0"/>
              <a:t>       </a:t>
            </a:r>
            <a:r>
              <a:rPr lang="en-US" i="1" dirty="0" err="1" smtClean="0"/>
              <a:t>x</a:t>
            </a:r>
            <a:r>
              <a:rPr lang="en-US" i="1" dirty="0" smtClean="0"/>
              <a:t>         </a:t>
            </a:r>
            <a:r>
              <a:rPr lang="en-US" i="1" dirty="0" err="1" smtClean="0"/>
              <a:t>x</a:t>
            </a:r>
            <a:r>
              <a:rPr lang="en-US" i="1" dirty="0" smtClean="0"/>
              <a:t>         </a:t>
            </a:r>
            <a:r>
              <a:rPr lang="en-US" i="1" dirty="0" err="1" smtClean="0"/>
              <a:t>x</a:t>
            </a:r>
            <a:r>
              <a:rPr lang="en-US" i="1" dirty="0" smtClean="0"/>
              <a:t>     </a:t>
            </a:r>
            <a:r>
              <a:rPr lang="en-US" i="1" dirty="0" err="1" smtClean="0"/>
              <a:t>x</a:t>
            </a:r>
            <a:r>
              <a:rPr lang="en-US" i="1" dirty="0" smtClean="0"/>
              <a:t>            </a:t>
            </a:r>
            <a:r>
              <a:rPr lang="en-US" i="1" dirty="0" err="1" smtClean="0"/>
              <a:t>x</a:t>
            </a:r>
            <a:r>
              <a:rPr lang="en-US" i="1" dirty="0" smtClean="0"/>
              <a:t> </a:t>
            </a:r>
          </a:p>
          <a:p>
            <a:pPr marL="914400" lvl="2" indent="0">
              <a:buNone/>
            </a:pPr>
            <a:r>
              <a:rPr lang="en-US" i="1" dirty="0" smtClean="0"/>
              <a:t>   (Tap a finger on the desk for each word you say.</a:t>
            </a:r>
          </a:p>
          <a:p>
            <a:pPr marL="914400" lvl="2" indent="0">
              <a:buNone/>
            </a:pPr>
            <a:r>
              <a:rPr lang="en-US" i="1" dirty="0" smtClean="0"/>
              <a:t>    How many words in the sentence?)</a:t>
            </a:r>
            <a:endParaRPr lang="en-US" i="1"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33</a:t>
            </a:fld>
            <a:endParaRPr lang="en-US" dirty="0"/>
          </a:p>
        </p:txBody>
      </p:sp>
    </p:spTree>
    <p:extLst>
      <p:ext uri="{BB962C8B-B14F-4D97-AF65-F5344CB8AC3E}">
        <p14:creationId xmlns:p14="http://schemas.microsoft.com/office/powerpoint/2010/main" val="2092274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9325"/>
            <a:ext cx="9144000" cy="768350"/>
          </a:xfrm>
        </p:spPr>
        <p:txBody>
          <a:bodyPr/>
          <a:lstStyle/>
          <a:p>
            <a:r>
              <a:rPr lang="en-US" dirty="0" smtClean="0"/>
              <a:t>FCRR Resources for Sentence Segmentation</a:t>
            </a:r>
            <a:endParaRPr lang="en-US" dirty="0"/>
          </a:p>
        </p:txBody>
      </p:sp>
      <p:sp>
        <p:nvSpPr>
          <p:cNvPr id="3" name="Content Placeholder 2"/>
          <p:cNvSpPr>
            <a:spLocks noGrp="1"/>
          </p:cNvSpPr>
          <p:nvPr>
            <p:ph idx="1"/>
          </p:nvPr>
        </p:nvSpPr>
        <p:spPr/>
        <p:txBody>
          <a:bodyPr/>
          <a:lstStyle/>
          <a:p>
            <a:pPr marL="0" indent="0">
              <a:buNone/>
            </a:pPr>
            <a:r>
              <a:rPr lang="en-US" dirty="0" smtClean="0"/>
              <a:t>From Grades K-1 Student Center Activities:</a:t>
            </a:r>
          </a:p>
          <a:p>
            <a:r>
              <a:rPr lang="en-US" dirty="0" smtClean="0"/>
              <a:t>PA.013 Nursery Rhymes (picture cards and linking cubes)</a:t>
            </a:r>
          </a:p>
          <a:p>
            <a:r>
              <a:rPr lang="en-US" dirty="0" smtClean="0"/>
              <a:t>PA.014 Sentence Game (board game)</a:t>
            </a:r>
          </a:p>
          <a:p>
            <a:r>
              <a:rPr lang="en-US" dirty="0" smtClean="0"/>
              <a:t>PA.015 Sentence Graph—can be easily adapted for use as a 2</a:t>
            </a:r>
            <a:r>
              <a:rPr lang="en-US" baseline="30000" dirty="0" smtClean="0"/>
              <a:t>nd</a:t>
            </a:r>
            <a:r>
              <a:rPr lang="en-US" dirty="0" smtClean="0"/>
              <a:t> grade activity</a:t>
            </a:r>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34</a:t>
            </a:fld>
            <a:endParaRPr lang="en-US" dirty="0"/>
          </a:p>
        </p:txBody>
      </p:sp>
    </p:spTree>
    <p:extLst>
      <p:ext uri="{BB962C8B-B14F-4D97-AF65-F5344CB8AC3E}">
        <p14:creationId xmlns:p14="http://schemas.microsoft.com/office/powerpoint/2010/main" val="2545458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Skills a Good Speller Needs</a:t>
            </a:r>
            <a:endParaRPr lang="en-US" dirty="0"/>
          </a:p>
        </p:txBody>
      </p:sp>
      <p:sp>
        <p:nvSpPr>
          <p:cNvPr id="3" name="Content Placeholder 2"/>
          <p:cNvSpPr>
            <a:spLocks noGrp="1"/>
          </p:cNvSpPr>
          <p:nvPr>
            <p:ph idx="1"/>
          </p:nvPr>
        </p:nvSpPr>
        <p:spPr>
          <a:xfrm>
            <a:off x="457200" y="1905001"/>
            <a:ext cx="8229600" cy="2028055"/>
          </a:xfrm>
        </p:spPr>
        <p:txBody>
          <a:bodyPr/>
          <a:lstStyle/>
          <a:p>
            <a:pPr marL="514350" indent="-514350">
              <a:buFont typeface="+mj-lt"/>
              <a:buAutoNum type="arabicPeriod" startAt="2"/>
            </a:pPr>
            <a:r>
              <a:rPr lang="en-US" dirty="0" smtClean="0"/>
              <a:t>Syllable segmentation</a:t>
            </a:r>
          </a:p>
          <a:p>
            <a:pPr lvl="1"/>
            <a:r>
              <a:rPr lang="en-US" dirty="0" smtClean="0"/>
              <a:t>When writing a multisyllabic word, a good speller can hear and recognize the individual syllables in the word.</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35</a:t>
            </a:fld>
            <a:endParaRPr lang="en-US" dirty="0"/>
          </a:p>
        </p:txBody>
      </p:sp>
      <p:sp>
        <p:nvSpPr>
          <p:cNvPr id="5" name="TextBox 4"/>
          <p:cNvSpPr txBox="1"/>
          <p:nvPr/>
        </p:nvSpPr>
        <p:spPr>
          <a:xfrm>
            <a:off x="611560" y="3933056"/>
            <a:ext cx="7920880" cy="830997"/>
          </a:xfrm>
          <a:prstGeom prst="rect">
            <a:avLst/>
          </a:prstGeom>
          <a:noFill/>
        </p:spPr>
        <p:txBody>
          <a:bodyPr wrap="square" rtlCol="0">
            <a:spAutoFit/>
          </a:bodyPr>
          <a:lstStyle/>
          <a:p>
            <a:pPr algn="ctr"/>
            <a:r>
              <a:rPr lang="en-US" dirty="0" err="1" smtClean="0"/>
              <a:t>rember</a:t>
            </a:r>
            <a:r>
              <a:rPr lang="en-US" dirty="0" smtClean="0"/>
              <a:t>  ≠  remember</a:t>
            </a:r>
          </a:p>
          <a:p>
            <a:pPr algn="ctr"/>
            <a:endParaRPr lang="en-US" dirty="0"/>
          </a:p>
        </p:txBody>
      </p:sp>
    </p:spTree>
    <p:extLst>
      <p:ext uri="{BB962C8B-B14F-4D97-AF65-F5344CB8AC3E}">
        <p14:creationId xmlns:p14="http://schemas.microsoft.com/office/powerpoint/2010/main" val="3776279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diagnose a problem with syllable segmentation</a:t>
            </a:r>
            <a:endParaRPr lang="en-US" dirty="0"/>
          </a:p>
        </p:txBody>
      </p:sp>
      <p:sp>
        <p:nvSpPr>
          <p:cNvPr id="3" name="Content Placeholder 2"/>
          <p:cNvSpPr>
            <a:spLocks noGrp="1"/>
          </p:cNvSpPr>
          <p:nvPr>
            <p:ph idx="1"/>
          </p:nvPr>
        </p:nvSpPr>
        <p:spPr/>
        <p:txBody>
          <a:bodyPr/>
          <a:lstStyle/>
          <a:p>
            <a:r>
              <a:rPr lang="en-US" dirty="0" smtClean="0"/>
              <a:t>Orally:  </a:t>
            </a:r>
          </a:p>
          <a:p>
            <a:pPr lvl="1"/>
            <a:r>
              <a:rPr lang="en-US" dirty="0" smtClean="0"/>
              <a:t>a student can’t say the syllables in a two-syllable word </a:t>
            </a:r>
            <a:endParaRPr lang="en-US" i="1" dirty="0" smtClean="0"/>
          </a:p>
          <a:p>
            <a:pPr lvl="2"/>
            <a:r>
              <a:rPr lang="en-US" i="1" dirty="0" smtClean="0"/>
              <a:t>candle = can · </a:t>
            </a:r>
            <a:r>
              <a:rPr lang="en-US" i="1" dirty="0" err="1" smtClean="0"/>
              <a:t>dle</a:t>
            </a:r>
            <a:endParaRPr lang="en-US" i="1" dirty="0" smtClean="0"/>
          </a:p>
          <a:p>
            <a:pPr lvl="2"/>
            <a:r>
              <a:rPr lang="en-US" i="1" dirty="0" smtClean="0"/>
              <a:t>farmhouse = farm · house</a:t>
            </a:r>
            <a:endParaRPr lang="en-US" dirty="0" smtClean="0"/>
          </a:p>
          <a:p>
            <a:pPr marL="342900" lvl="1" indent="-342900">
              <a:buFont typeface="Arial" charset="0"/>
              <a:buChar char="•"/>
            </a:pPr>
            <a:r>
              <a:rPr lang="en-US" sz="3200" dirty="0" smtClean="0"/>
              <a:t>Written:</a:t>
            </a:r>
          </a:p>
          <a:p>
            <a:pPr lvl="1"/>
            <a:r>
              <a:rPr lang="en-US" dirty="0"/>
              <a:t>a student spells the first syllable in a multisyllabic word correctly, but spelling breaks down in subsequent syllables</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36</a:t>
            </a:fld>
            <a:endParaRPr lang="en-US" dirty="0"/>
          </a:p>
        </p:txBody>
      </p:sp>
    </p:spTree>
    <p:extLst>
      <p:ext uri="{BB962C8B-B14F-4D97-AF65-F5344CB8AC3E}">
        <p14:creationId xmlns:p14="http://schemas.microsoft.com/office/powerpoint/2010/main" val="2186748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Syllable Segmentation</a:t>
            </a:r>
            <a:endParaRPr lang="en-US" dirty="0"/>
          </a:p>
        </p:txBody>
      </p:sp>
      <p:sp>
        <p:nvSpPr>
          <p:cNvPr id="3" name="Content Placeholder 2"/>
          <p:cNvSpPr>
            <a:spLocks noGrp="1"/>
          </p:cNvSpPr>
          <p:nvPr>
            <p:ph idx="1"/>
          </p:nvPr>
        </p:nvSpPr>
        <p:spPr/>
        <p:txBody>
          <a:bodyPr/>
          <a:lstStyle/>
          <a:p>
            <a:r>
              <a:rPr lang="en-US" dirty="0" smtClean="0"/>
              <a:t>Begin with compound words.  Build to non-compound multisyllabic words.</a:t>
            </a:r>
          </a:p>
          <a:p>
            <a:pPr lvl="1"/>
            <a:r>
              <a:rPr lang="en-US" i="1" dirty="0" smtClean="0"/>
              <a:t>I will say a whole word; then you take the word apart and say each syllable of that word: </a:t>
            </a:r>
          </a:p>
          <a:p>
            <a:pPr lvl="2"/>
            <a:r>
              <a:rPr lang="en-US" sz="2800" i="1" dirty="0" smtClean="0"/>
              <a:t>If I say popcorn, you say pop…corn.</a:t>
            </a:r>
          </a:p>
          <a:p>
            <a:pPr lvl="2"/>
            <a:r>
              <a:rPr lang="en-US" sz="2800" i="1" dirty="0" smtClean="0"/>
              <a:t>If I say baseball, you say _____...______.</a:t>
            </a:r>
          </a:p>
          <a:p>
            <a:pPr lvl="2"/>
            <a:r>
              <a:rPr lang="en-US" sz="2800" i="1" dirty="0" smtClean="0"/>
              <a:t>If I say basketball, you say ____...____...____.</a:t>
            </a:r>
          </a:p>
          <a:p>
            <a:pPr lvl="2"/>
            <a:r>
              <a:rPr lang="en-US" sz="2800" i="1" dirty="0" smtClean="0"/>
              <a:t>If I say ambulance, you say ____...____...____.</a:t>
            </a:r>
            <a:endParaRPr lang="en-US" sz="2800" i="1"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37</a:t>
            </a:fld>
            <a:endParaRPr lang="en-US" dirty="0"/>
          </a:p>
        </p:txBody>
      </p:sp>
    </p:spTree>
    <p:extLst>
      <p:ext uri="{BB962C8B-B14F-4D97-AF65-F5344CB8AC3E}">
        <p14:creationId xmlns:p14="http://schemas.microsoft.com/office/powerpoint/2010/main" val="3659596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9325"/>
            <a:ext cx="9144000" cy="768350"/>
          </a:xfrm>
        </p:spPr>
        <p:txBody>
          <a:bodyPr/>
          <a:lstStyle/>
          <a:p>
            <a:r>
              <a:rPr lang="en-US" dirty="0" smtClean="0"/>
              <a:t>TPRI Resources for Syllable Segmentation</a:t>
            </a:r>
            <a:endParaRPr lang="en-US" dirty="0"/>
          </a:p>
        </p:txBody>
      </p:sp>
      <p:sp>
        <p:nvSpPr>
          <p:cNvPr id="3" name="Content Placeholder 2"/>
          <p:cNvSpPr>
            <a:spLocks noGrp="1"/>
          </p:cNvSpPr>
          <p:nvPr>
            <p:ph idx="1"/>
          </p:nvPr>
        </p:nvSpPr>
        <p:spPr/>
        <p:txBody>
          <a:bodyPr/>
          <a:lstStyle/>
          <a:p>
            <a:r>
              <a:rPr lang="en-US" dirty="0" smtClean="0"/>
              <a:t>Find </a:t>
            </a:r>
            <a:r>
              <a:rPr lang="en-US" dirty="0" err="1" smtClean="0"/>
              <a:t>blackline</a:t>
            </a:r>
            <a:r>
              <a:rPr lang="en-US" dirty="0" smtClean="0"/>
              <a:t> masters at </a:t>
            </a:r>
            <a:r>
              <a:rPr lang="en-US" dirty="0" smtClean="0">
                <a:hlinkClick r:id="rId2"/>
              </a:rPr>
              <a:t>www.tpri.org</a:t>
            </a:r>
            <a:r>
              <a:rPr lang="en-US" dirty="0" smtClean="0"/>
              <a:t> .</a:t>
            </a:r>
          </a:p>
          <a:p>
            <a:r>
              <a:rPr lang="en-US" dirty="0" smtClean="0"/>
              <a:t>PA-26:  Count the Syllables (includes words with 2, 3, and 4 syllables)</a:t>
            </a:r>
          </a:p>
          <a:p>
            <a:r>
              <a:rPr lang="en-US" dirty="0" smtClean="0"/>
              <a:t>PA 27:  Segmenting Syllables with Pictures (includes pictures of words with 2, 3, and 4 syllables)</a:t>
            </a:r>
          </a:p>
          <a:p>
            <a:r>
              <a:rPr lang="en-US" dirty="0" smtClean="0"/>
              <a:t>PA 28: Syllable Swap (uses pictures of words with 1, 2, 3, and 4 syllables)</a:t>
            </a:r>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38</a:t>
            </a:fld>
            <a:endParaRPr lang="en-US" dirty="0"/>
          </a:p>
        </p:txBody>
      </p:sp>
    </p:spTree>
    <p:extLst>
      <p:ext uri="{BB962C8B-B14F-4D97-AF65-F5344CB8AC3E}">
        <p14:creationId xmlns:p14="http://schemas.microsoft.com/office/powerpoint/2010/main" val="3283514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9325"/>
            <a:ext cx="9144000" cy="768350"/>
          </a:xfrm>
        </p:spPr>
        <p:txBody>
          <a:bodyPr/>
          <a:lstStyle/>
          <a:p>
            <a:r>
              <a:rPr lang="en-US" dirty="0" smtClean="0"/>
              <a:t>FCRR Resources for Syllable Segmentation</a:t>
            </a:r>
            <a:endParaRPr lang="en-US" dirty="0"/>
          </a:p>
        </p:txBody>
      </p:sp>
      <p:sp>
        <p:nvSpPr>
          <p:cNvPr id="3" name="Content Placeholder 2"/>
          <p:cNvSpPr>
            <a:spLocks noGrp="1"/>
          </p:cNvSpPr>
          <p:nvPr>
            <p:ph idx="1"/>
          </p:nvPr>
        </p:nvSpPr>
        <p:spPr>
          <a:xfrm>
            <a:off x="467544" y="1700808"/>
            <a:ext cx="8229600" cy="4353347"/>
          </a:xfrm>
        </p:spPr>
        <p:txBody>
          <a:bodyPr/>
          <a:lstStyle/>
          <a:p>
            <a:r>
              <a:rPr lang="en-US" dirty="0" smtClean="0"/>
              <a:t>Find activities at </a:t>
            </a:r>
            <a:r>
              <a:rPr lang="en-US" dirty="0" smtClean="0">
                <a:hlinkClick r:id="rId2"/>
              </a:rPr>
              <a:t>www.fcrr.org</a:t>
            </a:r>
            <a:endParaRPr lang="en-US" dirty="0" smtClean="0"/>
          </a:p>
          <a:p>
            <a:r>
              <a:rPr lang="en-US" dirty="0" smtClean="0"/>
              <a:t>PA.016 Clapping Names</a:t>
            </a:r>
          </a:p>
          <a:p>
            <a:r>
              <a:rPr lang="en-US" dirty="0" smtClean="0"/>
              <a:t>PA.017 Feed the Animals (picture sort)</a:t>
            </a:r>
          </a:p>
          <a:p>
            <a:r>
              <a:rPr lang="en-US" dirty="0" smtClean="0"/>
              <a:t>PA.018 Syllable Hopscotch (kinesthetic)</a:t>
            </a:r>
          </a:p>
          <a:p>
            <a:r>
              <a:rPr lang="en-US" dirty="0" smtClean="0"/>
              <a:t>PA.019 Syllable Graph—easily adapted for 2</a:t>
            </a:r>
            <a:r>
              <a:rPr lang="en-US" baseline="30000" dirty="0" smtClean="0"/>
              <a:t>nd</a:t>
            </a:r>
            <a:r>
              <a:rPr lang="en-US" dirty="0" smtClean="0"/>
              <a:t> grade</a:t>
            </a:r>
          </a:p>
          <a:p>
            <a:r>
              <a:rPr lang="en-US" dirty="0" smtClean="0"/>
              <a:t>PA.020 Syllable Say—say and graph 1, 2, 3, and 4 syllable words—adaptable for 2</a:t>
            </a:r>
            <a:r>
              <a:rPr lang="en-US" baseline="30000" dirty="0" smtClean="0"/>
              <a:t>nd</a:t>
            </a:r>
            <a:r>
              <a:rPr lang="en-US" dirty="0" smtClean="0"/>
              <a:t> grade</a:t>
            </a:r>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39</a:t>
            </a:fld>
            <a:endParaRPr lang="en-US" dirty="0"/>
          </a:p>
        </p:txBody>
      </p:sp>
    </p:spTree>
    <p:extLst>
      <p:ext uri="{BB962C8B-B14F-4D97-AF65-F5344CB8AC3E}">
        <p14:creationId xmlns:p14="http://schemas.microsoft.com/office/powerpoint/2010/main" val="150953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29600" cy="4824536"/>
          </a:xfrm>
        </p:spPr>
        <p:txBody>
          <a:bodyPr/>
          <a:lstStyle/>
          <a:p>
            <a:r>
              <a:rPr lang="en-US" sz="8000" dirty="0" smtClean="0"/>
              <a:t>Questions?</a:t>
            </a:r>
            <a:r>
              <a:rPr lang="en-US" sz="8000" dirty="0"/>
              <a:t/>
            </a:r>
            <a:br>
              <a:rPr lang="en-US" sz="8000" dirty="0"/>
            </a:br>
            <a:r>
              <a:rPr lang="en-US" sz="4400" dirty="0" smtClean="0"/>
              <a:t>Answers to these questions will be discussed, either in this training or through a subsequent training.</a:t>
            </a:r>
            <a:endParaRPr lang="en-US" sz="6000"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4</a:t>
            </a:fld>
            <a:endParaRPr lang="en-US" dirty="0"/>
          </a:p>
        </p:txBody>
      </p:sp>
    </p:spTree>
    <p:extLst>
      <p:ext uri="{BB962C8B-B14F-4D97-AF65-F5344CB8AC3E}">
        <p14:creationId xmlns:p14="http://schemas.microsoft.com/office/powerpoint/2010/main" val="2718331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Skills a Good Speller Needs</a:t>
            </a:r>
            <a:endParaRPr lang="en-US" dirty="0"/>
          </a:p>
        </p:txBody>
      </p:sp>
      <p:sp>
        <p:nvSpPr>
          <p:cNvPr id="3" name="Content Placeholder 2"/>
          <p:cNvSpPr>
            <a:spLocks noGrp="1"/>
          </p:cNvSpPr>
          <p:nvPr>
            <p:ph idx="1"/>
          </p:nvPr>
        </p:nvSpPr>
        <p:spPr>
          <a:xfrm>
            <a:off x="457200" y="1905001"/>
            <a:ext cx="8229600" cy="4260303"/>
          </a:xfrm>
        </p:spPr>
        <p:txBody>
          <a:bodyPr/>
          <a:lstStyle/>
          <a:p>
            <a:pPr marL="514350" indent="-514350">
              <a:buFont typeface="+mj-lt"/>
              <a:buAutoNum type="arabicPeriod" startAt="3"/>
            </a:pPr>
            <a:r>
              <a:rPr lang="en-US" dirty="0" smtClean="0"/>
              <a:t>Onset-rime segmentation</a:t>
            </a:r>
          </a:p>
          <a:p>
            <a:pPr lvl="1"/>
            <a:r>
              <a:rPr lang="en-US" dirty="0" smtClean="0"/>
              <a:t>In order to manipulate phonemes in a word to spell a similar word, a good speller can hear and recognize both the onset and the rime in the word.</a:t>
            </a:r>
          </a:p>
          <a:p>
            <a:pPr lvl="1"/>
            <a:r>
              <a:rPr lang="en-US" dirty="0" smtClean="0"/>
              <a:t>“Onset” refers to all of the letters in a word up to but not including the first vowel sound.</a:t>
            </a:r>
          </a:p>
          <a:p>
            <a:pPr lvl="1"/>
            <a:r>
              <a:rPr lang="en-US" dirty="0" smtClean="0"/>
              <a:t>“Rime” refers to the rest of the word, from the first vowel sound to the end.</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40</a:t>
            </a:fld>
            <a:endParaRPr lang="en-US" dirty="0"/>
          </a:p>
        </p:txBody>
      </p:sp>
    </p:spTree>
    <p:extLst>
      <p:ext uri="{BB962C8B-B14F-4D97-AF65-F5344CB8AC3E}">
        <p14:creationId xmlns:p14="http://schemas.microsoft.com/office/powerpoint/2010/main" val="3282598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Skills a Good Speller Needs</a:t>
            </a:r>
            <a:endParaRPr lang="en-US" dirty="0"/>
          </a:p>
        </p:txBody>
      </p:sp>
      <p:sp>
        <p:nvSpPr>
          <p:cNvPr id="3" name="Content Placeholder 2"/>
          <p:cNvSpPr>
            <a:spLocks noGrp="1"/>
          </p:cNvSpPr>
          <p:nvPr>
            <p:ph idx="1"/>
          </p:nvPr>
        </p:nvSpPr>
        <p:spPr>
          <a:xfrm>
            <a:off x="457200" y="1905001"/>
            <a:ext cx="8229600" cy="4260303"/>
          </a:xfrm>
        </p:spPr>
        <p:txBody>
          <a:bodyPr/>
          <a:lstStyle/>
          <a:p>
            <a:r>
              <a:rPr lang="en-US" dirty="0" smtClean="0"/>
              <a:t>If a student does not learn to produce oral rhymes, use onset-rime with letters as a scaffold.  Once a student can produce a rhyming word using this scaffold, remove the scaffold and have the student create a rhyming word orally (no letters).</a:t>
            </a:r>
            <a:endParaRPr lang="en-US" sz="3200" dirty="0">
              <a:cs typeface="Times New Roman" panose="02020603050405020304" pitchFamily="18" charset="0"/>
            </a:endParaRPr>
          </a:p>
          <a:p>
            <a:pPr marL="344488" lvl="1" indent="-344488">
              <a:buFont typeface="Arial" panose="020B0604020202020204" pitchFamily="34" charset="0"/>
              <a:buChar char="•"/>
            </a:pPr>
            <a:endParaRPr lang="en-US" sz="3200" dirty="0" smtClean="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41</a:t>
            </a:fld>
            <a:endParaRPr lang="en-US" dirty="0"/>
          </a:p>
        </p:txBody>
      </p:sp>
    </p:spTree>
    <p:extLst>
      <p:ext uri="{BB962C8B-B14F-4D97-AF65-F5344CB8AC3E}">
        <p14:creationId xmlns:p14="http://schemas.microsoft.com/office/powerpoint/2010/main" val="2611547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diagnose a problem with onset-rime segmentation</a:t>
            </a:r>
            <a:endParaRPr lang="en-US" dirty="0"/>
          </a:p>
        </p:txBody>
      </p:sp>
      <p:sp>
        <p:nvSpPr>
          <p:cNvPr id="3" name="Content Placeholder 2"/>
          <p:cNvSpPr>
            <a:spLocks noGrp="1"/>
          </p:cNvSpPr>
          <p:nvPr>
            <p:ph idx="1"/>
          </p:nvPr>
        </p:nvSpPr>
        <p:spPr/>
        <p:txBody>
          <a:bodyPr/>
          <a:lstStyle/>
          <a:p>
            <a:r>
              <a:rPr lang="en-US" dirty="0" smtClean="0"/>
              <a:t>Orally:  a student cannot produce a rhyming word</a:t>
            </a:r>
          </a:p>
          <a:p>
            <a:pPr marL="342900" lvl="1" indent="-342900">
              <a:buFont typeface="Arial" charset="0"/>
              <a:buChar char="•"/>
            </a:pPr>
            <a:r>
              <a:rPr lang="en-US" sz="3200" dirty="0" smtClean="0"/>
              <a:t>Written:  a student does not generalize the spelling of a known word to rhyming words</a:t>
            </a:r>
          </a:p>
          <a:p>
            <a:pPr marL="857250" lvl="2" indent="-457200">
              <a:buFont typeface="Wingdings" panose="05000000000000000000" pitchFamily="2" charset="2"/>
              <a:buChar char="Ø"/>
            </a:pPr>
            <a:r>
              <a:rPr lang="en-US" sz="2800" dirty="0" smtClean="0"/>
              <a:t>cat          bat</a:t>
            </a:r>
          </a:p>
          <a:p>
            <a:pPr marL="857250" lvl="2" indent="-457200">
              <a:buFont typeface="Wingdings" panose="05000000000000000000" pitchFamily="2" charset="2"/>
              <a:buChar char="Ø"/>
            </a:pPr>
            <a:r>
              <a:rPr lang="en-US" sz="2800" dirty="0" smtClean="0"/>
              <a:t>time             crime</a:t>
            </a:r>
          </a:p>
          <a:p>
            <a:pPr marL="857250" lvl="2" indent="-457200">
              <a:buFont typeface="Wingdings" panose="05000000000000000000" pitchFamily="2" charset="2"/>
              <a:buChar char="Ø"/>
            </a:pPr>
            <a:r>
              <a:rPr lang="en-US" sz="2800" dirty="0" smtClean="0"/>
              <a:t>action           fraction</a:t>
            </a:r>
          </a:p>
          <a:p>
            <a:pPr marL="857250" lvl="2" indent="-457200">
              <a:buFont typeface="Wingdings" panose="05000000000000000000" pitchFamily="2" charset="2"/>
              <a:buChar char="Ø"/>
            </a:pPr>
            <a:r>
              <a:rPr lang="en-US" sz="2800" dirty="0" smtClean="0"/>
              <a:t>pensively </a:t>
            </a:r>
            <a:r>
              <a:rPr lang="en-US" sz="2800" dirty="0"/>
              <a:t> </a:t>
            </a:r>
            <a:r>
              <a:rPr lang="en-US" sz="2800" dirty="0" smtClean="0"/>
              <a:t>          extensively</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42</a:t>
            </a:fld>
            <a:endParaRPr lang="en-US" dirty="0"/>
          </a:p>
        </p:txBody>
      </p:sp>
      <p:cxnSp>
        <p:nvCxnSpPr>
          <p:cNvPr id="6" name="Straight Arrow Connector 5"/>
          <p:cNvCxnSpPr/>
          <p:nvPr/>
        </p:nvCxnSpPr>
        <p:spPr>
          <a:xfrm>
            <a:off x="2267744" y="4797152"/>
            <a:ext cx="72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411760" y="5301208"/>
            <a:ext cx="72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15816" y="5877272"/>
            <a:ext cx="72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07704" y="4293096"/>
            <a:ext cx="72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5348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Onset-Rime Segmentation</a:t>
            </a:r>
            <a:endParaRPr lang="en-US" dirty="0"/>
          </a:p>
        </p:txBody>
      </p:sp>
      <p:sp>
        <p:nvSpPr>
          <p:cNvPr id="3" name="Content Placeholder 2"/>
          <p:cNvSpPr>
            <a:spLocks noGrp="1"/>
          </p:cNvSpPr>
          <p:nvPr>
            <p:ph idx="1"/>
          </p:nvPr>
        </p:nvSpPr>
        <p:spPr/>
        <p:txBody>
          <a:bodyPr/>
          <a:lstStyle/>
          <a:p>
            <a:r>
              <a:rPr lang="en-US" dirty="0" smtClean="0"/>
              <a:t>Listen as I say a whole word.  Then, you will say the beginning sound (or sounds), and then the rest of the word.</a:t>
            </a:r>
          </a:p>
          <a:p>
            <a:pPr lvl="1"/>
            <a:r>
              <a:rPr lang="en-US" dirty="0" smtClean="0"/>
              <a:t>If I say </a:t>
            </a:r>
            <a:r>
              <a:rPr lang="en-US" b="1" i="1" dirty="0" smtClean="0"/>
              <a:t>cut</a:t>
            </a:r>
            <a:r>
              <a:rPr lang="en-US" dirty="0" smtClean="0"/>
              <a:t>,</a:t>
            </a:r>
            <a:r>
              <a:rPr lang="en-US" b="1" dirty="0" smtClean="0"/>
              <a:t> </a:t>
            </a:r>
            <a:r>
              <a:rPr lang="en-US" dirty="0" smtClean="0"/>
              <a:t>you say </a:t>
            </a:r>
            <a:r>
              <a:rPr lang="en-US" b="1" i="1" dirty="0" smtClean="0"/>
              <a:t>c…</a:t>
            </a:r>
            <a:r>
              <a:rPr lang="en-US" b="1" i="1" dirty="0" err="1" smtClean="0"/>
              <a:t>ut.</a:t>
            </a:r>
            <a:endParaRPr lang="en-US" b="1" i="1" dirty="0" smtClean="0"/>
          </a:p>
          <a:p>
            <a:pPr lvl="1"/>
            <a:r>
              <a:rPr lang="en-US" dirty="0" smtClean="0"/>
              <a:t>If I say </a:t>
            </a:r>
            <a:r>
              <a:rPr lang="en-US" b="1" i="1" dirty="0" smtClean="0"/>
              <a:t>break</a:t>
            </a:r>
            <a:r>
              <a:rPr lang="en-US" dirty="0" smtClean="0"/>
              <a:t>, you say </a:t>
            </a:r>
            <a:r>
              <a:rPr lang="en-US" b="1" i="1" dirty="0" err="1" smtClean="0"/>
              <a:t>br</a:t>
            </a:r>
            <a:r>
              <a:rPr lang="en-US" b="1" i="1" dirty="0" smtClean="0"/>
              <a:t>…</a:t>
            </a:r>
            <a:r>
              <a:rPr lang="en-US" b="1" i="1" dirty="0" err="1" smtClean="0"/>
              <a:t>eak</a:t>
            </a:r>
            <a:r>
              <a:rPr lang="en-US" b="1" i="1" dirty="0" smtClean="0"/>
              <a:t>.</a:t>
            </a:r>
          </a:p>
          <a:p>
            <a:pPr lvl="1"/>
            <a:r>
              <a:rPr lang="en-US" dirty="0" smtClean="0"/>
              <a:t>If I say </a:t>
            </a:r>
            <a:r>
              <a:rPr lang="en-US" b="1" i="1" dirty="0" smtClean="0"/>
              <a:t>toad</a:t>
            </a:r>
            <a:r>
              <a:rPr lang="en-US" dirty="0" smtClean="0"/>
              <a:t>, you say </a:t>
            </a:r>
            <a:r>
              <a:rPr lang="en-US" b="1" dirty="0" smtClean="0"/>
              <a:t>__..._____.</a:t>
            </a:r>
          </a:p>
          <a:p>
            <a:pPr lvl="1"/>
            <a:r>
              <a:rPr lang="en-US" dirty="0" smtClean="0"/>
              <a:t>If I say </a:t>
            </a:r>
            <a:r>
              <a:rPr lang="en-US" b="1" i="1" dirty="0" smtClean="0"/>
              <a:t>strong</a:t>
            </a:r>
            <a:r>
              <a:rPr lang="en-US" dirty="0" smtClean="0"/>
              <a:t>, you say </a:t>
            </a:r>
            <a:r>
              <a:rPr lang="en-US" b="1" dirty="0" smtClean="0"/>
              <a:t>___...______.</a:t>
            </a:r>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43</a:t>
            </a:fld>
            <a:endParaRPr lang="en-US" dirty="0"/>
          </a:p>
        </p:txBody>
      </p:sp>
    </p:spTree>
    <p:extLst>
      <p:ext uri="{BB962C8B-B14F-4D97-AF65-F5344CB8AC3E}">
        <p14:creationId xmlns:p14="http://schemas.microsoft.com/office/powerpoint/2010/main" val="139345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9325"/>
            <a:ext cx="9144000" cy="768350"/>
          </a:xfrm>
        </p:spPr>
        <p:txBody>
          <a:bodyPr/>
          <a:lstStyle/>
          <a:p>
            <a:r>
              <a:rPr lang="en-US" sz="3600" dirty="0" smtClean="0"/>
              <a:t>TPRI Resources for Onset-Rime Segmentation</a:t>
            </a:r>
            <a:endParaRPr lang="en-US" sz="3600" dirty="0"/>
          </a:p>
        </p:txBody>
      </p:sp>
      <p:sp>
        <p:nvSpPr>
          <p:cNvPr id="3" name="Content Placeholder 2"/>
          <p:cNvSpPr>
            <a:spLocks noGrp="1"/>
          </p:cNvSpPr>
          <p:nvPr>
            <p:ph idx="1"/>
          </p:nvPr>
        </p:nvSpPr>
        <p:spPr/>
        <p:txBody>
          <a:bodyPr/>
          <a:lstStyle/>
          <a:p>
            <a:r>
              <a:rPr lang="en-US" dirty="0" smtClean="0"/>
              <a:t>Find </a:t>
            </a:r>
            <a:r>
              <a:rPr lang="en-US" dirty="0" err="1" smtClean="0"/>
              <a:t>blackline</a:t>
            </a:r>
            <a:r>
              <a:rPr lang="en-US" dirty="0" smtClean="0"/>
              <a:t> masters at </a:t>
            </a:r>
            <a:r>
              <a:rPr lang="en-US" dirty="0" smtClean="0">
                <a:hlinkClick r:id="rId2"/>
              </a:rPr>
              <a:t>www.tpri.org</a:t>
            </a:r>
            <a:r>
              <a:rPr lang="en-US" dirty="0" smtClean="0"/>
              <a:t> .</a:t>
            </a:r>
          </a:p>
          <a:p>
            <a:r>
              <a:rPr lang="en-US" dirty="0" smtClean="0"/>
              <a:t>PA-61:  Onset-Rime Segmenting with Pictures</a:t>
            </a:r>
          </a:p>
          <a:p>
            <a:pPr marL="0" indent="0">
              <a:buNone/>
            </a:pPr>
            <a:endParaRPr lang="en-US" dirty="0"/>
          </a:p>
          <a:p>
            <a:pPr marL="0" indent="0" algn="ctr">
              <a:buNone/>
            </a:pPr>
            <a:r>
              <a:rPr lang="en-US" sz="2800" i="1" dirty="0" smtClean="0"/>
              <a:t>If a student in any grade is having difficulty segmenting onset-rime, check to see whether that student has mastered </a:t>
            </a:r>
            <a:r>
              <a:rPr lang="en-US" sz="2800" i="1" u="sng" dirty="0" smtClean="0"/>
              <a:t>blending</a:t>
            </a:r>
            <a:r>
              <a:rPr lang="en-US" sz="2800" i="1" dirty="0" smtClean="0"/>
              <a:t> onsets and rimes.  If not, go back and work on blending first.</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44</a:t>
            </a:fld>
            <a:endParaRPr lang="en-US" dirty="0"/>
          </a:p>
        </p:txBody>
      </p:sp>
    </p:spTree>
    <p:extLst>
      <p:ext uri="{BB962C8B-B14F-4D97-AF65-F5344CB8AC3E}">
        <p14:creationId xmlns:p14="http://schemas.microsoft.com/office/powerpoint/2010/main" val="40440645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9325"/>
            <a:ext cx="9144000" cy="768350"/>
          </a:xfrm>
        </p:spPr>
        <p:txBody>
          <a:bodyPr/>
          <a:lstStyle/>
          <a:p>
            <a:r>
              <a:rPr lang="en-US" sz="3600" dirty="0" smtClean="0"/>
              <a:t>FCRR Resources for Onset-Rime Segmentation</a:t>
            </a:r>
            <a:endParaRPr lang="en-US" sz="3600" dirty="0"/>
          </a:p>
        </p:txBody>
      </p:sp>
      <p:sp>
        <p:nvSpPr>
          <p:cNvPr id="3" name="Content Placeholder 2"/>
          <p:cNvSpPr>
            <a:spLocks noGrp="1"/>
          </p:cNvSpPr>
          <p:nvPr>
            <p:ph idx="1"/>
          </p:nvPr>
        </p:nvSpPr>
        <p:spPr>
          <a:xfrm>
            <a:off x="457200" y="1772816"/>
            <a:ext cx="8229600" cy="4353347"/>
          </a:xfrm>
        </p:spPr>
        <p:txBody>
          <a:bodyPr/>
          <a:lstStyle/>
          <a:p>
            <a:r>
              <a:rPr lang="en-US" dirty="0" smtClean="0"/>
              <a:t>Find activities at </a:t>
            </a:r>
            <a:r>
              <a:rPr lang="en-US" dirty="0" smtClean="0">
                <a:hlinkClick r:id="rId2"/>
              </a:rPr>
              <a:t>www.fcrr.org</a:t>
            </a:r>
            <a:endParaRPr lang="en-US" dirty="0" smtClean="0"/>
          </a:p>
          <a:p>
            <a:r>
              <a:rPr lang="en-US" dirty="0" smtClean="0"/>
              <a:t>PA.024:  Guessing Game</a:t>
            </a:r>
          </a:p>
          <a:p>
            <a:pPr lvl="1"/>
            <a:r>
              <a:rPr lang="en-US" i="1" dirty="0" smtClean="0"/>
              <a:t>It begins with /r/ and rhymes with bug.</a:t>
            </a:r>
          </a:p>
          <a:p>
            <a:pPr lvl="1"/>
            <a:r>
              <a:rPr lang="en-US" i="1" dirty="0" smtClean="0"/>
              <a:t>It begins like “ran” and ends like “tug”.</a:t>
            </a:r>
          </a:p>
          <a:p>
            <a:pPr lvl="1"/>
            <a:r>
              <a:rPr lang="en-US" i="1" dirty="0" smtClean="0"/>
              <a:t>It end with /</a:t>
            </a:r>
            <a:r>
              <a:rPr lang="en-US" i="1" dirty="0" err="1" smtClean="0"/>
              <a:t>ug</a:t>
            </a:r>
            <a:r>
              <a:rPr lang="en-US" i="1" dirty="0" smtClean="0"/>
              <a:t>/ and begins like robot.</a:t>
            </a:r>
            <a:r>
              <a:rPr lang="en-US" dirty="0" smtClean="0"/>
              <a:t> </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45</a:t>
            </a:fld>
            <a:endParaRPr lang="en-US" dirty="0"/>
          </a:p>
        </p:txBody>
      </p:sp>
    </p:spTree>
    <p:extLst>
      <p:ext uri="{BB962C8B-B14F-4D97-AF65-F5344CB8AC3E}">
        <p14:creationId xmlns:p14="http://schemas.microsoft.com/office/powerpoint/2010/main" val="556210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Skills a Good Speller Needs</a:t>
            </a:r>
            <a:endParaRPr lang="en-US" dirty="0"/>
          </a:p>
        </p:txBody>
      </p:sp>
      <p:sp>
        <p:nvSpPr>
          <p:cNvPr id="3" name="Content Placeholder 2"/>
          <p:cNvSpPr>
            <a:spLocks noGrp="1"/>
          </p:cNvSpPr>
          <p:nvPr>
            <p:ph idx="1"/>
          </p:nvPr>
        </p:nvSpPr>
        <p:spPr>
          <a:xfrm>
            <a:off x="457200" y="1905001"/>
            <a:ext cx="8229600" cy="4260303"/>
          </a:xfrm>
        </p:spPr>
        <p:txBody>
          <a:bodyPr/>
          <a:lstStyle/>
          <a:p>
            <a:pPr marL="514350" indent="-514350">
              <a:buFont typeface="+mj-lt"/>
              <a:buAutoNum type="arabicPeriod" startAt="5"/>
            </a:pPr>
            <a:r>
              <a:rPr lang="en-US" dirty="0" smtClean="0"/>
              <a:t>Phoneme segmentation</a:t>
            </a:r>
          </a:p>
          <a:p>
            <a:pPr lvl="1"/>
            <a:r>
              <a:rPr lang="en-US" sz="3200" dirty="0"/>
              <a:t>f</a:t>
            </a:r>
            <a:r>
              <a:rPr lang="en-US" sz="3200" dirty="0" smtClean="0"/>
              <a:t> </a:t>
            </a:r>
            <a:r>
              <a:rPr lang="en-US" sz="3200" dirty="0" smtClean="0">
                <a:cs typeface="Times New Roman" panose="02020603050405020304" pitchFamily="18" charset="0"/>
              </a:rPr>
              <a:t>· </a:t>
            </a:r>
            <a:r>
              <a:rPr lang="en-US" sz="3200" dirty="0" err="1" smtClean="0">
                <a:cs typeface="Times New Roman" panose="02020603050405020304" pitchFamily="18" charset="0"/>
              </a:rPr>
              <a:t>ake</a:t>
            </a:r>
            <a:endParaRPr lang="en-US" sz="3200" dirty="0" smtClean="0">
              <a:cs typeface="Times New Roman" panose="02020603050405020304" pitchFamily="18" charset="0"/>
            </a:endParaRPr>
          </a:p>
          <a:p>
            <a:pPr lvl="1"/>
            <a:r>
              <a:rPr lang="en-US" sz="3200" dirty="0" err="1" smtClean="0">
                <a:cs typeface="Times New Roman" panose="02020603050405020304" pitchFamily="18" charset="0"/>
              </a:rPr>
              <a:t>fl</a:t>
            </a:r>
            <a:r>
              <a:rPr lang="en-US" sz="3200" dirty="0" smtClean="0">
                <a:cs typeface="Times New Roman" panose="02020603050405020304" pitchFamily="18" charset="0"/>
              </a:rPr>
              <a:t> </a:t>
            </a:r>
            <a:r>
              <a:rPr lang="en-US" sz="3200" dirty="0">
                <a:cs typeface="Times New Roman" panose="02020603050405020304" pitchFamily="18" charset="0"/>
              </a:rPr>
              <a:t>· </a:t>
            </a:r>
            <a:r>
              <a:rPr lang="en-US" sz="3200" dirty="0" err="1" smtClean="0">
                <a:cs typeface="Times New Roman" panose="02020603050405020304" pitchFamily="18" charset="0"/>
              </a:rPr>
              <a:t>ake</a:t>
            </a:r>
            <a:endParaRPr lang="en-US" sz="3200" dirty="0" smtClean="0">
              <a:cs typeface="Times New Roman" panose="02020603050405020304" pitchFamily="18" charset="0"/>
            </a:endParaRPr>
          </a:p>
          <a:p>
            <a:pPr lvl="1"/>
            <a:r>
              <a:rPr lang="en-US" sz="3200" dirty="0" err="1" smtClean="0">
                <a:cs typeface="Times New Roman" panose="02020603050405020304" pitchFamily="18" charset="0"/>
              </a:rPr>
              <a:t>sh</a:t>
            </a:r>
            <a:r>
              <a:rPr lang="en-US" sz="3200" dirty="0" smtClean="0">
                <a:cs typeface="Times New Roman" panose="02020603050405020304" pitchFamily="18" charset="0"/>
              </a:rPr>
              <a:t> · </a:t>
            </a:r>
            <a:r>
              <a:rPr lang="en-US" sz="3200" dirty="0" err="1" smtClean="0">
                <a:cs typeface="Times New Roman" panose="02020603050405020304" pitchFamily="18" charset="0"/>
              </a:rPr>
              <a:t>ake</a:t>
            </a:r>
            <a:endParaRPr lang="en-US" sz="3200" dirty="0" smtClean="0">
              <a:cs typeface="Times New Roman" panose="02020603050405020304" pitchFamily="18" charset="0"/>
            </a:endParaRPr>
          </a:p>
          <a:p>
            <a:pPr lvl="1"/>
            <a:r>
              <a:rPr lang="en-US" sz="3200" dirty="0" smtClean="0">
                <a:cs typeface="Times New Roman" panose="02020603050405020304" pitchFamily="18" charset="0"/>
              </a:rPr>
              <a:t>earth · </a:t>
            </a:r>
            <a:r>
              <a:rPr lang="en-US" sz="3200" dirty="0" err="1" smtClean="0">
                <a:cs typeface="Times New Roman" panose="02020603050405020304" pitchFamily="18" charset="0"/>
              </a:rPr>
              <a:t>qu</a:t>
            </a:r>
            <a:r>
              <a:rPr lang="en-US" sz="3200" dirty="0" smtClean="0">
                <a:cs typeface="Times New Roman" panose="02020603050405020304" pitchFamily="18" charset="0"/>
              </a:rPr>
              <a:t> · </a:t>
            </a:r>
            <a:r>
              <a:rPr lang="en-US" sz="3200" dirty="0" err="1" smtClean="0">
                <a:cs typeface="Times New Roman" panose="02020603050405020304" pitchFamily="18" charset="0"/>
              </a:rPr>
              <a:t>ake</a:t>
            </a:r>
            <a:endParaRPr lang="en-US" sz="3200" dirty="0" smtClean="0">
              <a:cs typeface="Times New Roman" panose="02020603050405020304" pitchFamily="18" charset="0"/>
            </a:endParaRPr>
          </a:p>
          <a:p>
            <a:pPr marL="457200" lvl="1" indent="0">
              <a:buNone/>
            </a:pPr>
            <a:r>
              <a:rPr lang="en-US" sz="3200" i="1" dirty="0" smtClean="0">
                <a:cs typeface="Times New Roman" panose="02020603050405020304" pitchFamily="18" charset="0"/>
              </a:rPr>
              <a:t>Why is this an important skill?</a:t>
            </a:r>
            <a:endParaRPr lang="en-US" sz="3200" i="1" dirty="0">
              <a:cs typeface="Times New Roman" panose="02020603050405020304" pitchFamily="18" charset="0"/>
            </a:endParaRPr>
          </a:p>
          <a:p>
            <a:pPr marL="344488" lvl="1" indent="-344488">
              <a:buFont typeface="Arial" panose="020B0604020202020204" pitchFamily="34" charset="0"/>
              <a:buChar char="•"/>
            </a:pPr>
            <a:endParaRPr lang="en-US" sz="3200" dirty="0" smtClean="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46</a:t>
            </a:fld>
            <a:endParaRPr lang="en-US" dirty="0"/>
          </a:p>
        </p:txBody>
      </p:sp>
    </p:spTree>
    <p:extLst>
      <p:ext uri="{BB962C8B-B14F-4D97-AF65-F5344CB8AC3E}">
        <p14:creationId xmlns:p14="http://schemas.microsoft.com/office/powerpoint/2010/main" val="42601739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47</a:t>
            </a:fld>
            <a:endParaRPr lang="en-US" dirty="0"/>
          </a:p>
        </p:txBody>
      </p:sp>
      <p:pic>
        <p:nvPicPr>
          <p:cNvPr id="6" name="Picture 5"/>
          <p:cNvPicPr>
            <a:picLocks noChangeAspect="1"/>
          </p:cNvPicPr>
          <p:nvPr/>
        </p:nvPicPr>
        <p:blipFill>
          <a:blip r:embed="rId2"/>
          <a:stretch>
            <a:fillRect/>
          </a:stretch>
        </p:blipFill>
        <p:spPr>
          <a:xfrm>
            <a:off x="35719" y="832011"/>
            <a:ext cx="9144793" cy="107298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700808"/>
            <a:ext cx="6030416" cy="4522812"/>
          </a:xfrm>
          <a:prstGeom prst="rect">
            <a:avLst/>
          </a:prstGeom>
        </p:spPr>
      </p:pic>
    </p:spTree>
    <p:extLst>
      <p:ext uri="{BB962C8B-B14F-4D97-AF65-F5344CB8AC3E}">
        <p14:creationId xmlns:p14="http://schemas.microsoft.com/office/powerpoint/2010/main" val="38359876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diagnose a problem with phoneme segmentation</a:t>
            </a:r>
            <a:endParaRPr lang="en-US" dirty="0"/>
          </a:p>
        </p:txBody>
      </p:sp>
      <p:sp>
        <p:nvSpPr>
          <p:cNvPr id="3" name="Content Placeholder 2"/>
          <p:cNvSpPr>
            <a:spLocks noGrp="1"/>
          </p:cNvSpPr>
          <p:nvPr>
            <p:ph idx="1"/>
          </p:nvPr>
        </p:nvSpPr>
        <p:spPr/>
        <p:txBody>
          <a:bodyPr/>
          <a:lstStyle/>
          <a:p>
            <a:r>
              <a:rPr lang="en-US" dirty="0" smtClean="0"/>
              <a:t>Orally: The student cannot correctly identify the sounds (phonemes) in a CCVCC word (such as </a:t>
            </a:r>
            <a:r>
              <a:rPr lang="en-US" i="1" dirty="0" smtClean="0"/>
              <a:t>stunt, brisk, </a:t>
            </a:r>
            <a:r>
              <a:rPr lang="en-US" dirty="0" smtClean="0"/>
              <a:t>or </a:t>
            </a:r>
            <a:r>
              <a:rPr lang="en-US" i="1" dirty="0" smtClean="0"/>
              <a:t>clasp.</a:t>
            </a:r>
            <a:endParaRPr lang="en-US" dirty="0" smtClean="0"/>
          </a:p>
          <a:p>
            <a:pPr marL="342900" lvl="1" indent="-342900">
              <a:buFont typeface="Arial" charset="0"/>
              <a:buChar char="•"/>
            </a:pPr>
            <a:r>
              <a:rPr lang="en-US" sz="3200" dirty="0" smtClean="0"/>
              <a:t>Written:  Students misspell a word by 1-2 letters; for example,</a:t>
            </a:r>
          </a:p>
          <a:p>
            <a:pPr marL="742950" lvl="2" indent="-342900"/>
            <a:r>
              <a:rPr lang="en-US" i="1" dirty="0" err="1" smtClean="0"/>
              <a:t>jup</a:t>
            </a:r>
            <a:r>
              <a:rPr lang="en-US" i="1" dirty="0" smtClean="0"/>
              <a:t> </a:t>
            </a:r>
            <a:r>
              <a:rPr lang="en-US" dirty="0" smtClean="0"/>
              <a:t>for </a:t>
            </a:r>
            <a:r>
              <a:rPr lang="en-US" i="1" dirty="0" smtClean="0"/>
              <a:t>jump</a:t>
            </a:r>
          </a:p>
          <a:p>
            <a:pPr marL="742950" lvl="2" indent="-342900"/>
            <a:r>
              <a:rPr lang="en-US" i="1" dirty="0" err="1" smtClean="0"/>
              <a:t>clas</a:t>
            </a:r>
            <a:r>
              <a:rPr lang="en-US" i="1" dirty="0" smtClean="0"/>
              <a:t> </a:t>
            </a:r>
            <a:r>
              <a:rPr lang="en-US" dirty="0" smtClean="0"/>
              <a:t>for </a:t>
            </a:r>
            <a:r>
              <a:rPr lang="en-US" i="1" dirty="0" smtClean="0"/>
              <a:t>clasp</a:t>
            </a:r>
          </a:p>
          <a:p>
            <a:pPr marL="742950" lvl="2" indent="-342900"/>
            <a:r>
              <a:rPr lang="en-US" i="1" dirty="0" smtClean="0"/>
              <a:t>vast </a:t>
            </a:r>
            <a:r>
              <a:rPr lang="en-US" dirty="0" smtClean="0"/>
              <a:t>for </a:t>
            </a:r>
            <a:r>
              <a:rPr lang="en-US" i="1" dirty="0" smtClean="0"/>
              <a:t>fast</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48</a:t>
            </a:fld>
            <a:endParaRPr lang="en-US" dirty="0"/>
          </a:p>
        </p:txBody>
      </p:sp>
    </p:spTree>
    <p:extLst>
      <p:ext uri="{BB962C8B-B14F-4D97-AF65-F5344CB8AC3E}">
        <p14:creationId xmlns:p14="http://schemas.microsoft.com/office/powerpoint/2010/main" val="722064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Phoneme Segmentation</a:t>
            </a:r>
            <a:endParaRPr lang="en-US" dirty="0"/>
          </a:p>
        </p:txBody>
      </p:sp>
      <p:sp>
        <p:nvSpPr>
          <p:cNvPr id="3" name="Content Placeholder 2"/>
          <p:cNvSpPr>
            <a:spLocks noGrp="1"/>
          </p:cNvSpPr>
          <p:nvPr>
            <p:ph idx="1"/>
          </p:nvPr>
        </p:nvSpPr>
        <p:spPr/>
        <p:txBody>
          <a:bodyPr/>
          <a:lstStyle/>
          <a:p>
            <a:r>
              <a:rPr lang="en-US" dirty="0" smtClean="0"/>
              <a:t>I will tell you a word and I want you to tell me the sounds in it.</a:t>
            </a:r>
          </a:p>
          <a:p>
            <a:r>
              <a:rPr lang="en-US" dirty="0" smtClean="0"/>
              <a:t>For example, if I say </a:t>
            </a:r>
            <a:r>
              <a:rPr lang="en-US" i="1" dirty="0" smtClean="0"/>
              <a:t>pat</a:t>
            </a:r>
            <a:r>
              <a:rPr lang="en-US" dirty="0" smtClean="0"/>
              <a:t>, you say /p…</a:t>
            </a:r>
            <a:r>
              <a:rPr lang="vi-VN" dirty="0" smtClean="0">
                <a:latin typeface="Calibri" panose="020F0502020204030204" pitchFamily="34" charset="0"/>
              </a:rPr>
              <a:t>ă</a:t>
            </a:r>
            <a:r>
              <a:rPr lang="en-US" dirty="0" smtClean="0"/>
              <a:t>…t/.</a:t>
            </a:r>
          </a:p>
          <a:p>
            <a:r>
              <a:rPr lang="en-US" dirty="0" smtClean="0">
                <a:latin typeface="Calibri"/>
              </a:rPr>
              <a:t>If I say </a:t>
            </a:r>
            <a:r>
              <a:rPr lang="en-US" i="1" dirty="0" smtClean="0">
                <a:latin typeface="Calibri"/>
              </a:rPr>
              <a:t>happy</a:t>
            </a:r>
            <a:r>
              <a:rPr lang="en-US" dirty="0" smtClean="0">
                <a:latin typeface="Calibri"/>
              </a:rPr>
              <a:t>, you say /h…</a:t>
            </a:r>
            <a:r>
              <a:rPr lang="vi-VN" dirty="0" smtClean="0">
                <a:latin typeface="Calibri" panose="020F0502020204030204" pitchFamily="34" charset="0"/>
              </a:rPr>
              <a:t>ă</a:t>
            </a:r>
            <a:r>
              <a:rPr lang="en-US" dirty="0" smtClean="0">
                <a:latin typeface="Calibri" panose="020F0502020204030204" pitchFamily="34" charset="0"/>
              </a:rPr>
              <a:t>…p…</a:t>
            </a:r>
            <a:r>
              <a:rPr lang="en-US" dirty="0" smtClean="0">
                <a:latin typeface="Calibri"/>
              </a:rPr>
              <a:t>ē/.</a:t>
            </a:r>
            <a:endParaRPr lang="en-US" i="1" dirty="0" smtClean="0">
              <a:latin typeface="Calibri"/>
            </a:endParaRPr>
          </a:p>
          <a:p>
            <a:r>
              <a:rPr lang="en-US" dirty="0"/>
              <a:t>If I say </a:t>
            </a:r>
            <a:r>
              <a:rPr lang="en-US" i="1" dirty="0"/>
              <a:t>bike</a:t>
            </a:r>
            <a:r>
              <a:rPr lang="en-US" dirty="0"/>
              <a:t>, you say </a:t>
            </a:r>
            <a:r>
              <a:rPr lang="en-US" dirty="0" smtClean="0"/>
              <a:t>/__...__...__/.</a:t>
            </a:r>
          </a:p>
          <a:p>
            <a:r>
              <a:rPr lang="en-US" dirty="0" smtClean="0"/>
              <a:t>If I say </a:t>
            </a:r>
            <a:r>
              <a:rPr lang="en-US" i="1" dirty="0" smtClean="0"/>
              <a:t>mule, </a:t>
            </a:r>
            <a:r>
              <a:rPr lang="en-US" dirty="0" smtClean="0"/>
              <a:t>you say /__...___...__/.</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49</a:t>
            </a:fld>
            <a:endParaRPr lang="en-US" dirty="0"/>
          </a:p>
        </p:txBody>
      </p:sp>
    </p:spTree>
    <p:extLst>
      <p:ext uri="{BB962C8B-B14F-4D97-AF65-F5344CB8AC3E}">
        <p14:creationId xmlns:p14="http://schemas.microsoft.com/office/powerpoint/2010/main" val="1972428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5</a:t>
            </a:fld>
            <a:endParaRPr lang="en-US" dirty="0"/>
          </a:p>
        </p:txBody>
      </p:sp>
      <p:pic>
        <p:nvPicPr>
          <p:cNvPr id="6" name="Picture 5"/>
          <p:cNvPicPr>
            <a:picLocks noChangeAspect="1"/>
          </p:cNvPicPr>
          <p:nvPr/>
        </p:nvPicPr>
        <p:blipFill>
          <a:blip r:embed="rId2"/>
          <a:stretch>
            <a:fillRect/>
          </a:stretch>
        </p:blipFill>
        <p:spPr>
          <a:xfrm>
            <a:off x="35719" y="832011"/>
            <a:ext cx="9144793" cy="107298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626" y="1628800"/>
            <a:ext cx="7245790" cy="4695272"/>
          </a:xfrm>
          <a:prstGeom prst="rect">
            <a:avLst/>
          </a:prstGeom>
        </p:spPr>
      </p:pic>
    </p:spTree>
    <p:extLst>
      <p:ext uri="{BB962C8B-B14F-4D97-AF65-F5344CB8AC3E}">
        <p14:creationId xmlns:p14="http://schemas.microsoft.com/office/powerpoint/2010/main" val="39451648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9325"/>
            <a:ext cx="9144000" cy="768350"/>
          </a:xfrm>
        </p:spPr>
        <p:txBody>
          <a:bodyPr/>
          <a:lstStyle/>
          <a:p>
            <a:r>
              <a:rPr lang="en-US" dirty="0" smtClean="0"/>
              <a:t>TPRI Resources for Phoneme Segmentation</a:t>
            </a:r>
            <a:endParaRPr lang="en-US" dirty="0"/>
          </a:p>
        </p:txBody>
      </p:sp>
      <p:sp>
        <p:nvSpPr>
          <p:cNvPr id="3" name="Content Placeholder 2"/>
          <p:cNvSpPr>
            <a:spLocks noGrp="1"/>
          </p:cNvSpPr>
          <p:nvPr>
            <p:ph idx="1"/>
          </p:nvPr>
        </p:nvSpPr>
        <p:spPr/>
        <p:txBody>
          <a:bodyPr/>
          <a:lstStyle/>
          <a:p>
            <a:r>
              <a:rPr lang="en-US" dirty="0" smtClean="0"/>
              <a:t>Find </a:t>
            </a:r>
            <a:r>
              <a:rPr lang="en-US" dirty="0" err="1" smtClean="0"/>
              <a:t>blackline</a:t>
            </a:r>
            <a:r>
              <a:rPr lang="en-US" dirty="0" smtClean="0"/>
              <a:t> masters at </a:t>
            </a:r>
            <a:r>
              <a:rPr lang="en-US" dirty="0" smtClean="0">
                <a:hlinkClick r:id="rId2"/>
              </a:rPr>
              <a:t>www.tpri.org</a:t>
            </a:r>
            <a:r>
              <a:rPr lang="en-US" dirty="0" smtClean="0"/>
              <a:t> .</a:t>
            </a:r>
          </a:p>
          <a:p>
            <a:pPr lvl="1"/>
            <a:r>
              <a:rPr lang="en-US" dirty="0" smtClean="0"/>
              <a:t>PA-62:  Segmenting Phonemes with Counters</a:t>
            </a:r>
          </a:p>
          <a:p>
            <a:pPr lvl="1"/>
            <a:r>
              <a:rPr lang="en-US" dirty="0" smtClean="0"/>
              <a:t>PA-63:  Segmenting Phonemes with Pictures</a:t>
            </a:r>
          </a:p>
          <a:p>
            <a:pPr lvl="1"/>
            <a:r>
              <a:rPr lang="en-US" dirty="0" smtClean="0"/>
              <a:t>PA-64:  Segmenting Memory</a:t>
            </a:r>
          </a:p>
          <a:p>
            <a:pPr lvl="1"/>
            <a:r>
              <a:rPr lang="en-US" dirty="0" smtClean="0"/>
              <a:t>PA-67:  Move the Sounds</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50</a:t>
            </a:fld>
            <a:endParaRPr lang="en-US" dirty="0"/>
          </a:p>
        </p:txBody>
      </p:sp>
    </p:spTree>
    <p:extLst>
      <p:ext uri="{BB962C8B-B14F-4D97-AF65-F5344CB8AC3E}">
        <p14:creationId xmlns:p14="http://schemas.microsoft.com/office/powerpoint/2010/main" val="2892002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9325"/>
            <a:ext cx="9144000" cy="768350"/>
          </a:xfrm>
        </p:spPr>
        <p:txBody>
          <a:bodyPr/>
          <a:lstStyle/>
          <a:p>
            <a:r>
              <a:rPr lang="en-US" sz="3600" dirty="0" smtClean="0"/>
              <a:t>FCRR Resources for Phoneme Segmentation</a:t>
            </a:r>
            <a:endParaRPr lang="en-US" sz="3600" dirty="0"/>
          </a:p>
        </p:txBody>
      </p:sp>
      <p:sp>
        <p:nvSpPr>
          <p:cNvPr id="3" name="Content Placeholder 2"/>
          <p:cNvSpPr>
            <a:spLocks noGrp="1"/>
          </p:cNvSpPr>
          <p:nvPr>
            <p:ph idx="1"/>
          </p:nvPr>
        </p:nvSpPr>
        <p:spPr>
          <a:xfrm>
            <a:off x="467544" y="1628800"/>
            <a:ext cx="8229600" cy="4752528"/>
          </a:xfrm>
        </p:spPr>
        <p:txBody>
          <a:bodyPr/>
          <a:lstStyle/>
          <a:p>
            <a:r>
              <a:rPr lang="en-US" dirty="0" smtClean="0"/>
              <a:t>Find activities at </a:t>
            </a:r>
            <a:r>
              <a:rPr lang="en-US" dirty="0" smtClean="0">
                <a:hlinkClick r:id="rId3"/>
              </a:rPr>
              <a:t>www.fcrr.org</a:t>
            </a:r>
            <a:r>
              <a:rPr lang="en-US" dirty="0" smtClean="0"/>
              <a:t> .</a:t>
            </a:r>
          </a:p>
          <a:p>
            <a:r>
              <a:rPr lang="en-US" dirty="0" smtClean="0"/>
              <a:t>K/1</a:t>
            </a:r>
          </a:p>
          <a:p>
            <a:pPr lvl="1"/>
            <a:r>
              <a:rPr lang="en-US" dirty="0" smtClean="0"/>
              <a:t>PA.047:  Treasure Chest (segmenting &amp; blending)</a:t>
            </a:r>
          </a:p>
          <a:p>
            <a:pPr lvl="1"/>
            <a:r>
              <a:rPr lang="en-US" dirty="0" smtClean="0"/>
              <a:t>PA.048:  Picture Slide (segmenting &amp; blending)</a:t>
            </a:r>
          </a:p>
          <a:p>
            <a:pPr marL="395288" lvl="1" indent="-395288">
              <a:buFont typeface="Arial" panose="020B0604020202020204" pitchFamily="34" charset="0"/>
              <a:buChar char="•"/>
            </a:pPr>
            <a:r>
              <a:rPr lang="en-US" dirty="0" smtClean="0"/>
              <a:t>2/3</a:t>
            </a:r>
          </a:p>
          <a:p>
            <a:pPr marL="795338" lvl="2" indent="-395288">
              <a:buFont typeface="Arial" panose="020B0604020202020204" pitchFamily="34" charset="0"/>
              <a:buChar char="•"/>
            </a:pPr>
            <a:r>
              <a:rPr lang="en-US" sz="2800" dirty="0" smtClean="0"/>
              <a:t>PA.017  Phoneme Split and Say (segmenting &amp; blending)—2-6 phonemes</a:t>
            </a:r>
          </a:p>
          <a:p>
            <a:pPr marL="795338" lvl="2" indent="-395288">
              <a:buFont typeface="Arial" panose="020B0604020202020204" pitchFamily="34" charset="0"/>
              <a:buChar char="•"/>
            </a:pPr>
            <a:r>
              <a:rPr lang="en-US" sz="2800" dirty="0" smtClean="0"/>
              <a:t>PA.018  Break and Make (segmenting &amp; blending)—2-6 phonemes</a:t>
            </a:r>
          </a:p>
          <a:p>
            <a:pPr marL="795338" lvl="2" indent="-395288">
              <a:buFont typeface="Arial" panose="020B0604020202020204" pitchFamily="34" charset="0"/>
              <a:buChar char="•"/>
            </a:pPr>
            <a:endParaRPr lang="en-US" sz="2800"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51</a:t>
            </a:fld>
            <a:endParaRPr lang="en-US" dirty="0"/>
          </a:p>
        </p:txBody>
      </p:sp>
    </p:spTree>
    <p:extLst>
      <p:ext uri="{BB962C8B-B14F-4D97-AF65-F5344CB8AC3E}">
        <p14:creationId xmlns:p14="http://schemas.microsoft.com/office/powerpoint/2010/main" val="26478796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Skills a Good Speller Needs</a:t>
            </a:r>
            <a:endParaRPr lang="en-US" dirty="0"/>
          </a:p>
        </p:txBody>
      </p:sp>
      <p:sp>
        <p:nvSpPr>
          <p:cNvPr id="3" name="Content Placeholder 2"/>
          <p:cNvSpPr>
            <a:spLocks noGrp="1"/>
          </p:cNvSpPr>
          <p:nvPr>
            <p:ph idx="1"/>
          </p:nvPr>
        </p:nvSpPr>
        <p:spPr>
          <a:xfrm>
            <a:off x="457200" y="1905001"/>
            <a:ext cx="8229600" cy="4260303"/>
          </a:xfrm>
        </p:spPr>
        <p:txBody>
          <a:bodyPr/>
          <a:lstStyle/>
          <a:p>
            <a:pPr marL="514350" indent="-514350">
              <a:buFont typeface="+mj-lt"/>
              <a:buAutoNum type="arabicPeriod" startAt="6"/>
            </a:pPr>
            <a:r>
              <a:rPr lang="en-US" dirty="0" smtClean="0"/>
              <a:t>Phoneme manipulation, including</a:t>
            </a:r>
          </a:p>
          <a:p>
            <a:pPr lvl="1"/>
            <a:r>
              <a:rPr lang="en-US" dirty="0" smtClean="0"/>
              <a:t>phoneme addition</a:t>
            </a:r>
          </a:p>
          <a:p>
            <a:pPr lvl="2"/>
            <a:r>
              <a:rPr lang="en-US" sz="2800" dirty="0" smtClean="0"/>
              <a:t>ate </a:t>
            </a:r>
            <a:r>
              <a:rPr lang="en-US" sz="2800" dirty="0"/>
              <a:t> </a:t>
            </a:r>
            <a:r>
              <a:rPr lang="en-US" sz="2800" dirty="0" smtClean="0"/>
              <a:t>         late           plate           </a:t>
            </a:r>
            <a:r>
              <a:rPr lang="en-US" sz="2800" dirty="0" err="1" smtClean="0"/>
              <a:t>plate</a:t>
            </a:r>
            <a:endParaRPr lang="en-US" sz="2800" dirty="0" smtClean="0"/>
          </a:p>
          <a:p>
            <a:pPr marL="1371600" lvl="3" indent="0">
              <a:buNone/>
            </a:pPr>
            <a:r>
              <a:rPr lang="en-US" sz="2400" dirty="0" smtClean="0"/>
              <a:t>      </a:t>
            </a:r>
            <a:r>
              <a:rPr lang="en-US" sz="2800" dirty="0" smtClean="0"/>
              <a:t>template               contemplate</a:t>
            </a:r>
          </a:p>
          <a:p>
            <a:pPr lvl="1"/>
            <a:r>
              <a:rPr lang="en-US" dirty="0"/>
              <a:t>phoneme </a:t>
            </a:r>
            <a:r>
              <a:rPr lang="en-US" dirty="0" smtClean="0"/>
              <a:t>deletion</a:t>
            </a:r>
          </a:p>
          <a:p>
            <a:pPr lvl="2"/>
            <a:r>
              <a:rPr lang="en-US" sz="2800" dirty="0" smtClean="0"/>
              <a:t>Pop-Tarts	        Tarts</a:t>
            </a:r>
            <a:r>
              <a:rPr lang="en-US" dirty="0" smtClean="0"/>
              <a:t>	</a:t>
            </a:r>
            <a:r>
              <a:rPr lang="en-US" sz="2800" dirty="0" smtClean="0"/>
              <a:t>    tart	         art</a:t>
            </a:r>
          </a:p>
          <a:p>
            <a:pPr marL="1371600" lvl="3" indent="0">
              <a:buNone/>
            </a:pPr>
            <a:r>
              <a:rPr lang="en-US" dirty="0"/>
              <a:t> </a:t>
            </a:r>
            <a:r>
              <a:rPr lang="en-US" dirty="0" smtClean="0"/>
              <a:t>       </a:t>
            </a:r>
            <a:r>
              <a:rPr lang="en-US" sz="2800" dirty="0" smtClean="0"/>
              <a:t>Pop-Tarts          op art  </a:t>
            </a:r>
            <a:endParaRPr lang="en-US" sz="2800"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52</a:t>
            </a:fld>
            <a:endParaRPr lang="en-US" dirty="0"/>
          </a:p>
        </p:txBody>
      </p:sp>
      <p:cxnSp>
        <p:nvCxnSpPr>
          <p:cNvPr id="6" name="Straight Arrow Connector 5"/>
          <p:cNvCxnSpPr/>
          <p:nvPr/>
        </p:nvCxnSpPr>
        <p:spPr>
          <a:xfrm>
            <a:off x="2267744" y="328498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707904" y="328498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64088" y="328498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923928" y="378904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27377" y="479715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16016" y="4820231"/>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84168" y="479715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51920" y="530120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105897" y="2413871"/>
            <a:ext cx="819126" cy="7169863"/>
          </a:xfrm>
          <a:prstGeom prst="rect">
            <a:avLst/>
          </a:prstGeom>
        </p:spPr>
      </p:pic>
    </p:spTree>
    <p:extLst>
      <p:ext uri="{BB962C8B-B14F-4D97-AF65-F5344CB8AC3E}">
        <p14:creationId xmlns:p14="http://schemas.microsoft.com/office/powerpoint/2010/main" val="3460983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diagnose a problem with phoneme manipulation</a:t>
            </a:r>
            <a:endParaRPr lang="en-US" dirty="0"/>
          </a:p>
        </p:txBody>
      </p:sp>
      <p:sp>
        <p:nvSpPr>
          <p:cNvPr id="3" name="Content Placeholder 2"/>
          <p:cNvSpPr>
            <a:spLocks noGrp="1"/>
          </p:cNvSpPr>
          <p:nvPr>
            <p:ph idx="1"/>
          </p:nvPr>
        </p:nvSpPr>
        <p:spPr/>
        <p:txBody>
          <a:bodyPr/>
          <a:lstStyle/>
          <a:p>
            <a:r>
              <a:rPr lang="en-US" dirty="0" smtClean="0"/>
              <a:t>Orally:  student is SD on TPRI PA task 4 or 5; student cannot delete initial or final phoneme</a:t>
            </a:r>
          </a:p>
          <a:p>
            <a:pPr marL="342900" lvl="1" indent="-342900">
              <a:buFont typeface="Arial" charset="0"/>
              <a:buChar char="•"/>
            </a:pPr>
            <a:r>
              <a:rPr lang="en-US" sz="3200" dirty="0" smtClean="0"/>
              <a:t>Written: student cannot generalize the spelling of a known word to a similar word which differs by one phoneme</a:t>
            </a:r>
          </a:p>
          <a:p>
            <a:pPr marL="742950" lvl="2" indent="-342900"/>
            <a:r>
              <a:rPr lang="en-US" sz="2800" dirty="0" smtClean="0"/>
              <a:t>drink           rink</a:t>
            </a:r>
          </a:p>
          <a:p>
            <a:pPr marL="742950" lvl="2" indent="-342900"/>
            <a:r>
              <a:rPr lang="en-US" sz="2800" dirty="0" smtClean="0"/>
              <a:t>bowl           bow (rainbow)</a:t>
            </a:r>
          </a:p>
          <a:p>
            <a:pPr marL="742950" lvl="2" indent="-342900"/>
            <a:endParaRPr lang="en-US" sz="2800" dirty="0" smtClean="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53</a:t>
            </a:fld>
            <a:endParaRPr lang="en-US" dirty="0"/>
          </a:p>
        </p:txBody>
      </p:sp>
      <p:cxnSp>
        <p:nvCxnSpPr>
          <p:cNvPr id="6" name="Straight Arrow Connector 5"/>
          <p:cNvCxnSpPr/>
          <p:nvPr/>
        </p:nvCxnSpPr>
        <p:spPr>
          <a:xfrm>
            <a:off x="2123728" y="4797152"/>
            <a:ext cx="72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123728" y="5301208"/>
            <a:ext cx="72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0239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Phoneme Manipulation</a:t>
            </a:r>
            <a:endParaRPr lang="en-US" dirty="0"/>
          </a:p>
        </p:txBody>
      </p:sp>
      <p:sp>
        <p:nvSpPr>
          <p:cNvPr id="3" name="Content Placeholder 2"/>
          <p:cNvSpPr>
            <a:spLocks noGrp="1"/>
          </p:cNvSpPr>
          <p:nvPr>
            <p:ph idx="1"/>
          </p:nvPr>
        </p:nvSpPr>
        <p:spPr/>
        <p:txBody>
          <a:bodyPr/>
          <a:lstStyle/>
          <a:p>
            <a:r>
              <a:rPr lang="en-US" dirty="0" smtClean="0"/>
              <a:t>Listen.  The word is </a:t>
            </a:r>
            <a:r>
              <a:rPr lang="en-US" i="1" dirty="0" smtClean="0"/>
              <a:t>bark.  </a:t>
            </a:r>
            <a:r>
              <a:rPr lang="en-US" dirty="0" smtClean="0"/>
              <a:t>What word?</a:t>
            </a:r>
          </a:p>
          <a:p>
            <a:pPr lvl="1"/>
            <a:r>
              <a:rPr lang="en-US" dirty="0" smtClean="0"/>
              <a:t>Students:  </a:t>
            </a:r>
            <a:r>
              <a:rPr lang="en-US" i="1" dirty="0" smtClean="0"/>
              <a:t>bark</a:t>
            </a:r>
          </a:p>
          <a:p>
            <a:pPr marL="339725" lvl="1" indent="-339725">
              <a:buFont typeface="Arial" panose="020B0604020202020204" pitchFamily="34" charset="0"/>
              <a:buChar char="•"/>
            </a:pPr>
            <a:r>
              <a:rPr lang="en-US" dirty="0" smtClean="0"/>
              <a:t>What’s </a:t>
            </a:r>
            <a:r>
              <a:rPr lang="en-US" i="1" dirty="0" smtClean="0"/>
              <a:t>bark </a:t>
            </a:r>
            <a:r>
              <a:rPr lang="en-US" dirty="0" smtClean="0"/>
              <a:t>without the </a:t>
            </a:r>
            <a:r>
              <a:rPr lang="en-US" i="1" dirty="0" smtClean="0"/>
              <a:t>/k/?</a:t>
            </a:r>
          </a:p>
          <a:p>
            <a:pPr lvl="1"/>
            <a:r>
              <a:rPr lang="en-US" dirty="0"/>
              <a:t>Students:  </a:t>
            </a:r>
            <a:r>
              <a:rPr lang="en-US" i="1" dirty="0" smtClean="0"/>
              <a:t>bar</a:t>
            </a:r>
          </a:p>
          <a:p>
            <a:pPr marL="339725" lvl="1" indent="-339725">
              <a:buFont typeface="Arial" panose="020B0604020202020204" pitchFamily="34" charset="0"/>
              <a:buChar char="•"/>
            </a:pPr>
            <a:r>
              <a:rPr lang="en-US" dirty="0" smtClean="0"/>
              <a:t>What’s </a:t>
            </a:r>
            <a:r>
              <a:rPr lang="en-US" i="1" dirty="0" smtClean="0"/>
              <a:t>bark </a:t>
            </a:r>
            <a:r>
              <a:rPr lang="en-US" dirty="0" smtClean="0"/>
              <a:t>without the </a:t>
            </a:r>
            <a:r>
              <a:rPr lang="en-US" i="1" dirty="0" smtClean="0"/>
              <a:t>/b/?</a:t>
            </a:r>
            <a:endParaRPr lang="en-US" dirty="0" smtClean="0"/>
          </a:p>
          <a:p>
            <a:pPr lvl="1"/>
            <a:r>
              <a:rPr lang="en-US" dirty="0" smtClean="0"/>
              <a:t>Students:  </a:t>
            </a:r>
            <a:r>
              <a:rPr lang="en-US" i="1" dirty="0" smtClean="0"/>
              <a:t>ark</a:t>
            </a:r>
          </a:p>
          <a:p>
            <a:pPr marL="0" lvl="1" indent="0">
              <a:buNone/>
            </a:pPr>
            <a:r>
              <a:rPr lang="en-US" i="1" dirty="0" smtClean="0"/>
              <a:t>Scaffold by doing the activity with letters, but then remove the scaffold and do the activity </a:t>
            </a:r>
            <a:r>
              <a:rPr lang="en-US" i="1" dirty="0" err="1" smtClean="0"/>
              <a:t>auditorily</a:t>
            </a:r>
            <a:r>
              <a:rPr lang="en-US" i="1" dirty="0" smtClean="0"/>
              <a:t>.</a:t>
            </a:r>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54</a:t>
            </a:fld>
            <a:endParaRPr lang="en-US" dirty="0"/>
          </a:p>
        </p:txBody>
      </p:sp>
      <p:sp>
        <p:nvSpPr>
          <p:cNvPr id="5" name="Rectangle 4"/>
          <p:cNvSpPr/>
          <p:nvPr/>
        </p:nvSpPr>
        <p:spPr>
          <a:xfrm rot="681188">
            <a:off x="5509814" y="3095448"/>
            <a:ext cx="3302507" cy="1077218"/>
          </a:xfrm>
          <a:prstGeom prst="rect">
            <a:avLst/>
          </a:prstGeom>
          <a:noFill/>
        </p:spPr>
        <p:txBody>
          <a:bodyPr wrap="none" lIns="91440" tIns="45720" rIns="91440" bIns="45720">
            <a:prstTxWarp prst="textTriangleInverted">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smtClean="0">
                <a:ln/>
                <a:solidFill>
                  <a:schemeClr val="accent3"/>
                </a:solidFill>
                <a:effectLst/>
              </a:rPr>
              <a:t>Use kinesthetic </a:t>
            </a:r>
          </a:p>
          <a:p>
            <a:pPr algn="ctr"/>
            <a:r>
              <a:rPr lang="en-US" sz="3200" b="1" cap="none" spc="0" dirty="0" smtClean="0">
                <a:ln/>
                <a:solidFill>
                  <a:schemeClr val="accent3"/>
                </a:solidFill>
                <a:effectLst/>
              </a:rPr>
              <a:t>scaffolds!</a:t>
            </a:r>
            <a:endParaRPr lang="en-US" sz="3200" b="1" cap="none" spc="0" dirty="0">
              <a:ln/>
              <a:solidFill>
                <a:schemeClr val="accent3"/>
              </a:solidFill>
              <a:effectLst/>
            </a:endParaRPr>
          </a:p>
        </p:txBody>
      </p:sp>
    </p:spTree>
    <p:extLst>
      <p:ext uri="{BB962C8B-B14F-4D97-AF65-F5344CB8AC3E}">
        <p14:creationId xmlns:p14="http://schemas.microsoft.com/office/powerpoint/2010/main" val="35580234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9325"/>
            <a:ext cx="9144000" cy="768350"/>
          </a:xfrm>
        </p:spPr>
        <p:txBody>
          <a:bodyPr/>
          <a:lstStyle/>
          <a:p>
            <a:r>
              <a:rPr lang="en-US" dirty="0" smtClean="0"/>
              <a:t>TPRI Resources for Phoneme Manipulation</a:t>
            </a:r>
            <a:endParaRPr lang="en-US" dirty="0"/>
          </a:p>
        </p:txBody>
      </p:sp>
      <p:sp>
        <p:nvSpPr>
          <p:cNvPr id="3" name="Content Placeholder 2"/>
          <p:cNvSpPr>
            <a:spLocks noGrp="1"/>
          </p:cNvSpPr>
          <p:nvPr>
            <p:ph idx="1"/>
          </p:nvPr>
        </p:nvSpPr>
        <p:spPr/>
        <p:txBody>
          <a:bodyPr/>
          <a:lstStyle/>
          <a:p>
            <a:r>
              <a:rPr lang="en-US" dirty="0" smtClean="0"/>
              <a:t>Find </a:t>
            </a:r>
            <a:r>
              <a:rPr lang="en-US" dirty="0" err="1" smtClean="0"/>
              <a:t>blackline</a:t>
            </a:r>
            <a:r>
              <a:rPr lang="en-US" dirty="0" smtClean="0"/>
              <a:t> masters at </a:t>
            </a:r>
            <a:r>
              <a:rPr lang="en-US" dirty="0" smtClean="0">
                <a:hlinkClick r:id="rId2"/>
              </a:rPr>
              <a:t>www.tpri.org</a:t>
            </a:r>
            <a:r>
              <a:rPr lang="en-US" dirty="0" smtClean="0"/>
              <a:t> .</a:t>
            </a:r>
          </a:p>
          <a:p>
            <a:pPr lvl="1"/>
            <a:r>
              <a:rPr lang="en-US" dirty="0" smtClean="0"/>
              <a:t>PA-56:  Initial Sound Elision with Pictures</a:t>
            </a:r>
          </a:p>
          <a:p>
            <a:pPr lvl="1"/>
            <a:r>
              <a:rPr lang="en-US" dirty="0" smtClean="0"/>
              <a:t>PA-58:  Final Sound Elision with Pictures</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55</a:t>
            </a:fld>
            <a:endParaRPr lang="en-US" dirty="0"/>
          </a:p>
        </p:txBody>
      </p:sp>
    </p:spTree>
    <p:extLst>
      <p:ext uri="{BB962C8B-B14F-4D97-AF65-F5344CB8AC3E}">
        <p14:creationId xmlns:p14="http://schemas.microsoft.com/office/powerpoint/2010/main" val="21651012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9325"/>
            <a:ext cx="9144000" cy="768350"/>
          </a:xfrm>
        </p:spPr>
        <p:txBody>
          <a:bodyPr/>
          <a:lstStyle/>
          <a:p>
            <a:r>
              <a:rPr lang="en-US" dirty="0" smtClean="0"/>
              <a:t>FCRR Resources for Phoneme Manipulation</a:t>
            </a:r>
            <a:endParaRPr lang="en-US" dirty="0"/>
          </a:p>
        </p:txBody>
      </p:sp>
      <p:sp>
        <p:nvSpPr>
          <p:cNvPr id="3" name="Content Placeholder 2"/>
          <p:cNvSpPr>
            <a:spLocks noGrp="1"/>
          </p:cNvSpPr>
          <p:nvPr>
            <p:ph idx="1"/>
          </p:nvPr>
        </p:nvSpPr>
        <p:spPr>
          <a:xfrm>
            <a:off x="457200" y="1772816"/>
            <a:ext cx="8229600" cy="4353347"/>
          </a:xfrm>
        </p:spPr>
        <p:txBody>
          <a:bodyPr/>
          <a:lstStyle/>
          <a:p>
            <a:r>
              <a:rPr lang="en-US" dirty="0" smtClean="0"/>
              <a:t>Find activities at </a:t>
            </a:r>
            <a:r>
              <a:rPr lang="en-US" dirty="0" smtClean="0">
                <a:hlinkClick r:id="rId2"/>
              </a:rPr>
              <a:t>www.fcrr.org</a:t>
            </a:r>
            <a:r>
              <a:rPr lang="en-US" dirty="0" smtClean="0"/>
              <a:t> .</a:t>
            </a:r>
          </a:p>
          <a:p>
            <a:r>
              <a:rPr lang="en-US" dirty="0" smtClean="0"/>
              <a:t>K/1</a:t>
            </a:r>
          </a:p>
          <a:p>
            <a:pPr lvl="1"/>
            <a:r>
              <a:rPr lang="en-US" dirty="0" smtClean="0"/>
              <a:t>PA.049:  Drop and Say</a:t>
            </a:r>
          </a:p>
          <a:p>
            <a:pPr lvl="1"/>
            <a:r>
              <a:rPr lang="en-US" dirty="0" smtClean="0"/>
              <a:t>PA.050:  Name Changes  (may be done on CD rather than cassette tape)</a:t>
            </a:r>
          </a:p>
          <a:p>
            <a:pPr marL="346075" lvl="1" indent="-346075">
              <a:buFont typeface="Arial" panose="020B0604020202020204" pitchFamily="34" charset="0"/>
              <a:buChar char="•"/>
            </a:pPr>
            <a:r>
              <a:rPr lang="en-US" dirty="0" smtClean="0"/>
              <a:t>2/3</a:t>
            </a:r>
          </a:p>
          <a:p>
            <a:pPr lvl="1"/>
            <a:r>
              <a:rPr lang="en-US" dirty="0" smtClean="0"/>
              <a:t>PA.019:  What’s Left?</a:t>
            </a:r>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56</a:t>
            </a:fld>
            <a:endParaRPr lang="en-US" dirty="0"/>
          </a:p>
        </p:txBody>
      </p:sp>
    </p:spTree>
    <p:extLst>
      <p:ext uri="{BB962C8B-B14F-4D97-AF65-F5344CB8AC3E}">
        <p14:creationId xmlns:p14="http://schemas.microsoft.com/office/powerpoint/2010/main" val="37243191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57</a:t>
            </a:fld>
            <a:endParaRPr lang="en-US" dirty="0"/>
          </a:p>
        </p:txBody>
      </p:sp>
      <p:sp>
        <p:nvSpPr>
          <p:cNvPr id="5" name="Rectangle 1"/>
          <p:cNvSpPr>
            <a:spLocks noChangeArrowheads="1"/>
          </p:cNvSpPr>
          <p:nvPr/>
        </p:nvSpPr>
        <p:spPr bwMode="auto">
          <a:xfrm>
            <a:off x="16768" y="878428"/>
            <a:ext cx="91272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rebuchet MS" pitchFamily="34" charset="0"/>
                <a:cs typeface="Arial" pitchFamily="34" charset="0"/>
              </a:rPr>
              <a:t>Why is it necessary for a good speller to be</a:t>
            </a:r>
            <a:r>
              <a:rPr kumimoji="0" lang="en-US" altLang="en-US" sz="2800" b="0" i="0" u="none" strike="noStrike" cap="none" normalizeH="0" dirty="0" smtClean="0">
                <a:ln>
                  <a:noFill/>
                </a:ln>
                <a:solidFill>
                  <a:schemeClr val="tx1"/>
                </a:solidFill>
                <a:effectLst/>
                <a:latin typeface="Trebuchet MS" pitchFamily="34" charset="0"/>
                <a:cs typeface="Arial" pitchFamily="34" charset="0"/>
              </a:rPr>
              <a:t> able to manipulate phonemes?</a:t>
            </a:r>
            <a:endParaRPr kumimoji="0" lang="en-US" altLang="en-US" sz="5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rebuchet MS" pitchFamily="34" charset="0"/>
                <a:cs typeface="Arial" pitchFamily="34" charset="0"/>
              </a:rPr>
              <a:t>  </a:t>
            </a:r>
            <a:endParaRPr kumimoji="0" lang="en-US" altLang="en-US" sz="1650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1026" name="Picture 2" descr="http://emedia.leeward.hawaii.edu/hurley/Ling102web/mod3_speaking/mod3docs/3_images/creek_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 y="1961753"/>
            <a:ext cx="8887456" cy="32674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00192" y="4437112"/>
            <a:ext cx="216024" cy="1938992"/>
          </a:xfrm>
          <a:prstGeom prst="rect">
            <a:avLst/>
          </a:prstGeom>
          <a:solidFill>
            <a:schemeClr val="bg1"/>
          </a:solidFill>
        </p:spPr>
        <p:txBody>
          <a:bodyPr wrap="square" rtlCol="0">
            <a:spAutoFit/>
          </a:bodyPr>
          <a:lstStyle/>
          <a:p>
            <a:r>
              <a:rPr lang="en-US" dirty="0" err="1" smtClean="0">
                <a:solidFill>
                  <a:schemeClr val="bg1"/>
                </a:solidFill>
              </a:rPr>
              <a:t>slkhs</a:t>
            </a:r>
            <a:endParaRPr lang="en-US" dirty="0">
              <a:solidFill>
                <a:schemeClr val="bg1"/>
              </a:solidFill>
            </a:endParaRPr>
          </a:p>
        </p:txBody>
      </p:sp>
    </p:spTree>
    <p:extLst>
      <p:ext uri="{BB962C8B-B14F-4D97-AF65-F5344CB8AC3E}">
        <p14:creationId xmlns:p14="http://schemas.microsoft.com/office/powerpoint/2010/main" val="27753228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PA skill might not be mastered </a:t>
            </a:r>
            <a:br>
              <a:rPr lang="en-US" dirty="0" smtClean="0"/>
            </a:br>
            <a:r>
              <a:rPr lang="en-US" dirty="0" smtClean="0"/>
              <a:t>if a student….?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201292"/>
              </p:ext>
            </p:extLst>
          </p:nvPr>
        </p:nvGraphicFramePr>
        <p:xfrm>
          <a:off x="457200" y="1905000"/>
          <a:ext cx="8229600" cy="4043680"/>
        </p:xfrm>
        <a:graphic>
          <a:graphicData uri="http://schemas.openxmlformats.org/drawingml/2006/table">
            <a:tbl>
              <a:tblPr firstRow="1" bandRow="1">
                <a:tableStyleId>{5C22544A-7EE6-4342-B048-85BDC9FD1C3A}</a:tableStyleId>
              </a:tblPr>
              <a:tblGrid>
                <a:gridCol w="1234480"/>
                <a:gridCol w="1584176"/>
                <a:gridCol w="2880320"/>
                <a:gridCol w="2530624"/>
              </a:tblGrid>
              <a:tr h="370840">
                <a:tc>
                  <a:txBody>
                    <a:bodyPr/>
                    <a:lstStyle/>
                    <a:p>
                      <a:pPr algn="ctr"/>
                      <a:r>
                        <a:rPr lang="en-US" dirty="0" smtClean="0"/>
                        <a:t>TPRI word</a:t>
                      </a:r>
                      <a:endParaRPr lang="en-US" dirty="0"/>
                    </a:p>
                  </a:txBody>
                  <a:tcPr anchor="ctr"/>
                </a:tc>
                <a:tc>
                  <a:txBody>
                    <a:bodyPr/>
                    <a:lstStyle/>
                    <a:p>
                      <a:pPr algn="ctr"/>
                      <a:r>
                        <a:rPr lang="en-US" dirty="0" smtClean="0"/>
                        <a:t>Student wrote</a:t>
                      </a:r>
                      <a:endParaRPr lang="en-US" dirty="0"/>
                    </a:p>
                  </a:txBody>
                  <a:tcPr anchor="ctr"/>
                </a:tc>
                <a:tc>
                  <a:txBody>
                    <a:bodyPr/>
                    <a:lstStyle/>
                    <a:p>
                      <a:pPr algn="ctr"/>
                      <a:r>
                        <a:rPr lang="en-US" dirty="0" smtClean="0"/>
                        <a:t>PA</a:t>
                      </a:r>
                      <a:r>
                        <a:rPr lang="en-US" baseline="0" dirty="0" smtClean="0"/>
                        <a:t> problem</a:t>
                      </a:r>
                      <a:endParaRPr lang="en-US" dirty="0"/>
                    </a:p>
                  </a:txBody>
                  <a:tcPr anchor="ctr"/>
                </a:tc>
                <a:tc>
                  <a:txBody>
                    <a:bodyPr/>
                    <a:lstStyle/>
                    <a:p>
                      <a:pPr algn="ctr"/>
                      <a:r>
                        <a:rPr lang="en-US" dirty="0" smtClean="0"/>
                        <a:t>GK problem</a:t>
                      </a:r>
                      <a:endParaRPr lang="en-US" dirty="0"/>
                    </a:p>
                  </a:txBody>
                  <a:tcPr anchor="ctr"/>
                </a:tc>
              </a:tr>
              <a:tr h="370840">
                <a:tc>
                  <a:txBody>
                    <a:bodyPr/>
                    <a:lstStyle/>
                    <a:p>
                      <a:r>
                        <a:rPr lang="en-US" dirty="0" smtClean="0"/>
                        <a:t>swim</a:t>
                      </a:r>
                      <a:endParaRPr lang="en-US" dirty="0"/>
                    </a:p>
                  </a:txBody>
                  <a:tcPr/>
                </a:tc>
                <a:tc>
                  <a:txBody>
                    <a:bodyPr/>
                    <a:lstStyle/>
                    <a:p>
                      <a:r>
                        <a:rPr lang="en-US" dirty="0" err="1" smtClean="0"/>
                        <a:t>swem</a:t>
                      </a:r>
                      <a:endParaRPr lang="en-US" dirty="0"/>
                    </a:p>
                  </a:txBody>
                  <a:tcPr/>
                </a:tc>
                <a:tc>
                  <a:txBody>
                    <a:bodyPr/>
                    <a:lstStyle/>
                    <a:p>
                      <a:pPr marL="285750" indent="-285750">
                        <a:buFont typeface="Wingdings" panose="05000000000000000000" pitchFamily="2" charset="2"/>
                        <a:buChar char="ü"/>
                      </a:pPr>
                      <a:r>
                        <a:rPr lang="en-US" dirty="0" smtClean="0">
                          <a:latin typeface="+mn-lt"/>
                        </a:rPr>
                        <a:t>/</a:t>
                      </a:r>
                      <a:r>
                        <a:rPr lang="en-US" dirty="0" smtClean="0">
                          <a:latin typeface="+mn-lt"/>
                          <a:cs typeface="Times New Roman" panose="02020603050405020304" pitchFamily="18" charset="0"/>
                        </a:rPr>
                        <a:t>ĭ/ ≠ /ĕ/</a:t>
                      </a:r>
                      <a:endParaRPr lang="en-US" dirty="0">
                        <a:latin typeface="+mn-lt"/>
                      </a:endParaRPr>
                    </a:p>
                  </a:txBody>
                  <a:tcPr/>
                </a:tc>
                <a:tc>
                  <a:txBody>
                    <a:bodyPr/>
                    <a:lstStyle/>
                    <a:p>
                      <a:endParaRPr lang="en-US"/>
                    </a:p>
                  </a:txBody>
                  <a:tcPr/>
                </a:tc>
              </a:tr>
              <a:tr h="370840">
                <a:tc>
                  <a:txBody>
                    <a:bodyPr/>
                    <a:lstStyle/>
                    <a:p>
                      <a:r>
                        <a:rPr lang="en-US" dirty="0" smtClean="0"/>
                        <a:t>cent</a:t>
                      </a:r>
                      <a:endParaRPr lang="en-US" dirty="0"/>
                    </a:p>
                  </a:txBody>
                  <a:tcPr/>
                </a:tc>
                <a:tc>
                  <a:txBody>
                    <a:bodyPr/>
                    <a:lstStyle/>
                    <a:p>
                      <a:r>
                        <a:rPr lang="en-US" dirty="0" smtClean="0"/>
                        <a:t>sent</a:t>
                      </a:r>
                      <a:endParaRPr lang="en-US" dirty="0"/>
                    </a:p>
                  </a:txBody>
                  <a:tcPr/>
                </a:tc>
                <a:tc>
                  <a:txBody>
                    <a:bodyPr/>
                    <a:lstStyle/>
                    <a:p>
                      <a:endParaRPr lang="en-US" dirty="0"/>
                    </a:p>
                  </a:txBody>
                  <a:tcPr/>
                </a:tc>
                <a:tc>
                  <a:txBody>
                    <a:bodyPr/>
                    <a:lstStyle/>
                    <a:p>
                      <a:pPr marL="285750" indent="-285750">
                        <a:buFont typeface="Wingdings" panose="05000000000000000000" pitchFamily="2" charset="2"/>
                        <a:buChar char="ü"/>
                      </a:pPr>
                      <a:r>
                        <a:rPr lang="en-US" dirty="0" err="1" smtClean="0"/>
                        <a:t>ce</a:t>
                      </a:r>
                      <a:r>
                        <a:rPr lang="en-US" dirty="0" smtClean="0"/>
                        <a:t>/se or meaning</a:t>
                      </a:r>
                      <a:endParaRPr lang="en-US" dirty="0"/>
                    </a:p>
                  </a:txBody>
                  <a:tcPr/>
                </a:tc>
              </a:tr>
              <a:tr h="370840">
                <a:tc>
                  <a:txBody>
                    <a:bodyPr/>
                    <a:lstStyle/>
                    <a:p>
                      <a:r>
                        <a:rPr lang="en-US" dirty="0" smtClean="0"/>
                        <a:t>jump</a:t>
                      </a:r>
                      <a:endParaRPr lang="en-US" dirty="0"/>
                    </a:p>
                  </a:txBody>
                  <a:tcPr/>
                </a:tc>
                <a:tc>
                  <a:txBody>
                    <a:bodyPr/>
                    <a:lstStyle/>
                    <a:p>
                      <a:r>
                        <a:rPr lang="en-US" dirty="0" err="1" smtClean="0"/>
                        <a:t>jmp</a:t>
                      </a:r>
                      <a:endParaRPr lang="en-US" dirty="0"/>
                    </a:p>
                  </a:txBody>
                  <a:tcPr/>
                </a:tc>
                <a:tc>
                  <a:txBody>
                    <a:bodyPr/>
                    <a:lstStyle/>
                    <a:p>
                      <a:pPr marL="285750" indent="-285750">
                        <a:buFont typeface="Wingdings" panose="05000000000000000000" pitchFamily="2" charset="2"/>
                        <a:buChar char="ü"/>
                      </a:pPr>
                      <a:r>
                        <a:rPr lang="en-US" dirty="0" smtClean="0"/>
                        <a:t>does not hear short vowel /ŭ/</a:t>
                      </a:r>
                      <a:endParaRPr lang="en-US" dirty="0"/>
                    </a:p>
                  </a:txBody>
                  <a:tcPr/>
                </a:tc>
                <a:tc>
                  <a:txBody>
                    <a:bodyPr/>
                    <a:lstStyle/>
                    <a:p>
                      <a:endParaRPr lang="en-US"/>
                    </a:p>
                  </a:txBody>
                  <a:tcPr/>
                </a:tc>
              </a:tr>
              <a:tr h="370840">
                <a:tc>
                  <a:txBody>
                    <a:bodyPr/>
                    <a:lstStyle/>
                    <a:p>
                      <a:r>
                        <a:rPr lang="en-US" dirty="0" smtClean="0"/>
                        <a:t>clasp</a:t>
                      </a:r>
                      <a:endParaRPr lang="en-US" dirty="0"/>
                    </a:p>
                  </a:txBody>
                  <a:tcPr/>
                </a:tc>
                <a:tc>
                  <a:txBody>
                    <a:bodyPr/>
                    <a:lstStyle/>
                    <a:p>
                      <a:r>
                        <a:rPr lang="en-US" dirty="0" err="1" smtClean="0"/>
                        <a:t>casp</a:t>
                      </a:r>
                      <a:endParaRPr lang="en-US" dirty="0"/>
                    </a:p>
                  </a:txBody>
                  <a:tcPr/>
                </a:tc>
                <a:tc>
                  <a:txBody>
                    <a:bodyPr/>
                    <a:lstStyle/>
                    <a:p>
                      <a:pPr marL="285750" indent="-285750">
                        <a:buFont typeface="Wingdings" panose="05000000000000000000" pitchFamily="2" charset="2"/>
                        <a:buChar char="ü"/>
                      </a:pPr>
                      <a:r>
                        <a:rPr lang="en-US" dirty="0" smtClean="0"/>
                        <a:t>does not hear /l/ in blend</a:t>
                      </a:r>
                      <a:endParaRPr lang="en-US" dirty="0"/>
                    </a:p>
                  </a:txBody>
                  <a:tcPr/>
                </a:tc>
                <a:tc>
                  <a:txBody>
                    <a:bodyPr/>
                    <a:lstStyle/>
                    <a:p>
                      <a:endParaRPr lang="en-US" dirty="0"/>
                    </a:p>
                  </a:txBody>
                  <a:tcPr/>
                </a:tc>
              </a:tr>
              <a:tr h="370840">
                <a:tc>
                  <a:txBody>
                    <a:bodyPr/>
                    <a:lstStyle/>
                    <a:p>
                      <a:r>
                        <a:rPr lang="en-US" dirty="0" smtClean="0"/>
                        <a:t>fast</a:t>
                      </a:r>
                      <a:endParaRPr lang="en-US" dirty="0"/>
                    </a:p>
                  </a:txBody>
                  <a:tcPr/>
                </a:tc>
                <a:tc>
                  <a:txBody>
                    <a:bodyPr/>
                    <a:lstStyle/>
                    <a:p>
                      <a:r>
                        <a:rPr lang="en-US" dirty="0" err="1" smtClean="0"/>
                        <a:t>faste</a:t>
                      </a:r>
                      <a:endParaRPr lang="en-US" dirty="0"/>
                    </a:p>
                  </a:txBody>
                  <a:tcPr/>
                </a:tc>
                <a:tc>
                  <a:txBody>
                    <a:bodyPr/>
                    <a:lstStyle/>
                    <a:p>
                      <a:endParaRPr lang="en-US" dirty="0"/>
                    </a:p>
                  </a:txBody>
                  <a:tcPr/>
                </a:tc>
                <a:tc>
                  <a:txBody>
                    <a:bodyPr/>
                    <a:lstStyle/>
                    <a:p>
                      <a:pPr marL="285750" indent="-285750">
                        <a:buFont typeface="Wingdings" panose="05000000000000000000" pitchFamily="2" charset="2"/>
                        <a:buChar char="ü"/>
                      </a:pPr>
                      <a:r>
                        <a:rPr lang="en-US" dirty="0" smtClean="0"/>
                        <a:t>does not understand </a:t>
                      </a:r>
                      <a:r>
                        <a:rPr lang="en-US" dirty="0" err="1" smtClean="0"/>
                        <a:t>Vce</a:t>
                      </a:r>
                      <a:r>
                        <a:rPr lang="en-US" dirty="0" smtClean="0"/>
                        <a:t> pattern</a:t>
                      </a:r>
                      <a:endParaRPr lang="en-US" dirty="0"/>
                    </a:p>
                  </a:txBody>
                  <a:tcPr/>
                </a:tc>
              </a:tr>
              <a:tr h="370840">
                <a:tc>
                  <a:txBody>
                    <a:bodyPr/>
                    <a:lstStyle/>
                    <a:p>
                      <a:r>
                        <a:rPr lang="en-US" dirty="0" smtClean="0"/>
                        <a:t>shake</a:t>
                      </a:r>
                      <a:endParaRPr lang="en-US" dirty="0"/>
                    </a:p>
                  </a:txBody>
                  <a:tcPr/>
                </a:tc>
                <a:tc>
                  <a:txBody>
                    <a:bodyPr/>
                    <a:lstStyle/>
                    <a:p>
                      <a:r>
                        <a:rPr lang="en-US" dirty="0" err="1" smtClean="0"/>
                        <a:t>chak</a:t>
                      </a:r>
                      <a:endParaRPr lang="en-US" dirty="0"/>
                    </a:p>
                  </a:txBody>
                  <a:tcPr/>
                </a:tc>
                <a:tc>
                  <a:txBody>
                    <a:bodyPr/>
                    <a:lstStyle/>
                    <a:p>
                      <a:pPr marL="285750" indent="-285750">
                        <a:buFont typeface="Wingdings" panose="05000000000000000000" pitchFamily="2" charset="2"/>
                        <a:buChar char="ü"/>
                      </a:pPr>
                      <a:r>
                        <a:rPr lang="en-US" dirty="0" smtClean="0"/>
                        <a:t>/</a:t>
                      </a:r>
                      <a:r>
                        <a:rPr lang="en-US" dirty="0" err="1" smtClean="0"/>
                        <a:t>ch</a:t>
                      </a:r>
                      <a:r>
                        <a:rPr lang="en-US" dirty="0" smtClean="0"/>
                        <a:t>/ ≠ /</a:t>
                      </a:r>
                      <a:r>
                        <a:rPr lang="en-US" dirty="0" err="1" smtClean="0"/>
                        <a:t>sh</a:t>
                      </a:r>
                      <a:r>
                        <a:rPr lang="en-US" dirty="0" smtClean="0"/>
                        <a:t>/</a:t>
                      </a:r>
                      <a:endParaRPr lang="en-US" dirty="0"/>
                    </a:p>
                  </a:txBody>
                  <a:tcPr/>
                </a:tc>
                <a:tc>
                  <a:txBody>
                    <a:bodyPr/>
                    <a:lstStyle/>
                    <a:p>
                      <a:pPr marL="285750" indent="-285750">
                        <a:buFont typeface="Wingdings" panose="05000000000000000000" pitchFamily="2" charset="2"/>
                        <a:buChar char="ü"/>
                      </a:pPr>
                      <a:r>
                        <a:rPr lang="en-US" dirty="0" smtClean="0"/>
                        <a:t>does not</a:t>
                      </a:r>
                      <a:r>
                        <a:rPr lang="en-US" baseline="0" dirty="0" smtClean="0"/>
                        <a:t> understand closed syllable/</a:t>
                      </a:r>
                      <a:r>
                        <a:rPr lang="en-US" baseline="0" dirty="0" err="1" smtClean="0"/>
                        <a:t>VCe</a:t>
                      </a:r>
                      <a:endParaRPr lang="en-US" dirty="0"/>
                    </a:p>
                  </a:txBody>
                  <a:tcPr/>
                </a:tc>
              </a:tr>
              <a:tr h="370840">
                <a:tc>
                  <a:txBody>
                    <a:bodyPr/>
                    <a:lstStyle/>
                    <a:p>
                      <a:r>
                        <a:rPr lang="en-US" dirty="0" smtClean="0"/>
                        <a:t>named</a:t>
                      </a:r>
                      <a:endParaRPr lang="en-US" dirty="0"/>
                    </a:p>
                  </a:txBody>
                  <a:tcPr/>
                </a:tc>
                <a:tc>
                  <a:txBody>
                    <a:bodyPr/>
                    <a:lstStyle/>
                    <a:p>
                      <a:r>
                        <a:rPr lang="en-US" dirty="0" err="1" smtClean="0"/>
                        <a:t>nam</a:t>
                      </a:r>
                      <a:endParaRPr lang="en-US" dirty="0"/>
                    </a:p>
                  </a:txBody>
                  <a:tcPr/>
                </a:tc>
                <a:tc>
                  <a:txBody>
                    <a:bodyPr/>
                    <a:lstStyle/>
                    <a:p>
                      <a:pPr marL="285750" indent="-285750">
                        <a:buFont typeface="Wingdings" panose="05000000000000000000" pitchFamily="2" charset="2"/>
                        <a:buChar char="ü"/>
                      </a:pPr>
                      <a:r>
                        <a:rPr lang="en-US" dirty="0" smtClean="0"/>
                        <a:t>does not hear ending </a:t>
                      </a:r>
                    </a:p>
                    <a:p>
                      <a:pPr marL="0" indent="0">
                        <a:buFont typeface="Wingdings" panose="05000000000000000000" pitchFamily="2" charset="2"/>
                        <a:buNone/>
                      </a:pPr>
                      <a:r>
                        <a:rPr lang="en-US" dirty="0" smtClean="0"/>
                        <a:t>      (</a:t>
                      </a:r>
                      <a:r>
                        <a:rPr lang="en-US" dirty="0" err="1" smtClean="0"/>
                        <a:t>ed</a:t>
                      </a:r>
                      <a:r>
                        <a:rPr lang="en-US" dirty="0" smtClean="0"/>
                        <a:t> = /d/)</a:t>
                      </a:r>
                      <a:endParaRPr lang="en-US" dirty="0"/>
                    </a:p>
                  </a:txBody>
                  <a:tcPr/>
                </a:tc>
                <a:tc>
                  <a:txBody>
                    <a:bodyPr/>
                    <a:lstStyle/>
                    <a:p>
                      <a:pPr marL="285750" indent="-285750">
                        <a:buFont typeface="Wingdings" panose="05000000000000000000" pitchFamily="2" charset="2"/>
                        <a:buChar char="ü"/>
                      </a:pPr>
                      <a:r>
                        <a:rPr lang="en-US" dirty="0" smtClean="0"/>
                        <a:t>does not understand</a:t>
                      </a:r>
                      <a:r>
                        <a:rPr lang="en-US" baseline="0" dirty="0" smtClean="0"/>
                        <a:t> closed syllable/</a:t>
                      </a:r>
                      <a:r>
                        <a:rPr lang="en-US" baseline="0" dirty="0" err="1" smtClean="0"/>
                        <a:t>VCe</a:t>
                      </a:r>
                      <a:endParaRPr lang="en-US" dirty="0"/>
                    </a:p>
                  </a:txBody>
                  <a:tcPr/>
                </a:tc>
              </a:tr>
            </a:tbl>
          </a:graphicData>
        </a:graphic>
      </p:graphicFrame>
      <p:sp>
        <p:nvSpPr>
          <p:cNvPr id="2" name="Slide Number Placeholder 1"/>
          <p:cNvSpPr>
            <a:spLocks noGrp="1"/>
          </p:cNvSpPr>
          <p:nvPr>
            <p:ph type="sldNum" sz="quarter" idx="10"/>
          </p:nvPr>
        </p:nvSpPr>
        <p:spPr/>
        <p:txBody>
          <a:bodyPr/>
          <a:lstStyle/>
          <a:p>
            <a:pPr>
              <a:defRPr/>
            </a:pPr>
            <a:fld id="{093C22CD-53EB-4DB4-B01F-81E9BC2599B3}" type="slidenum">
              <a:rPr lang="en-US" smtClean="0"/>
              <a:pPr>
                <a:defRPr/>
              </a:pPr>
              <a:t>58</a:t>
            </a:fld>
            <a:endParaRPr lang="en-US" dirty="0"/>
          </a:p>
        </p:txBody>
      </p:sp>
    </p:spTree>
    <p:extLst>
      <p:ext uri="{BB962C8B-B14F-4D97-AF65-F5344CB8AC3E}">
        <p14:creationId xmlns:p14="http://schemas.microsoft.com/office/powerpoint/2010/main" val="40972615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49325"/>
            <a:ext cx="7044903" cy="768350"/>
          </a:xfrm>
        </p:spPr>
        <p:txBody>
          <a:bodyPr/>
          <a:lstStyle/>
          <a:p>
            <a:r>
              <a:rPr lang="en-US" dirty="0" smtClean="0"/>
              <a:t>What PA skill might not be mastered if a student….?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3040708"/>
              </p:ext>
            </p:extLst>
          </p:nvPr>
        </p:nvGraphicFramePr>
        <p:xfrm>
          <a:off x="391311" y="1988840"/>
          <a:ext cx="8229600" cy="3332480"/>
        </p:xfrm>
        <a:graphic>
          <a:graphicData uri="http://schemas.openxmlformats.org/drawingml/2006/table">
            <a:tbl>
              <a:tblPr firstRow="1" bandRow="1">
                <a:tableStyleId>{5C22544A-7EE6-4342-B048-85BDC9FD1C3A}</a:tableStyleId>
              </a:tblPr>
              <a:tblGrid>
                <a:gridCol w="1234480"/>
                <a:gridCol w="1584176"/>
                <a:gridCol w="2880320"/>
                <a:gridCol w="2530624"/>
              </a:tblGrid>
              <a:tr h="298832">
                <a:tc>
                  <a:txBody>
                    <a:bodyPr/>
                    <a:lstStyle/>
                    <a:p>
                      <a:pPr algn="ctr"/>
                      <a:r>
                        <a:rPr lang="en-US" dirty="0" smtClean="0"/>
                        <a:t>TPRI word</a:t>
                      </a:r>
                      <a:endParaRPr lang="en-US" dirty="0"/>
                    </a:p>
                  </a:txBody>
                  <a:tcPr anchor="ctr"/>
                </a:tc>
                <a:tc>
                  <a:txBody>
                    <a:bodyPr/>
                    <a:lstStyle/>
                    <a:p>
                      <a:pPr algn="ctr"/>
                      <a:r>
                        <a:rPr lang="en-US" dirty="0" smtClean="0"/>
                        <a:t>Student wrote</a:t>
                      </a:r>
                      <a:endParaRPr lang="en-US" dirty="0"/>
                    </a:p>
                  </a:txBody>
                  <a:tcPr anchor="ctr"/>
                </a:tc>
                <a:tc>
                  <a:txBody>
                    <a:bodyPr/>
                    <a:lstStyle/>
                    <a:p>
                      <a:pPr algn="ctr"/>
                      <a:r>
                        <a:rPr lang="en-US" dirty="0" smtClean="0"/>
                        <a:t>PA</a:t>
                      </a:r>
                      <a:r>
                        <a:rPr lang="en-US" baseline="0" dirty="0" smtClean="0"/>
                        <a:t> problem</a:t>
                      </a:r>
                      <a:endParaRPr lang="en-US" dirty="0"/>
                    </a:p>
                  </a:txBody>
                  <a:tcPr anchor="ctr"/>
                </a:tc>
                <a:tc>
                  <a:txBody>
                    <a:bodyPr/>
                    <a:lstStyle/>
                    <a:p>
                      <a:pPr algn="ctr"/>
                      <a:r>
                        <a:rPr lang="en-US" dirty="0" smtClean="0"/>
                        <a:t>GK problem</a:t>
                      </a:r>
                      <a:endParaRPr lang="en-US" dirty="0"/>
                    </a:p>
                  </a:txBody>
                  <a:tcPr anchor="ctr"/>
                </a:tc>
              </a:tr>
              <a:tr h="370840">
                <a:tc>
                  <a:txBody>
                    <a:bodyPr/>
                    <a:lstStyle/>
                    <a:p>
                      <a:r>
                        <a:rPr lang="en-US" dirty="0" smtClean="0"/>
                        <a:t>sweep</a:t>
                      </a:r>
                      <a:endParaRPr lang="en-US" dirty="0"/>
                    </a:p>
                  </a:txBody>
                  <a:tcPr/>
                </a:tc>
                <a:tc>
                  <a:txBody>
                    <a:bodyPr/>
                    <a:lstStyle/>
                    <a:p>
                      <a:r>
                        <a:rPr lang="en-US" dirty="0" err="1" smtClean="0"/>
                        <a:t>sweap</a:t>
                      </a:r>
                      <a:endParaRPr lang="en-US" dirty="0"/>
                    </a:p>
                  </a:txBody>
                  <a:tcPr/>
                </a:tc>
                <a:tc>
                  <a:txBody>
                    <a:bodyPr/>
                    <a:lstStyle/>
                    <a:p>
                      <a:pPr marL="0" indent="0">
                        <a:buFont typeface="Wingdings" panose="05000000000000000000" pitchFamily="2" charset="2"/>
                        <a:buNone/>
                      </a:pPr>
                      <a:endParaRPr lang="en-US" dirty="0">
                        <a:latin typeface="+mn-lt"/>
                      </a:endParaRPr>
                    </a:p>
                  </a:txBody>
                  <a:tcPr/>
                </a:tc>
                <a:tc>
                  <a:txBody>
                    <a:bodyPr/>
                    <a:lstStyle/>
                    <a:p>
                      <a:endParaRPr lang="en-US"/>
                    </a:p>
                  </a:txBody>
                  <a:tcPr/>
                </a:tc>
              </a:tr>
              <a:tr h="370840">
                <a:tc>
                  <a:txBody>
                    <a:bodyPr/>
                    <a:lstStyle/>
                    <a:p>
                      <a:r>
                        <a:rPr lang="en-US" dirty="0" smtClean="0"/>
                        <a:t>real</a:t>
                      </a:r>
                      <a:endParaRPr lang="en-US" dirty="0"/>
                    </a:p>
                  </a:txBody>
                  <a:tcPr/>
                </a:tc>
                <a:tc>
                  <a:txBody>
                    <a:bodyPr/>
                    <a:lstStyle/>
                    <a:p>
                      <a:r>
                        <a:rPr lang="en-US" dirty="0" err="1" smtClean="0"/>
                        <a:t>rele</a:t>
                      </a:r>
                      <a:endParaRPr lang="en-US" dirty="0"/>
                    </a:p>
                  </a:txBody>
                  <a:tcPr/>
                </a:tc>
                <a:tc>
                  <a:txBody>
                    <a:bodyPr/>
                    <a:lstStyle/>
                    <a:p>
                      <a:endParaRPr lang="en-US" dirty="0"/>
                    </a:p>
                  </a:txBody>
                  <a:tcPr/>
                </a:tc>
                <a:tc>
                  <a:txBody>
                    <a:bodyPr/>
                    <a:lstStyle/>
                    <a:p>
                      <a:pPr marL="0" indent="0">
                        <a:buFont typeface="Wingdings" panose="05000000000000000000" pitchFamily="2" charset="2"/>
                        <a:buNone/>
                      </a:pPr>
                      <a:endParaRPr lang="en-US" dirty="0"/>
                    </a:p>
                  </a:txBody>
                  <a:tcPr/>
                </a:tc>
              </a:tr>
              <a:tr h="370840">
                <a:tc>
                  <a:txBody>
                    <a:bodyPr/>
                    <a:lstStyle/>
                    <a:p>
                      <a:r>
                        <a:rPr lang="en-US" dirty="0" smtClean="0"/>
                        <a:t>mule</a:t>
                      </a:r>
                      <a:endParaRPr lang="en-US" dirty="0"/>
                    </a:p>
                  </a:txBody>
                  <a:tcPr/>
                </a:tc>
                <a:tc>
                  <a:txBody>
                    <a:bodyPr/>
                    <a:lstStyle/>
                    <a:p>
                      <a:r>
                        <a:rPr lang="en-US" dirty="0" err="1" smtClean="0"/>
                        <a:t>myul</a:t>
                      </a:r>
                      <a:endParaRPr lang="en-US" dirty="0"/>
                    </a:p>
                  </a:txBody>
                  <a:tcPr/>
                </a:tc>
                <a:tc>
                  <a:txBody>
                    <a:bodyPr/>
                    <a:lstStyle/>
                    <a:p>
                      <a:pPr marL="0" indent="0">
                        <a:buFont typeface="Wingdings" panose="05000000000000000000" pitchFamily="2" charset="2"/>
                        <a:buNone/>
                      </a:pPr>
                      <a:endParaRPr lang="en-US" dirty="0"/>
                    </a:p>
                  </a:txBody>
                  <a:tcPr/>
                </a:tc>
                <a:tc>
                  <a:txBody>
                    <a:bodyPr/>
                    <a:lstStyle/>
                    <a:p>
                      <a:endParaRPr lang="en-US"/>
                    </a:p>
                  </a:txBody>
                  <a:tcPr/>
                </a:tc>
              </a:tr>
              <a:tr h="370840">
                <a:tc>
                  <a:txBody>
                    <a:bodyPr/>
                    <a:lstStyle/>
                    <a:p>
                      <a:r>
                        <a:rPr lang="en-US" dirty="0" smtClean="0"/>
                        <a:t>bow</a:t>
                      </a:r>
                      <a:endParaRPr lang="en-US" dirty="0"/>
                    </a:p>
                  </a:txBody>
                  <a:tcPr/>
                </a:tc>
                <a:tc>
                  <a:txBody>
                    <a:bodyPr/>
                    <a:lstStyle/>
                    <a:p>
                      <a:r>
                        <a:rPr lang="en-US" dirty="0" err="1" smtClean="0"/>
                        <a:t>boe</a:t>
                      </a:r>
                      <a:endParaRPr lang="en-US" dirty="0"/>
                    </a:p>
                  </a:txBody>
                  <a:tcPr/>
                </a:tc>
                <a:tc>
                  <a:txBody>
                    <a:bodyPr/>
                    <a:lstStyle/>
                    <a:p>
                      <a:pPr marL="0" indent="0">
                        <a:buFont typeface="Wingdings" panose="05000000000000000000" pitchFamily="2" charset="2"/>
                        <a:buNone/>
                      </a:pPr>
                      <a:endParaRPr lang="en-US" dirty="0"/>
                    </a:p>
                  </a:txBody>
                  <a:tcPr/>
                </a:tc>
                <a:tc>
                  <a:txBody>
                    <a:bodyPr/>
                    <a:lstStyle/>
                    <a:p>
                      <a:endParaRPr lang="en-US" dirty="0"/>
                    </a:p>
                  </a:txBody>
                  <a:tcPr/>
                </a:tc>
              </a:tr>
              <a:tr h="370840">
                <a:tc>
                  <a:txBody>
                    <a:bodyPr/>
                    <a:lstStyle/>
                    <a:p>
                      <a:r>
                        <a:rPr lang="en-US" dirty="0" smtClean="0"/>
                        <a:t>spoon</a:t>
                      </a:r>
                      <a:endParaRPr lang="en-US" dirty="0"/>
                    </a:p>
                  </a:txBody>
                  <a:tcPr/>
                </a:tc>
                <a:tc>
                  <a:txBody>
                    <a:bodyPr/>
                    <a:lstStyle/>
                    <a:p>
                      <a:r>
                        <a:rPr lang="en-US" dirty="0" smtClean="0"/>
                        <a:t>soon</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shore</a:t>
                      </a:r>
                      <a:endParaRPr lang="en-US" dirty="0"/>
                    </a:p>
                  </a:txBody>
                  <a:tcPr/>
                </a:tc>
                <a:tc>
                  <a:txBody>
                    <a:bodyPr/>
                    <a:lstStyle/>
                    <a:p>
                      <a:r>
                        <a:rPr lang="en-US" dirty="0" err="1" smtClean="0"/>
                        <a:t>chor</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which</a:t>
                      </a:r>
                      <a:endParaRPr lang="en-US" dirty="0"/>
                    </a:p>
                  </a:txBody>
                  <a:tcPr/>
                </a:tc>
                <a:tc>
                  <a:txBody>
                    <a:bodyPr/>
                    <a:lstStyle/>
                    <a:p>
                      <a:r>
                        <a:rPr lang="en-US" dirty="0" err="1" smtClean="0"/>
                        <a:t>wich</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new</a:t>
                      </a:r>
                      <a:endParaRPr lang="en-US" dirty="0"/>
                    </a:p>
                  </a:txBody>
                  <a:tcPr/>
                </a:tc>
                <a:tc>
                  <a:txBody>
                    <a:bodyPr/>
                    <a:lstStyle/>
                    <a:p>
                      <a:r>
                        <a:rPr lang="en-US" dirty="0" err="1" smtClean="0"/>
                        <a:t>noo</a:t>
                      </a:r>
                      <a:endParaRPr lang="en-US" dirty="0"/>
                    </a:p>
                  </a:txBody>
                  <a:tcPr/>
                </a:tc>
                <a:tc>
                  <a:txBody>
                    <a:bodyPr/>
                    <a:lstStyle/>
                    <a:p>
                      <a:endParaRPr lang="en-US"/>
                    </a:p>
                  </a:txBody>
                  <a:tcPr/>
                </a:tc>
                <a:tc>
                  <a:txBody>
                    <a:bodyPr/>
                    <a:lstStyle/>
                    <a:p>
                      <a:endParaRPr lang="en-US" dirty="0"/>
                    </a:p>
                  </a:txBody>
                  <a:tcPr/>
                </a:tc>
              </a:tr>
            </a:tbl>
          </a:graphicData>
        </a:graphic>
      </p:graphicFrame>
      <p:sp>
        <p:nvSpPr>
          <p:cNvPr id="2" name="Slide Number Placeholder 1"/>
          <p:cNvSpPr>
            <a:spLocks noGrp="1"/>
          </p:cNvSpPr>
          <p:nvPr>
            <p:ph type="sldNum" sz="quarter" idx="10"/>
          </p:nvPr>
        </p:nvSpPr>
        <p:spPr/>
        <p:txBody>
          <a:bodyPr/>
          <a:lstStyle/>
          <a:p>
            <a:pPr>
              <a:defRPr/>
            </a:pPr>
            <a:fld id="{093C22CD-53EB-4DB4-B01F-81E9BC2599B3}" type="slidenum">
              <a:rPr lang="en-US" smtClean="0"/>
              <a:pPr>
                <a:defRPr/>
              </a:pPr>
              <a:t>59</a:t>
            </a:fld>
            <a:endParaRPr lang="en-US" dirty="0"/>
          </a:p>
        </p:txBody>
      </p:sp>
      <p:sp>
        <p:nvSpPr>
          <p:cNvPr id="4" name="TextBox 3"/>
          <p:cNvSpPr txBox="1"/>
          <p:nvPr/>
        </p:nvSpPr>
        <p:spPr>
          <a:xfrm>
            <a:off x="457200" y="5517232"/>
            <a:ext cx="8229600" cy="830997"/>
          </a:xfrm>
          <a:prstGeom prst="rect">
            <a:avLst/>
          </a:prstGeom>
          <a:noFill/>
        </p:spPr>
        <p:txBody>
          <a:bodyPr wrap="square" rtlCol="0">
            <a:spAutoFit/>
          </a:bodyPr>
          <a:lstStyle/>
          <a:p>
            <a:r>
              <a:rPr lang="en-US" dirty="0" smtClean="0"/>
              <a:t>Work with a partner.  Decide whether the mistake made by the student is related to PA or GK.  Justify your answer.</a:t>
            </a:r>
            <a:endParaRPr lang="en-US" dirty="0"/>
          </a:p>
        </p:txBody>
      </p:sp>
      <p:pic>
        <p:nvPicPr>
          <p:cNvPr id="6" name="Picture 5" descr="C:\Users\rbeegle\AppData\Local\Microsoft\Windows\Temporary Internet Files\Content.IE5\34EIRK1C\MC900433838[1].png"/>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20688"/>
            <a:ext cx="1403350" cy="15195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2"/>
          <p:cNvSpPr txBox="1"/>
          <p:nvPr/>
        </p:nvSpPr>
        <p:spPr>
          <a:xfrm>
            <a:off x="7800553" y="1253783"/>
            <a:ext cx="828675" cy="400110"/>
          </a:xfrm>
          <a:prstGeom prst="rect">
            <a:avLst/>
          </a:prstGeom>
          <a:noFill/>
        </p:spPr>
        <p:txBody>
          <a:bodyPr wrap="square" rtlCol="0">
            <a:spAutoFit/>
          </a:bodyPr>
          <a:lstStyle/>
          <a:p>
            <a:pPr marL="0" marR="0" fontAlgn="base">
              <a:spcBef>
                <a:spcPts val="0"/>
              </a:spcBef>
              <a:spcAft>
                <a:spcPts val="0"/>
              </a:spcAft>
            </a:pPr>
            <a:r>
              <a:rPr lang="en-US" sz="2000" kern="1200" dirty="0">
                <a:solidFill>
                  <a:srgbClr val="000000"/>
                </a:solidFill>
                <a:effectLst/>
                <a:latin typeface="Arial" panose="020B0604020202020204" pitchFamily="34" charset="0"/>
                <a:ea typeface="MS PGothic" panose="020B0600070205080204" pitchFamily="34" charset="-128"/>
                <a:cs typeface="MS PGothic" panose="020B0600070205080204" pitchFamily="34" charset="-128"/>
              </a:rPr>
              <a:t>HO </a:t>
            </a:r>
            <a:r>
              <a:rPr lang="en-US" sz="2000" kern="1200" dirty="0" smtClean="0">
                <a:solidFill>
                  <a:srgbClr val="000000"/>
                </a:solidFill>
                <a:effectLst/>
                <a:latin typeface="Arial" panose="020B0604020202020204" pitchFamily="34" charset="0"/>
                <a:ea typeface="MS PGothic" panose="020B0600070205080204" pitchFamily="34" charset="-128"/>
                <a:cs typeface="MS PGothic" panose="020B0600070205080204" pitchFamily="34" charset="-128"/>
              </a:rPr>
              <a:t>4</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0434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take a closer look at the steps </a:t>
            </a:r>
            <a:br>
              <a:rPr lang="en-US" dirty="0" smtClean="0"/>
            </a:br>
            <a:r>
              <a:rPr lang="en-US" dirty="0" smtClean="0"/>
              <a:t>in the GK routine!</a:t>
            </a:r>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6</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2132856"/>
            <a:ext cx="3456580" cy="3903532"/>
          </a:xfrm>
          <a:prstGeom prst="rect">
            <a:avLst/>
          </a:prstGeom>
        </p:spPr>
      </p:pic>
    </p:spTree>
    <p:extLst>
      <p:ext uri="{BB962C8B-B14F-4D97-AF65-F5344CB8AC3E}">
        <p14:creationId xmlns:p14="http://schemas.microsoft.com/office/powerpoint/2010/main" val="16518459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spelling errors</a:t>
            </a:r>
            <a:endParaRPr lang="en-US" dirty="0"/>
          </a:p>
        </p:txBody>
      </p:sp>
      <p:sp>
        <p:nvSpPr>
          <p:cNvPr id="5" name="Content Placeholder 4"/>
          <p:cNvSpPr>
            <a:spLocks noGrp="1"/>
          </p:cNvSpPr>
          <p:nvPr>
            <p:ph idx="1"/>
          </p:nvPr>
        </p:nvSpPr>
        <p:spPr/>
        <p:txBody>
          <a:bodyPr/>
          <a:lstStyle/>
          <a:p>
            <a:r>
              <a:rPr lang="en-US" dirty="0" smtClean="0"/>
              <a:t>Traditional</a:t>
            </a:r>
          </a:p>
          <a:p>
            <a:pPr lvl="1"/>
            <a:r>
              <a:rPr lang="en-US" dirty="0" err="1" smtClean="0"/>
              <a:t>swem</a:t>
            </a:r>
            <a:r>
              <a:rPr lang="en-US" dirty="0" smtClean="0"/>
              <a:t>     -1</a:t>
            </a:r>
          </a:p>
          <a:p>
            <a:pPr lvl="1"/>
            <a:r>
              <a:rPr lang="en-US" dirty="0" smtClean="0"/>
              <a:t>sent        -1</a:t>
            </a:r>
          </a:p>
          <a:p>
            <a:pPr lvl="1"/>
            <a:r>
              <a:rPr lang="en-US" dirty="0" err="1" smtClean="0"/>
              <a:t>jmp</a:t>
            </a:r>
            <a:r>
              <a:rPr lang="en-US" dirty="0" smtClean="0"/>
              <a:t>         -1       = -5                0/5 = 0</a:t>
            </a:r>
          </a:p>
          <a:p>
            <a:pPr lvl="1"/>
            <a:r>
              <a:rPr lang="en-US" dirty="0" err="1" smtClean="0"/>
              <a:t>casp</a:t>
            </a:r>
            <a:r>
              <a:rPr lang="en-US" dirty="0" smtClean="0"/>
              <a:t>        -1</a:t>
            </a:r>
          </a:p>
          <a:p>
            <a:pPr lvl="1"/>
            <a:r>
              <a:rPr lang="en-US" dirty="0" err="1" smtClean="0"/>
              <a:t>faste</a:t>
            </a:r>
            <a:r>
              <a:rPr lang="en-US" dirty="0" smtClean="0"/>
              <a:t>       -1</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60</a:t>
            </a:fld>
            <a:endParaRPr lang="en-US" dirty="0"/>
          </a:p>
        </p:txBody>
      </p:sp>
      <p:sp>
        <p:nvSpPr>
          <p:cNvPr id="7" name="Rectangle 6"/>
          <p:cNvSpPr/>
          <p:nvPr/>
        </p:nvSpPr>
        <p:spPr>
          <a:xfrm rot="20553761">
            <a:off x="7000632" y="3138821"/>
            <a:ext cx="607859"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F</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175430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spelling errors</a:t>
            </a:r>
            <a:endParaRPr lang="en-US" dirty="0"/>
          </a:p>
        </p:txBody>
      </p:sp>
      <p:sp>
        <p:nvSpPr>
          <p:cNvPr id="6" name="Content Placeholder 5"/>
          <p:cNvSpPr>
            <a:spLocks noGrp="1"/>
          </p:cNvSpPr>
          <p:nvPr>
            <p:ph idx="1"/>
          </p:nvPr>
        </p:nvSpPr>
        <p:spPr>
          <a:xfrm>
            <a:off x="457200" y="1710704"/>
            <a:ext cx="8229600" cy="4221163"/>
          </a:xfrm>
        </p:spPr>
        <p:txBody>
          <a:bodyPr/>
          <a:lstStyle/>
          <a:p>
            <a:r>
              <a:rPr lang="en-US" sz="2200" dirty="0" smtClean="0"/>
              <a:t>Another option</a:t>
            </a:r>
          </a:p>
          <a:p>
            <a:pPr lvl="1"/>
            <a:r>
              <a:rPr lang="en-US" sz="2200" dirty="0" smtClean="0"/>
              <a:t>swim has 4 phonemes, so it has 4 spelling patterns—of those, the student missed only 1:  /</a:t>
            </a:r>
            <a:r>
              <a:rPr lang="en-US" sz="2200" dirty="0" smtClean="0">
                <a:cs typeface="Times New Roman" panose="02020603050405020304" pitchFamily="18" charset="0"/>
              </a:rPr>
              <a:t>ĭ/ = </a:t>
            </a:r>
            <a:r>
              <a:rPr lang="en-US" sz="2200" dirty="0" err="1" smtClean="0">
                <a:cs typeface="Times New Roman" panose="02020603050405020304" pitchFamily="18" charset="0"/>
              </a:rPr>
              <a:t>i</a:t>
            </a:r>
            <a:r>
              <a:rPr lang="en-US" sz="2200" dirty="0" smtClean="0"/>
              <a:t>                                                -1/4</a:t>
            </a:r>
            <a:endParaRPr lang="en-US" sz="2200" dirty="0"/>
          </a:p>
          <a:p>
            <a:pPr lvl="1"/>
            <a:r>
              <a:rPr lang="en-US" sz="2200" dirty="0" smtClean="0"/>
              <a:t>cent has 4 phonemes, so it has 4 spelling patterns—of those, the student missed only 1:  /s/ = </a:t>
            </a:r>
            <a:r>
              <a:rPr lang="en-US" sz="2200" dirty="0" err="1" smtClean="0"/>
              <a:t>ce</a:t>
            </a:r>
            <a:r>
              <a:rPr lang="en-US" sz="2200" dirty="0" smtClean="0"/>
              <a:t>		                  -1/4</a:t>
            </a:r>
          </a:p>
          <a:p>
            <a:pPr lvl="1"/>
            <a:r>
              <a:rPr lang="en-US" sz="2200" dirty="0" smtClean="0"/>
              <a:t>jump has 4 phonemes, so it has 4 spelling patterns—of those, the student missed only 1:  /ŭ/		                                -1/4</a:t>
            </a:r>
          </a:p>
          <a:p>
            <a:pPr lvl="1"/>
            <a:r>
              <a:rPr lang="en-US" sz="2200" dirty="0" smtClean="0"/>
              <a:t>clasp has 5 phonemes, so it has 5 spelling patterns—of those, the student missed only 1:  /l/                                                     -1/5</a:t>
            </a:r>
          </a:p>
          <a:p>
            <a:pPr lvl="1"/>
            <a:r>
              <a:rPr lang="en-US" sz="2200" dirty="0" smtClean="0"/>
              <a:t>fast has 4 phonemes, so it has 4 spelling patterns—of those, the student missed only 1:  /ă/ = a (not </a:t>
            </a:r>
            <a:r>
              <a:rPr lang="en-US" sz="2200" dirty="0" err="1" smtClean="0"/>
              <a:t>a_e</a:t>
            </a:r>
            <a:r>
              <a:rPr lang="en-US" sz="2200" dirty="0" smtClean="0"/>
              <a:t>)                                   -1/4</a:t>
            </a:r>
          </a:p>
          <a:p>
            <a:pPr marL="457200" lvl="1" indent="0" algn="ctr">
              <a:buNone/>
            </a:pPr>
            <a:r>
              <a:rPr lang="en-US" sz="2200" dirty="0" smtClean="0"/>
              <a:t>Student Score:  -5, or 16/21 = 76%  (C)   </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61</a:t>
            </a:fld>
            <a:endParaRPr lang="en-US" dirty="0"/>
          </a:p>
        </p:txBody>
      </p:sp>
    </p:spTree>
    <p:extLst>
      <p:ext uri="{BB962C8B-B14F-4D97-AF65-F5344CB8AC3E}">
        <p14:creationId xmlns:p14="http://schemas.microsoft.com/office/powerpoint/2010/main" val="19206875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spelling errors</a:t>
            </a:r>
            <a:endParaRPr lang="en-US" dirty="0"/>
          </a:p>
        </p:txBody>
      </p:sp>
      <p:sp>
        <p:nvSpPr>
          <p:cNvPr id="6" name="Content Placeholder 5"/>
          <p:cNvSpPr>
            <a:spLocks noGrp="1"/>
          </p:cNvSpPr>
          <p:nvPr>
            <p:ph idx="1"/>
          </p:nvPr>
        </p:nvSpPr>
        <p:spPr>
          <a:xfrm>
            <a:off x="457200" y="1710704"/>
            <a:ext cx="8229600" cy="4221163"/>
          </a:xfrm>
        </p:spPr>
        <p:txBody>
          <a:bodyPr/>
          <a:lstStyle/>
          <a:p>
            <a:pPr marL="0" indent="0">
              <a:buNone/>
            </a:pPr>
            <a:r>
              <a:rPr lang="en-US" sz="2200" dirty="0" smtClean="0"/>
              <a:t>Calculate the student score for the following errors:</a:t>
            </a:r>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62</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57442548"/>
              </p:ext>
            </p:extLst>
          </p:nvPr>
        </p:nvGraphicFramePr>
        <p:xfrm>
          <a:off x="457200" y="2276872"/>
          <a:ext cx="8229600" cy="2494280"/>
        </p:xfrm>
        <a:graphic>
          <a:graphicData uri="http://schemas.openxmlformats.org/drawingml/2006/table">
            <a:tbl>
              <a:tblPr firstRow="1" bandRow="1">
                <a:tableStyleId>{C083E6E3-FA7D-4D7B-A595-EF9225AFEA82}</a:tableStyleId>
              </a:tblPr>
              <a:tblGrid>
                <a:gridCol w="884931"/>
                <a:gridCol w="1135609"/>
                <a:gridCol w="2022252"/>
                <a:gridCol w="2232248"/>
                <a:gridCol w="1954560"/>
              </a:tblGrid>
              <a:tr h="370840">
                <a:tc>
                  <a:txBody>
                    <a:bodyPr/>
                    <a:lstStyle/>
                    <a:p>
                      <a:pPr algn="ctr"/>
                      <a:r>
                        <a:rPr lang="en-US" dirty="0" smtClean="0"/>
                        <a:t>TPRI word</a:t>
                      </a:r>
                      <a:endParaRPr lang="en-US" dirty="0"/>
                    </a:p>
                  </a:txBody>
                  <a:tcPr anchor="ctr"/>
                </a:tc>
                <a:tc>
                  <a:txBody>
                    <a:bodyPr/>
                    <a:lstStyle/>
                    <a:p>
                      <a:pPr algn="ctr"/>
                      <a:r>
                        <a:rPr lang="en-US" dirty="0" smtClean="0"/>
                        <a:t>Student wrote</a:t>
                      </a:r>
                      <a:endParaRPr lang="en-US" dirty="0"/>
                    </a:p>
                  </a:txBody>
                  <a:tcPr anchor="ctr"/>
                </a:tc>
                <a:tc>
                  <a:txBody>
                    <a:bodyPr/>
                    <a:lstStyle/>
                    <a:p>
                      <a:pPr algn="ctr"/>
                      <a:r>
                        <a:rPr lang="en-US" dirty="0" smtClean="0"/>
                        <a:t># spelling patterns</a:t>
                      </a:r>
                      <a:endParaRPr lang="en-US" dirty="0"/>
                    </a:p>
                  </a:txBody>
                  <a:tcPr anchor="ctr"/>
                </a:tc>
                <a:tc>
                  <a:txBody>
                    <a:bodyPr/>
                    <a:lstStyle/>
                    <a:p>
                      <a:pPr algn="ctr"/>
                      <a:r>
                        <a:rPr lang="en-US" dirty="0" smtClean="0"/>
                        <a:t># errors</a:t>
                      </a:r>
                      <a:endParaRPr lang="en-US" dirty="0"/>
                    </a:p>
                  </a:txBody>
                  <a:tcPr anchor="ctr"/>
                </a:tc>
                <a:tc>
                  <a:txBody>
                    <a:bodyPr/>
                    <a:lstStyle/>
                    <a:p>
                      <a:pPr algn="ctr"/>
                      <a:r>
                        <a:rPr lang="en-US" dirty="0" smtClean="0"/>
                        <a:t>score</a:t>
                      </a:r>
                      <a:endParaRPr lang="en-US" dirty="0"/>
                    </a:p>
                  </a:txBody>
                  <a:tcPr anchor="ctr"/>
                </a:tc>
              </a:tr>
              <a:tr h="370840">
                <a:tc>
                  <a:txBody>
                    <a:bodyPr/>
                    <a:lstStyle/>
                    <a:p>
                      <a:r>
                        <a:rPr lang="en-US" dirty="0" smtClean="0"/>
                        <a:t>sweep</a:t>
                      </a:r>
                      <a:endParaRPr lang="en-US" dirty="0"/>
                    </a:p>
                  </a:txBody>
                  <a:tcPr/>
                </a:tc>
                <a:tc>
                  <a:txBody>
                    <a:bodyPr/>
                    <a:lstStyle/>
                    <a:p>
                      <a:r>
                        <a:rPr lang="en-US" dirty="0" err="1" smtClean="0"/>
                        <a:t>sweap</a:t>
                      </a:r>
                      <a:endParaRPr lang="en-US" dirty="0"/>
                    </a:p>
                  </a:txBody>
                  <a:tcPr/>
                </a:tc>
                <a:tc>
                  <a:txBody>
                    <a:bodyPr/>
                    <a:lstStyle/>
                    <a:p>
                      <a:pPr marL="0" indent="0">
                        <a:buFont typeface="Wingdings" panose="05000000000000000000" pitchFamily="2" charset="2"/>
                        <a:buNone/>
                      </a:pPr>
                      <a:endParaRPr lang="en-US" dirty="0">
                        <a:latin typeface="+mn-lt"/>
                      </a:endParaRPr>
                    </a:p>
                  </a:txBody>
                  <a:tcPr/>
                </a:tc>
                <a:tc>
                  <a:txBody>
                    <a:bodyPr/>
                    <a:lstStyle/>
                    <a:p>
                      <a:endParaRPr lang="en-US"/>
                    </a:p>
                  </a:txBody>
                  <a:tcPr/>
                </a:tc>
                <a:tc>
                  <a:txBody>
                    <a:bodyPr/>
                    <a:lstStyle/>
                    <a:p>
                      <a:endParaRPr lang="en-US"/>
                    </a:p>
                  </a:txBody>
                  <a:tcPr/>
                </a:tc>
              </a:tr>
              <a:tr h="370840">
                <a:tc>
                  <a:txBody>
                    <a:bodyPr/>
                    <a:lstStyle/>
                    <a:p>
                      <a:r>
                        <a:rPr lang="en-US" dirty="0" smtClean="0"/>
                        <a:t>real</a:t>
                      </a:r>
                      <a:endParaRPr lang="en-US" dirty="0"/>
                    </a:p>
                  </a:txBody>
                  <a:tcPr/>
                </a:tc>
                <a:tc>
                  <a:txBody>
                    <a:bodyPr/>
                    <a:lstStyle/>
                    <a:p>
                      <a:r>
                        <a:rPr lang="en-US" dirty="0" err="1" smtClean="0"/>
                        <a:t>rele</a:t>
                      </a:r>
                      <a:endParaRPr lang="en-US" dirty="0"/>
                    </a:p>
                  </a:txBody>
                  <a:tcPr/>
                </a:tc>
                <a:tc>
                  <a:txBody>
                    <a:bodyPr/>
                    <a:lstStyle/>
                    <a:p>
                      <a:endParaRPr lang="en-US" dirty="0"/>
                    </a:p>
                  </a:txBody>
                  <a:tcPr/>
                </a:tc>
                <a:tc>
                  <a:txBody>
                    <a:bodyPr/>
                    <a:lstStyle/>
                    <a:p>
                      <a:pPr marL="0" indent="0">
                        <a:buFont typeface="Wingdings" panose="05000000000000000000" pitchFamily="2" charset="2"/>
                        <a:buNone/>
                      </a:pPr>
                      <a:endParaRPr lang="en-US" dirty="0"/>
                    </a:p>
                  </a:txBody>
                  <a:tcPr/>
                </a:tc>
                <a:tc>
                  <a:txBody>
                    <a:bodyPr/>
                    <a:lstStyle/>
                    <a:p>
                      <a:pPr marL="0" indent="0">
                        <a:buFont typeface="Wingdings" panose="05000000000000000000" pitchFamily="2" charset="2"/>
                        <a:buNone/>
                      </a:pPr>
                      <a:endParaRPr lang="en-US" dirty="0"/>
                    </a:p>
                  </a:txBody>
                  <a:tcPr/>
                </a:tc>
              </a:tr>
              <a:tr h="370840">
                <a:tc>
                  <a:txBody>
                    <a:bodyPr/>
                    <a:lstStyle/>
                    <a:p>
                      <a:r>
                        <a:rPr lang="en-US" dirty="0" smtClean="0"/>
                        <a:t>mule</a:t>
                      </a:r>
                      <a:endParaRPr lang="en-US" dirty="0"/>
                    </a:p>
                  </a:txBody>
                  <a:tcPr/>
                </a:tc>
                <a:tc>
                  <a:txBody>
                    <a:bodyPr/>
                    <a:lstStyle/>
                    <a:p>
                      <a:r>
                        <a:rPr lang="en-US" dirty="0" err="1" smtClean="0"/>
                        <a:t>myul</a:t>
                      </a:r>
                      <a:endParaRPr lang="en-US" dirty="0"/>
                    </a:p>
                  </a:txBody>
                  <a:tcPr/>
                </a:tc>
                <a:tc>
                  <a:txBody>
                    <a:bodyPr/>
                    <a:lstStyle/>
                    <a:p>
                      <a:pPr marL="0" indent="0">
                        <a:buFont typeface="Wingdings" panose="05000000000000000000" pitchFamily="2" charset="2"/>
                        <a:buNone/>
                      </a:pP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bow</a:t>
                      </a:r>
                      <a:endParaRPr lang="en-US" dirty="0"/>
                    </a:p>
                  </a:txBody>
                  <a:tcPr/>
                </a:tc>
                <a:tc>
                  <a:txBody>
                    <a:bodyPr/>
                    <a:lstStyle/>
                    <a:p>
                      <a:r>
                        <a:rPr lang="en-US" dirty="0" err="1" smtClean="0"/>
                        <a:t>boe</a:t>
                      </a:r>
                      <a:endParaRPr lang="en-US" dirty="0"/>
                    </a:p>
                  </a:txBody>
                  <a:tcPr/>
                </a:tc>
                <a:tc>
                  <a:txBody>
                    <a:bodyPr/>
                    <a:lstStyle/>
                    <a:p>
                      <a:pPr marL="0" indent="0">
                        <a:buFont typeface="Wingdings" panose="05000000000000000000" pitchFamily="2" charset="2"/>
                        <a:buNone/>
                      </a:pP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spoon</a:t>
                      </a:r>
                      <a:endParaRPr lang="en-US" dirty="0"/>
                    </a:p>
                  </a:txBody>
                  <a:tcPr/>
                </a:tc>
                <a:tc>
                  <a:txBody>
                    <a:bodyPr/>
                    <a:lstStyle/>
                    <a:p>
                      <a:r>
                        <a:rPr lang="en-US" dirty="0" smtClean="0"/>
                        <a:t>soon</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TextBox 2"/>
          <p:cNvSpPr txBox="1"/>
          <p:nvPr/>
        </p:nvSpPr>
        <p:spPr>
          <a:xfrm>
            <a:off x="457200" y="5085184"/>
            <a:ext cx="8229600" cy="461665"/>
          </a:xfrm>
          <a:prstGeom prst="rect">
            <a:avLst/>
          </a:prstGeom>
          <a:noFill/>
        </p:spPr>
        <p:txBody>
          <a:bodyPr wrap="square" rtlCol="0">
            <a:spAutoFit/>
          </a:bodyPr>
          <a:lstStyle/>
          <a:p>
            <a:r>
              <a:rPr lang="en-US" dirty="0" smtClean="0"/>
              <a:t>Total errors = ___             Total correct/total possible = ____</a:t>
            </a:r>
            <a:endParaRPr lang="en-US" dirty="0"/>
          </a:p>
        </p:txBody>
      </p:sp>
      <p:pic>
        <p:nvPicPr>
          <p:cNvPr id="7" name="Picture 6" descr="C:\Users\rbeegle\AppData\Local\Microsoft\Windows\Temporary Internet Files\Content.IE5\34EIRK1C\MC900433838[1].png"/>
          <p:cNvPicPr/>
          <p:nvPr/>
        </p:nvPicPr>
        <p:blipFill>
          <a:blip r:embed="rId2">
            <a:extLst>
              <a:ext uri="{28A0092B-C50C-407E-A947-70E740481C1C}">
                <a14:useLocalDpi xmlns:a14="http://schemas.microsoft.com/office/drawing/2010/main" val="0"/>
              </a:ext>
            </a:extLst>
          </a:blip>
          <a:srcRect/>
          <a:stretch>
            <a:fillRect/>
          </a:stretch>
        </p:blipFill>
        <p:spPr bwMode="auto">
          <a:xfrm>
            <a:off x="7283450" y="764704"/>
            <a:ext cx="1403350" cy="1519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2"/>
          <p:cNvSpPr txBox="1"/>
          <p:nvPr/>
        </p:nvSpPr>
        <p:spPr>
          <a:xfrm>
            <a:off x="7570787" y="1358996"/>
            <a:ext cx="828675" cy="382905"/>
          </a:xfrm>
          <a:prstGeom prst="rect">
            <a:avLst/>
          </a:prstGeom>
          <a:noFill/>
        </p:spPr>
        <p:txBody>
          <a:bodyPr wrap="square" rtlCol="0">
            <a:spAutoFit/>
          </a:bodyPr>
          <a:lstStyle/>
          <a:p>
            <a:pPr marL="0" marR="0" fontAlgn="base">
              <a:spcBef>
                <a:spcPts val="0"/>
              </a:spcBef>
              <a:spcAft>
                <a:spcPts val="0"/>
              </a:spcAft>
            </a:pPr>
            <a:r>
              <a:rPr lang="en-US" sz="2000" kern="1200">
                <a:solidFill>
                  <a:srgbClr val="000000"/>
                </a:solidFill>
                <a:effectLst/>
                <a:latin typeface="Arial" panose="020B0604020202020204" pitchFamily="34" charset="0"/>
                <a:ea typeface="MS PGothic" panose="020B0600070205080204" pitchFamily="34" charset="-128"/>
                <a:cs typeface="MS PGothic" panose="020B0600070205080204" pitchFamily="34" charset="-128"/>
              </a:rPr>
              <a:t>HO 5</a:t>
            </a:r>
            <a:endParaRPr lang="en-US"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6472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as a </a:t>
            </a:r>
            <a:br>
              <a:rPr lang="en-US" dirty="0" smtClean="0"/>
            </a:br>
            <a:r>
              <a:rPr lang="en-US" dirty="0" smtClean="0"/>
              <a:t>school/grade-level team</a:t>
            </a:r>
            <a:endParaRPr lang="en-US" dirty="0"/>
          </a:p>
        </p:txBody>
      </p:sp>
      <p:sp>
        <p:nvSpPr>
          <p:cNvPr id="3" name="Content Placeholder 2"/>
          <p:cNvSpPr>
            <a:spLocks noGrp="1"/>
          </p:cNvSpPr>
          <p:nvPr>
            <p:ph idx="1"/>
          </p:nvPr>
        </p:nvSpPr>
        <p:spPr/>
        <p:txBody>
          <a:bodyPr/>
          <a:lstStyle/>
          <a:p>
            <a:r>
              <a:rPr lang="en-US" dirty="0" smtClean="0"/>
              <a:t>Of the ideas discussed today, which do we want to apply to spelling instruction on our campus?</a:t>
            </a:r>
          </a:p>
          <a:p>
            <a:r>
              <a:rPr lang="en-US" dirty="0" smtClean="0"/>
              <a:t>Using ONE of the ideas, plan for how this will be rolled out on your campus.  Will additional training be needed?  What is the proposed timetable for implementation?</a:t>
            </a:r>
            <a:endParaRPr lang="en-US"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63</a:t>
            </a:fld>
            <a:endParaRPr lang="en-US" dirty="0"/>
          </a:p>
        </p:txBody>
      </p:sp>
      <p:grpSp>
        <p:nvGrpSpPr>
          <p:cNvPr id="5" name="Group 4"/>
          <p:cNvGrpSpPr/>
          <p:nvPr/>
        </p:nvGrpSpPr>
        <p:grpSpPr>
          <a:xfrm>
            <a:off x="7356091" y="573722"/>
            <a:ext cx="1403350" cy="1519555"/>
            <a:chOff x="0" y="0"/>
            <a:chExt cx="1828572" cy="1828572"/>
          </a:xfrm>
        </p:grpSpPr>
        <p:pic>
          <p:nvPicPr>
            <p:cNvPr id="6" name="Picture 5" descr="C:\Users\rbeegle\AppData\Local\Microsoft\Windows\Temporary Internet Files\Content.IE5\34EIRK1C\MC9004338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2"/>
            <p:cNvSpPr txBox="1"/>
            <p:nvPr/>
          </p:nvSpPr>
          <p:spPr>
            <a:xfrm>
              <a:off x="359963" y="762437"/>
              <a:ext cx="1080366" cy="481476"/>
            </a:xfrm>
            <a:prstGeom prst="rect">
              <a:avLst/>
            </a:prstGeom>
            <a:noFill/>
          </p:spPr>
          <p:txBody>
            <a:bodyPr wrap="square" rtlCol="0">
              <a:spAutoFit/>
            </a:bodyPr>
            <a:lstStyle/>
            <a:p>
              <a:pPr marL="0" marR="0" fontAlgn="base">
                <a:spcBef>
                  <a:spcPts val="0"/>
                </a:spcBef>
                <a:spcAft>
                  <a:spcPts val="0"/>
                </a:spcAft>
              </a:pPr>
              <a:r>
                <a:rPr lang="en-US" sz="2000" kern="1200" dirty="0">
                  <a:solidFill>
                    <a:srgbClr val="000000"/>
                  </a:solidFill>
                  <a:effectLst/>
                  <a:latin typeface="Arial" panose="020B0604020202020204" pitchFamily="34" charset="0"/>
                  <a:ea typeface="MS PGothic" panose="020B0600070205080204" pitchFamily="34" charset="-128"/>
                  <a:cs typeface="MS PGothic" panose="020B0600070205080204" pitchFamily="34" charset="-128"/>
                </a:rPr>
                <a:t>HO </a:t>
              </a:r>
              <a:r>
                <a:rPr lang="en-US" sz="2000" kern="1200" dirty="0" smtClean="0">
                  <a:solidFill>
                    <a:srgbClr val="000000"/>
                  </a:solidFill>
                  <a:effectLst/>
                  <a:latin typeface="Arial" panose="020B0604020202020204" pitchFamily="34" charset="0"/>
                  <a:ea typeface="MS PGothic" panose="020B0600070205080204" pitchFamily="34" charset="-128"/>
                  <a:cs typeface="MS PGothic" panose="020B0600070205080204" pitchFamily="34" charset="-128"/>
                </a:rPr>
                <a:t>6</a:t>
              </a:r>
              <a:endParaRPr lang="en-US" sz="1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6771007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63550" indent="-463550">
              <a:buNone/>
            </a:pPr>
            <a:r>
              <a:rPr lang="en-US" dirty="0" smtClean="0"/>
              <a:t>Moats, Louisa Cook (2010).  </a:t>
            </a:r>
            <a:r>
              <a:rPr lang="en-US" i="1" dirty="0" smtClean="0"/>
              <a:t>Speech to Print:  Language Essentials for Teachers.  </a:t>
            </a:r>
            <a:r>
              <a:rPr lang="en-US" dirty="0" smtClean="0"/>
              <a:t>Baltimore:  Brookes Publishing Co.</a:t>
            </a:r>
          </a:p>
          <a:p>
            <a:pPr marL="463550" indent="-463550">
              <a:buNone/>
            </a:pPr>
            <a:r>
              <a:rPr lang="en-US" i="1" dirty="0" err="1" smtClean="0"/>
              <a:t>Graphophonemic</a:t>
            </a:r>
            <a:r>
              <a:rPr lang="en-US" i="1" dirty="0" smtClean="0"/>
              <a:t> Knowledge:  Routines and Teaching Tools.  </a:t>
            </a:r>
            <a:r>
              <a:rPr lang="en-US" dirty="0" smtClean="0"/>
              <a:t>Children’s Learning Institute, UT Houston (2008).</a:t>
            </a:r>
          </a:p>
          <a:p>
            <a:pPr marL="463550" indent="-463550">
              <a:buNone/>
            </a:pPr>
            <a:r>
              <a:rPr lang="en-US" i="1" dirty="0" smtClean="0"/>
              <a:t>PA…All Day!  </a:t>
            </a:r>
            <a:r>
              <a:rPr lang="en-US" dirty="0" smtClean="0"/>
              <a:t>Children’s Learning Institute, UT Houston (2009).</a:t>
            </a:r>
            <a:endParaRPr lang="en-US" i="1" dirty="0"/>
          </a:p>
        </p:txBody>
      </p:sp>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64</a:t>
            </a:fld>
            <a:endParaRPr lang="en-US" dirty="0"/>
          </a:p>
        </p:txBody>
      </p:sp>
    </p:spTree>
    <p:extLst>
      <p:ext uri="{BB962C8B-B14F-4D97-AF65-F5344CB8AC3E}">
        <p14:creationId xmlns:p14="http://schemas.microsoft.com/office/powerpoint/2010/main" val="13057882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65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437" y="1247775"/>
            <a:ext cx="3667125" cy="4362450"/>
          </a:xfrm>
          <a:prstGeom prst="rect">
            <a:avLst/>
          </a:prstGeom>
        </p:spPr>
      </p:pic>
    </p:spTree>
    <p:extLst>
      <p:ext uri="{BB962C8B-B14F-4D97-AF65-F5344CB8AC3E}">
        <p14:creationId xmlns:p14="http://schemas.microsoft.com/office/powerpoint/2010/main" val="3569961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0" y="1212850"/>
            <a:ext cx="9144000" cy="768350"/>
          </a:xfrm>
        </p:spPr>
        <p:txBody>
          <a:bodyPr/>
          <a:lstStyle/>
          <a:p>
            <a:pPr eaLnBrk="1" hangingPunct="1"/>
            <a:r>
              <a:rPr lang="en-US" smtClean="0">
                <a:cs typeface="ＭＳ Ｐゴシック" charset="-128"/>
              </a:rPr>
              <a:t>Incorporating a Routine to Build </a:t>
            </a:r>
            <a:br>
              <a:rPr lang="en-US" smtClean="0">
                <a:cs typeface="ＭＳ Ｐゴシック" charset="-128"/>
              </a:rPr>
            </a:br>
            <a:r>
              <a:rPr lang="en-US" smtClean="0">
                <a:cs typeface="ＭＳ Ｐゴシック" charset="-128"/>
              </a:rPr>
              <a:t>Student Spelling Skills</a:t>
            </a:r>
          </a:p>
        </p:txBody>
      </p:sp>
      <p:sp>
        <p:nvSpPr>
          <p:cNvPr id="37890" name="Content Placeholder 2"/>
          <p:cNvSpPr>
            <a:spLocks noGrp="1"/>
          </p:cNvSpPr>
          <p:nvPr>
            <p:ph idx="1"/>
          </p:nvPr>
        </p:nvSpPr>
        <p:spPr>
          <a:xfrm>
            <a:off x="404813" y="2484438"/>
            <a:ext cx="8229600" cy="4221162"/>
          </a:xfrm>
        </p:spPr>
        <p:txBody>
          <a:bodyPr/>
          <a:lstStyle/>
          <a:p>
            <a:pPr marL="3028950" lvl="3" indent="231775" eaLnBrk="1" hangingPunct="1">
              <a:lnSpc>
                <a:spcPct val="90000"/>
              </a:lnSpc>
              <a:buFont typeface="Arial" charset="0"/>
              <a:buNone/>
            </a:pPr>
            <a:endParaRPr lang="en-US" sz="2600" i="1" smtClean="0">
              <a:solidFill>
                <a:schemeClr val="tx2"/>
              </a:solidFill>
            </a:endParaRPr>
          </a:p>
          <a:p>
            <a:pPr marL="3028950" lvl="3" indent="231775" eaLnBrk="1" hangingPunct="1">
              <a:lnSpc>
                <a:spcPct val="90000"/>
              </a:lnSpc>
              <a:buFont typeface="Arial" charset="0"/>
              <a:buNone/>
            </a:pPr>
            <a:r>
              <a:rPr lang="en-US" sz="2800" i="1" smtClean="0">
                <a:solidFill>
                  <a:schemeClr val="tx2"/>
                </a:solidFill>
              </a:rPr>
              <a:t> </a:t>
            </a:r>
            <a:r>
              <a:rPr lang="en-US" sz="2800" smtClean="0"/>
              <a:t>direct instruction</a:t>
            </a:r>
          </a:p>
          <a:p>
            <a:pPr algn="ctr" eaLnBrk="1" hangingPunct="1">
              <a:lnSpc>
                <a:spcPct val="90000"/>
              </a:lnSpc>
              <a:buFont typeface="Arial" charset="0"/>
              <a:buNone/>
            </a:pPr>
            <a:r>
              <a:rPr lang="en-US" sz="2800" b="1" smtClean="0"/>
              <a:t>+</a:t>
            </a:r>
          </a:p>
          <a:p>
            <a:pPr eaLnBrk="1" hangingPunct="1">
              <a:lnSpc>
                <a:spcPct val="90000"/>
              </a:lnSpc>
              <a:buFont typeface="Arial" charset="0"/>
              <a:buNone/>
            </a:pPr>
            <a:r>
              <a:rPr lang="en-US" sz="2800" i="1" smtClean="0"/>
              <a:t>                                         </a:t>
            </a:r>
            <a:r>
              <a:rPr lang="en-US" sz="2800" smtClean="0"/>
              <a:t>phonics activity </a:t>
            </a:r>
            <a:endParaRPr lang="en-US" sz="2800" b="1" smtClean="0"/>
          </a:p>
          <a:p>
            <a:pPr algn="ctr" eaLnBrk="1" hangingPunct="1">
              <a:lnSpc>
                <a:spcPct val="90000"/>
              </a:lnSpc>
              <a:buFont typeface="Arial" charset="0"/>
              <a:buNone/>
            </a:pPr>
            <a:r>
              <a:rPr lang="en-US" sz="2800" b="1" smtClean="0"/>
              <a:t>+</a:t>
            </a:r>
          </a:p>
          <a:p>
            <a:pPr marL="3028950" lvl="2" indent="231775" eaLnBrk="1" hangingPunct="1">
              <a:lnSpc>
                <a:spcPct val="90000"/>
              </a:lnSpc>
              <a:buFont typeface="Arial" charset="0"/>
              <a:buNone/>
            </a:pPr>
            <a:r>
              <a:rPr lang="en-US" sz="2800" i="1" smtClean="0"/>
              <a:t> </a:t>
            </a:r>
            <a:r>
              <a:rPr lang="en-US" sz="2800" smtClean="0"/>
              <a:t>daily dictation</a:t>
            </a:r>
          </a:p>
          <a:p>
            <a:pPr algn="ctr" eaLnBrk="1" hangingPunct="1">
              <a:lnSpc>
                <a:spcPct val="90000"/>
              </a:lnSpc>
              <a:buFont typeface="Arial" charset="0"/>
              <a:buNone/>
            </a:pPr>
            <a:r>
              <a:rPr lang="en-US" sz="2800" b="1" smtClean="0"/>
              <a:t>=</a:t>
            </a:r>
          </a:p>
          <a:p>
            <a:pPr algn="ctr" eaLnBrk="1" hangingPunct="1">
              <a:lnSpc>
                <a:spcPct val="90000"/>
              </a:lnSpc>
              <a:buFont typeface="Arial" charset="0"/>
              <a:buNone/>
            </a:pPr>
            <a:r>
              <a:rPr lang="en-US" sz="2800" b="1" i="1" smtClean="0"/>
              <a:t>    </a:t>
            </a:r>
            <a:r>
              <a:rPr lang="en-US" sz="2800" smtClean="0"/>
              <a:t>An effective spelling routine!</a:t>
            </a:r>
            <a:endParaRPr lang="en-US" sz="3000" smtClean="0"/>
          </a:p>
        </p:txBody>
      </p:sp>
      <p:sp>
        <p:nvSpPr>
          <p:cNvPr id="3" name="Slide Number Placeholder 2"/>
          <p:cNvSpPr>
            <a:spLocks noGrp="1"/>
          </p:cNvSpPr>
          <p:nvPr>
            <p:ph type="sldNum" sz="quarter" idx="10"/>
          </p:nvPr>
        </p:nvSpPr>
        <p:spPr/>
        <p:txBody>
          <a:bodyPr/>
          <a:lstStyle/>
          <a:p>
            <a:pPr>
              <a:defRPr/>
            </a:pPr>
            <a:fld id="{09693373-FC96-4E65-983C-B4549A70E9EB}" type="slidenum">
              <a:rPr/>
              <a:pPr>
                <a:defRPr/>
              </a:pPr>
              <a:t>7</a:t>
            </a:fld>
            <a:endParaRPr dirty="0"/>
          </a:p>
        </p:txBody>
      </p:sp>
      <p:sp>
        <p:nvSpPr>
          <p:cNvPr id="37892" name="TextBox 11"/>
          <p:cNvSpPr txBox="1">
            <a:spLocks noChangeArrowheads="1"/>
          </p:cNvSpPr>
          <p:nvPr/>
        </p:nvSpPr>
        <p:spPr bwMode="auto">
          <a:xfrm rot="-1640856">
            <a:off x="511175" y="3081338"/>
            <a:ext cx="2003425" cy="946150"/>
          </a:xfrm>
          <a:prstGeom prst="rect">
            <a:avLst/>
          </a:prstGeom>
          <a:noFill/>
          <a:ln w="9525">
            <a:noFill/>
            <a:miter lim="800000"/>
            <a:headEnd/>
            <a:tailEnd/>
          </a:ln>
        </p:spPr>
        <p:txBody>
          <a:bodyPr>
            <a:prstTxWarp prst="textNoShape">
              <a:avLst/>
            </a:prstTxWarp>
            <a:spAutoFit/>
          </a:bodyPr>
          <a:lstStyle/>
          <a:p>
            <a:r>
              <a:rPr lang="en-US" sz="2800" b="1">
                <a:latin typeface="Calibri" charset="0"/>
              </a:rPr>
              <a:t>It’s as easy as. . .</a:t>
            </a:r>
          </a:p>
        </p:txBody>
      </p:sp>
      <p:grpSp>
        <p:nvGrpSpPr>
          <p:cNvPr id="37893" name="Group 21"/>
          <p:cNvGrpSpPr>
            <a:grpSpLocks/>
          </p:cNvGrpSpPr>
          <p:nvPr/>
        </p:nvGrpSpPr>
        <p:grpSpPr bwMode="auto">
          <a:xfrm>
            <a:off x="2895600" y="2695575"/>
            <a:ext cx="762000" cy="2819400"/>
            <a:chOff x="2895600" y="2133600"/>
            <a:chExt cx="762000" cy="2818905"/>
          </a:xfrm>
        </p:grpSpPr>
        <p:grpSp>
          <p:nvGrpSpPr>
            <p:cNvPr id="37894" name="Group 18"/>
            <p:cNvGrpSpPr>
              <a:grpSpLocks/>
            </p:cNvGrpSpPr>
            <p:nvPr/>
          </p:nvGrpSpPr>
          <p:grpSpPr bwMode="auto">
            <a:xfrm>
              <a:off x="2895600" y="2133600"/>
              <a:ext cx="762000" cy="761866"/>
              <a:chOff x="2895600" y="2133600"/>
              <a:chExt cx="762000" cy="761866"/>
            </a:xfrm>
          </p:grpSpPr>
          <p:sp>
            <p:nvSpPr>
              <p:cNvPr id="13" name="Oval 12"/>
              <p:cNvSpPr/>
              <p:nvPr/>
            </p:nvSpPr>
            <p:spPr>
              <a:xfrm>
                <a:off x="2895600" y="2133600"/>
                <a:ext cx="762000" cy="761866"/>
              </a:xfrm>
              <a:prstGeom prst="ellipse">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902" name="TextBox 15"/>
              <p:cNvSpPr txBox="1">
                <a:spLocks noChangeArrowheads="1"/>
              </p:cNvSpPr>
              <p:nvPr/>
            </p:nvSpPr>
            <p:spPr bwMode="auto">
              <a:xfrm>
                <a:off x="2971800" y="2133600"/>
                <a:ext cx="685800" cy="761866"/>
              </a:xfrm>
              <a:prstGeom prst="rect">
                <a:avLst/>
              </a:prstGeom>
              <a:noFill/>
              <a:ln w="9525">
                <a:noFill/>
                <a:miter lim="800000"/>
                <a:headEnd/>
                <a:tailEnd/>
              </a:ln>
            </p:spPr>
            <p:txBody>
              <a:bodyPr>
                <a:prstTxWarp prst="textNoShape">
                  <a:avLst/>
                </a:prstTxWarp>
                <a:spAutoFit/>
              </a:bodyPr>
              <a:lstStyle/>
              <a:p>
                <a:pPr algn="ctr"/>
                <a:r>
                  <a:rPr lang="en-US" sz="4400">
                    <a:latin typeface="Expo" charset="0"/>
                  </a:rPr>
                  <a:t>A</a:t>
                </a:r>
              </a:p>
            </p:txBody>
          </p:sp>
        </p:grpSp>
        <p:grpSp>
          <p:nvGrpSpPr>
            <p:cNvPr id="37895" name="Group 19"/>
            <p:cNvGrpSpPr>
              <a:grpSpLocks/>
            </p:cNvGrpSpPr>
            <p:nvPr/>
          </p:nvGrpSpPr>
          <p:grpSpPr bwMode="auto">
            <a:xfrm>
              <a:off x="2895600" y="3124026"/>
              <a:ext cx="762000" cy="761866"/>
              <a:chOff x="2895600" y="3124026"/>
              <a:chExt cx="762000" cy="761866"/>
            </a:xfrm>
          </p:grpSpPr>
          <p:sp>
            <p:nvSpPr>
              <p:cNvPr id="14" name="Oval 13"/>
              <p:cNvSpPr/>
              <p:nvPr/>
            </p:nvSpPr>
            <p:spPr>
              <a:xfrm>
                <a:off x="2895600" y="3124026"/>
                <a:ext cx="762000" cy="761866"/>
              </a:xfrm>
              <a:prstGeom prst="ellipse">
                <a:avLst/>
              </a:prstGeom>
              <a:solidFill>
                <a:schemeClr val="accent6">
                  <a:lumMod val="60000"/>
                  <a:lumOff val="4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900" name="TextBox 16"/>
              <p:cNvSpPr txBox="1">
                <a:spLocks noChangeArrowheads="1"/>
              </p:cNvSpPr>
              <p:nvPr/>
            </p:nvSpPr>
            <p:spPr bwMode="auto">
              <a:xfrm>
                <a:off x="2971800" y="3124026"/>
                <a:ext cx="685800" cy="761866"/>
              </a:xfrm>
              <a:prstGeom prst="rect">
                <a:avLst/>
              </a:prstGeom>
              <a:noFill/>
              <a:ln w="9525">
                <a:noFill/>
                <a:miter lim="800000"/>
                <a:headEnd/>
                <a:tailEnd/>
              </a:ln>
            </p:spPr>
            <p:txBody>
              <a:bodyPr>
                <a:prstTxWarp prst="textNoShape">
                  <a:avLst/>
                </a:prstTxWarp>
                <a:spAutoFit/>
              </a:bodyPr>
              <a:lstStyle/>
              <a:p>
                <a:pPr algn="ctr"/>
                <a:r>
                  <a:rPr lang="en-US" sz="4400">
                    <a:latin typeface="Expo" charset="0"/>
                  </a:rPr>
                  <a:t>B</a:t>
                </a:r>
              </a:p>
            </p:txBody>
          </p:sp>
        </p:grpSp>
        <p:grpSp>
          <p:nvGrpSpPr>
            <p:cNvPr id="37896" name="Group 20"/>
            <p:cNvGrpSpPr>
              <a:grpSpLocks/>
            </p:cNvGrpSpPr>
            <p:nvPr/>
          </p:nvGrpSpPr>
          <p:grpSpPr bwMode="auto">
            <a:xfrm>
              <a:off x="2895600" y="4190638"/>
              <a:ext cx="762000" cy="761867"/>
              <a:chOff x="2895600" y="4190638"/>
              <a:chExt cx="762000" cy="761867"/>
            </a:xfrm>
          </p:grpSpPr>
          <p:sp>
            <p:nvSpPr>
              <p:cNvPr id="15" name="Oval 14"/>
              <p:cNvSpPr/>
              <p:nvPr/>
            </p:nvSpPr>
            <p:spPr>
              <a:xfrm>
                <a:off x="2895600" y="4190639"/>
                <a:ext cx="762000" cy="761866"/>
              </a:xfrm>
              <a:prstGeom prst="ellipse">
                <a:avLst/>
              </a:prstGeom>
              <a:solidFill>
                <a:srgbClr val="00B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898" name="TextBox 17"/>
              <p:cNvSpPr txBox="1">
                <a:spLocks noChangeArrowheads="1"/>
              </p:cNvSpPr>
              <p:nvPr/>
            </p:nvSpPr>
            <p:spPr bwMode="auto">
              <a:xfrm>
                <a:off x="2971800" y="4190639"/>
                <a:ext cx="685800" cy="761866"/>
              </a:xfrm>
              <a:prstGeom prst="rect">
                <a:avLst/>
              </a:prstGeom>
              <a:noFill/>
              <a:ln w="9525">
                <a:noFill/>
                <a:miter lim="800000"/>
                <a:headEnd/>
                <a:tailEnd/>
              </a:ln>
            </p:spPr>
            <p:txBody>
              <a:bodyPr>
                <a:prstTxWarp prst="textNoShape">
                  <a:avLst/>
                </a:prstTxWarp>
                <a:spAutoFit/>
              </a:bodyPr>
              <a:lstStyle/>
              <a:p>
                <a:pPr algn="ctr"/>
                <a:r>
                  <a:rPr lang="en-US" sz="4400">
                    <a:latin typeface="Expo" charset="0"/>
                  </a:rPr>
                  <a:t>C</a:t>
                </a:r>
              </a:p>
            </p:txBody>
          </p:sp>
        </p:grpSp>
      </p:grpSp>
    </p:spTree>
    <p:extLst>
      <p:ext uri="{BB962C8B-B14F-4D97-AF65-F5344CB8AC3E}">
        <p14:creationId xmlns:p14="http://schemas.microsoft.com/office/powerpoint/2010/main" val="3494701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36712"/>
            <a:ext cx="7344816" cy="56773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2008" y="980728"/>
            <a:ext cx="1547664" cy="307777"/>
          </a:xfrm>
          <a:prstGeom prst="rect">
            <a:avLst/>
          </a:prstGeom>
          <a:noFill/>
        </p:spPr>
        <p:txBody>
          <a:bodyPr wrap="square" rtlCol="0">
            <a:spAutoFit/>
          </a:bodyPr>
          <a:lstStyle/>
          <a:p>
            <a:pPr algn="r"/>
            <a:r>
              <a:rPr lang="en-US" sz="1400" dirty="0" smtClean="0"/>
              <a:t>Unit/Lesson #</a:t>
            </a:r>
            <a:endParaRPr lang="en-US" sz="1400" dirty="0"/>
          </a:p>
        </p:txBody>
      </p:sp>
      <p:sp>
        <p:nvSpPr>
          <p:cNvPr id="9" name="TextBox 8"/>
          <p:cNvSpPr txBox="1"/>
          <p:nvPr/>
        </p:nvSpPr>
        <p:spPr>
          <a:xfrm>
            <a:off x="72008" y="1440905"/>
            <a:ext cx="1547664" cy="307777"/>
          </a:xfrm>
          <a:prstGeom prst="rect">
            <a:avLst/>
          </a:prstGeom>
          <a:noFill/>
        </p:spPr>
        <p:txBody>
          <a:bodyPr wrap="square" rtlCol="0">
            <a:spAutoFit/>
          </a:bodyPr>
          <a:lstStyle/>
          <a:p>
            <a:pPr algn="r"/>
            <a:r>
              <a:rPr lang="en-US" sz="1400" dirty="0" smtClean="0"/>
              <a:t>Spelling Pattern</a:t>
            </a:r>
            <a:endParaRPr lang="en-US" sz="1400" dirty="0"/>
          </a:p>
        </p:txBody>
      </p:sp>
      <p:sp>
        <p:nvSpPr>
          <p:cNvPr id="10" name="TextBox 9"/>
          <p:cNvSpPr txBox="1"/>
          <p:nvPr/>
        </p:nvSpPr>
        <p:spPr>
          <a:xfrm>
            <a:off x="99905" y="1901082"/>
            <a:ext cx="1547664" cy="1169551"/>
          </a:xfrm>
          <a:prstGeom prst="rect">
            <a:avLst/>
          </a:prstGeom>
          <a:noFill/>
        </p:spPr>
        <p:txBody>
          <a:bodyPr wrap="square" rtlCol="0">
            <a:spAutoFit/>
          </a:bodyPr>
          <a:lstStyle/>
          <a:p>
            <a:pPr algn="r"/>
            <a:r>
              <a:rPr lang="en-US" sz="1400" dirty="0" smtClean="0"/>
              <a:t>Words using the pattern—you will need to come up with more for the activities!</a:t>
            </a:r>
            <a:endParaRPr lang="en-US" sz="1400" dirty="0"/>
          </a:p>
        </p:txBody>
      </p:sp>
      <p:sp>
        <p:nvSpPr>
          <p:cNvPr id="11" name="TextBox 10"/>
          <p:cNvSpPr txBox="1"/>
          <p:nvPr/>
        </p:nvSpPr>
        <p:spPr>
          <a:xfrm>
            <a:off x="72008" y="3223033"/>
            <a:ext cx="1547664" cy="1384995"/>
          </a:xfrm>
          <a:prstGeom prst="rect">
            <a:avLst/>
          </a:prstGeom>
          <a:noFill/>
        </p:spPr>
        <p:txBody>
          <a:bodyPr wrap="square" rtlCol="0">
            <a:spAutoFit/>
          </a:bodyPr>
          <a:lstStyle/>
          <a:p>
            <a:pPr algn="r"/>
            <a:r>
              <a:rPr lang="en-US" sz="1400" dirty="0" smtClean="0"/>
              <a:t>Direct Instruction—Use these notes to teach and reteach the pattern </a:t>
            </a:r>
            <a:r>
              <a:rPr lang="en-US" sz="1400" u="sng" dirty="0" smtClean="0"/>
              <a:t>daily</a:t>
            </a:r>
            <a:r>
              <a:rPr lang="en-US" sz="1400" dirty="0" smtClean="0"/>
              <a:t>.</a:t>
            </a:r>
            <a:endParaRPr lang="en-US" sz="1400" dirty="0"/>
          </a:p>
        </p:txBody>
      </p:sp>
      <p:sp>
        <p:nvSpPr>
          <p:cNvPr id="12" name="TextBox 11"/>
          <p:cNvSpPr txBox="1"/>
          <p:nvPr/>
        </p:nvSpPr>
        <p:spPr>
          <a:xfrm>
            <a:off x="70146" y="4725144"/>
            <a:ext cx="1547664" cy="1815882"/>
          </a:xfrm>
          <a:prstGeom prst="rect">
            <a:avLst/>
          </a:prstGeom>
          <a:noFill/>
        </p:spPr>
        <p:txBody>
          <a:bodyPr wrap="square" rtlCol="0">
            <a:spAutoFit/>
          </a:bodyPr>
          <a:lstStyle/>
          <a:p>
            <a:pPr algn="r"/>
            <a:r>
              <a:rPr lang="en-US" sz="1400" dirty="0" smtClean="0"/>
              <a:t>Jot notes here for a think-aloud to model using the spelling pattern.  You will think-aloud a different word each day!</a:t>
            </a:r>
            <a:endParaRPr lang="en-US" sz="1400" dirty="0"/>
          </a:p>
        </p:txBody>
      </p:sp>
      <p:cxnSp>
        <p:nvCxnSpPr>
          <p:cNvPr id="13" name="Straight Arrow Connector 12"/>
          <p:cNvCxnSpPr/>
          <p:nvPr/>
        </p:nvCxnSpPr>
        <p:spPr>
          <a:xfrm>
            <a:off x="1619672" y="1134616"/>
            <a:ext cx="360040" cy="153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19672" y="1594793"/>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p:cNvCxnSpPr>
          <p:nvPr/>
        </p:nvCxnSpPr>
        <p:spPr>
          <a:xfrm flipV="1">
            <a:off x="1647569" y="2430966"/>
            <a:ext cx="260135" cy="54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3"/>
          </p:cNvCxnSpPr>
          <p:nvPr/>
        </p:nvCxnSpPr>
        <p:spPr>
          <a:xfrm flipV="1">
            <a:off x="1619672" y="3915530"/>
            <a:ext cx="28803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617810" y="5229200"/>
            <a:ext cx="289894" cy="403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670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64C096A-493D-4BB8-9767-8604D3B5277C}" type="slidenum">
              <a:rPr lang="en-US" smtClean="0"/>
              <a:pPr>
                <a:defRPr/>
              </a:pPr>
              <a:t>9</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33853"/>
            <a:ext cx="7344816" cy="56773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452320" y="980728"/>
            <a:ext cx="1547664" cy="461665"/>
          </a:xfrm>
          <a:prstGeom prst="rect">
            <a:avLst/>
          </a:prstGeom>
          <a:noFill/>
        </p:spPr>
        <p:txBody>
          <a:bodyPr wrap="square" rtlCol="0">
            <a:spAutoFit/>
          </a:bodyPr>
          <a:lstStyle/>
          <a:p>
            <a:pPr algn="r"/>
            <a:r>
              <a:rPr lang="en-US" sz="1400" dirty="0" smtClean="0"/>
              <a:t>Unit/Lesson # </a:t>
            </a:r>
            <a:r>
              <a:rPr lang="en-US" sz="1000" dirty="0" smtClean="0"/>
              <a:t>(reminder)</a:t>
            </a:r>
            <a:endParaRPr lang="en-US" sz="1400" dirty="0"/>
          </a:p>
        </p:txBody>
      </p:sp>
      <p:sp>
        <p:nvSpPr>
          <p:cNvPr id="9" name="TextBox 8"/>
          <p:cNvSpPr txBox="1"/>
          <p:nvPr/>
        </p:nvSpPr>
        <p:spPr>
          <a:xfrm>
            <a:off x="7452320" y="1432151"/>
            <a:ext cx="1547664" cy="461665"/>
          </a:xfrm>
          <a:prstGeom prst="rect">
            <a:avLst/>
          </a:prstGeom>
          <a:noFill/>
        </p:spPr>
        <p:txBody>
          <a:bodyPr wrap="square" rtlCol="0">
            <a:spAutoFit/>
          </a:bodyPr>
          <a:lstStyle/>
          <a:p>
            <a:pPr algn="r"/>
            <a:r>
              <a:rPr lang="en-US" sz="1400" dirty="0" smtClean="0"/>
              <a:t>Spelling Pattern </a:t>
            </a:r>
            <a:r>
              <a:rPr lang="en-US" sz="1000" dirty="0" smtClean="0"/>
              <a:t>(reminder)</a:t>
            </a:r>
            <a:endParaRPr lang="en-US" sz="1400" dirty="0"/>
          </a:p>
        </p:txBody>
      </p:sp>
      <p:sp>
        <p:nvSpPr>
          <p:cNvPr id="10" name="TextBox 9"/>
          <p:cNvSpPr txBox="1"/>
          <p:nvPr/>
        </p:nvSpPr>
        <p:spPr>
          <a:xfrm>
            <a:off x="7355268" y="1916832"/>
            <a:ext cx="1788731" cy="2677656"/>
          </a:xfrm>
          <a:prstGeom prst="rect">
            <a:avLst/>
          </a:prstGeom>
          <a:noFill/>
        </p:spPr>
        <p:txBody>
          <a:bodyPr wrap="square" rtlCol="0">
            <a:spAutoFit/>
          </a:bodyPr>
          <a:lstStyle/>
          <a:p>
            <a:pPr algn="r"/>
            <a:r>
              <a:rPr lang="en-US" sz="1400" dirty="0" smtClean="0"/>
              <a:t>Notes on each activity you plan to use during the week—ONE ACTIVITY DAILY!  You may use some activities more than once, and others may not be applicable to the lesson.</a:t>
            </a:r>
          </a:p>
          <a:p>
            <a:pPr algn="r"/>
            <a:r>
              <a:rPr lang="en-US" sz="1400" dirty="0" smtClean="0"/>
              <a:t>CHOOSE WISELY.</a:t>
            </a:r>
            <a:endParaRPr lang="en-US" sz="1400" dirty="0"/>
          </a:p>
        </p:txBody>
      </p:sp>
      <p:sp>
        <p:nvSpPr>
          <p:cNvPr id="12" name="TextBox 11"/>
          <p:cNvSpPr txBox="1"/>
          <p:nvPr/>
        </p:nvSpPr>
        <p:spPr>
          <a:xfrm>
            <a:off x="7619132" y="4653136"/>
            <a:ext cx="1547664" cy="1169551"/>
          </a:xfrm>
          <a:prstGeom prst="rect">
            <a:avLst/>
          </a:prstGeom>
          <a:noFill/>
        </p:spPr>
        <p:txBody>
          <a:bodyPr wrap="square" rtlCol="0">
            <a:spAutoFit/>
          </a:bodyPr>
          <a:lstStyle/>
          <a:p>
            <a:pPr algn="r"/>
            <a:r>
              <a:rPr lang="en-US" sz="1400" dirty="0" smtClean="0"/>
              <a:t>Jot words/ sentences to be used in dictation.  DO DICTATION DAILY!</a:t>
            </a:r>
            <a:endParaRPr lang="en-US" sz="1400" dirty="0"/>
          </a:p>
        </p:txBody>
      </p:sp>
      <p:cxnSp>
        <p:nvCxnSpPr>
          <p:cNvPr id="13" name="Straight Arrow Connector 12"/>
          <p:cNvCxnSpPr/>
          <p:nvPr/>
        </p:nvCxnSpPr>
        <p:spPr>
          <a:xfrm flipH="1">
            <a:off x="6156176" y="1134616"/>
            <a:ext cx="1656184" cy="297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164288" y="1594793"/>
            <a:ext cx="502864" cy="145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236298" y="2636912"/>
            <a:ext cx="72007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377258" y="5027257"/>
            <a:ext cx="289894" cy="403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276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8906</TotalTime>
  <Words>3132</Words>
  <Application>Microsoft Office PowerPoint</Application>
  <PresentationFormat>On-screen Show (4:3)</PresentationFormat>
  <Paragraphs>533</Paragraphs>
  <Slides>65</Slides>
  <Notes>7</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Graphophonemic Knowledge: Spelling and Dispelling</vt:lpstr>
      <vt:lpstr>PowerPoint Presentation</vt:lpstr>
      <vt:lpstr>Share Successes</vt:lpstr>
      <vt:lpstr>Questions? Answers to these questions will be discussed, either in this training or through a subsequent training.</vt:lpstr>
      <vt:lpstr>PowerPoint Presentation</vt:lpstr>
      <vt:lpstr>Let’s take a closer look at the steps  in the GK routine!</vt:lpstr>
      <vt:lpstr>Incorporating a Routine to Build  Student Spelling Skills</vt:lpstr>
      <vt:lpstr>PowerPoint Presentation</vt:lpstr>
      <vt:lpstr>PowerPoint Presentation</vt:lpstr>
      <vt:lpstr>How long does the routine take?</vt:lpstr>
      <vt:lpstr>Possible options</vt:lpstr>
      <vt:lpstr>How do I choose the pattern to teach?</vt:lpstr>
      <vt:lpstr>How do I choose the pattern to teach?</vt:lpstr>
      <vt:lpstr>How do I choose the pattern to teach?</vt:lpstr>
      <vt:lpstr>Incorporating spelling into workstations</vt:lpstr>
      <vt:lpstr>Incorporating spelling into workstations</vt:lpstr>
      <vt:lpstr>Incorporating spelling into workstations</vt:lpstr>
      <vt:lpstr>Incorporating spelling into workstations</vt:lpstr>
      <vt:lpstr>Your turn!</vt:lpstr>
      <vt:lpstr>Your turn!</vt:lpstr>
      <vt:lpstr>Phonemic Awareness     Spelling</vt:lpstr>
      <vt:lpstr>According to Louisa Moats…</vt:lpstr>
      <vt:lpstr>Characteristics of a Powerful  Phonemic Awareness Program</vt:lpstr>
      <vt:lpstr>Characteristics of a Powerful PA Program</vt:lpstr>
      <vt:lpstr>Characteristics of a Powerful PA Program</vt:lpstr>
      <vt:lpstr>PowerPoint Presentation</vt:lpstr>
      <vt:lpstr>What PA skills does a good speller really need, anyway?</vt:lpstr>
      <vt:lpstr>What PA skills does a good speller really need, anyway?</vt:lpstr>
      <vt:lpstr>Give it a try!</vt:lpstr>
      <vt:lpstr>PA Skills a Good Speller Needs</vt:lpstr>
      <vt:lpstr>How to diagnose a problem with sentence segmentation</vt:lpstr>
      <vt:lpstr>Teaching Sentence Segmentation</vt:lpstr>
      <vt:lpstr>Teaching Sentence Segmentation</vt:lpstr>
      <vt:lpstr>FCRR Resources for Sentence Segmentation</vt:lpstr>
      <vt:lpstr>PA Skills a Good Speller Needs</vt:lpstr>
      <vt:lpstr>How to diagnose a problem with syllable segmentation</vt:lpstr>
      <vt:lpstr>Teaching Syllable Segmentation</vt:lpstr>
      <vt:lpstr>TPRI Resources for Syllable Segmentation</vt:lpstr>
      <vt:lpstr>FCRR Resources for Syllable Segmentation</vt:lpstr>
      <vt:lpstr>PA Skills a Good Speller Needs</vt:lpstr>
      <vt:lpstr>PA Skills a Good Speller Needs</vt:lpstr>
      <vt:lpstr>How to diagnose a problem with onset-rime segmentation</vt:lpstr>
      <vt:lpstr>Teaching Onset-Rime Segmentation</vt:lpstr>
      <vt:lpstr>TPRI Resources for Onset-Rime Segmentation</vt:lpstr>
      <vt:lpstr>FCRR Resources for Onset-Rime Segmentation</vt:lpstr>
      <vt:lpstr>PA Skills a Good Speller Needs</vt:lpstr>
      <vt:lpstr>PowerPoint Presentation</vt:lpstr>
      <vt:lpstr>How to diagnose a problem with phoneme segmentation</vt:lpstr>
      <vt:lpstr>Teaching Phoneme Segmentation</vt:lpstr>
      <vt:lpstr>TPRI Resources for Phoneme Segmentation</vt:lpstr>
      <vt:lpstr>FCRR Resources for Phoneme Segmentation</vt:lpstr>
      <vt:lpstr>PA Skills a Good Speller Needs</vt:lpstr>
      <vt:lpstr>How to diagnose a problem with phoneme manipulation</vt:lpstr>
      <vt:lpstr>Teaching Phoneme Manipulation</vt:lpstr>
      <vt:lpstr>TPRI Resources for Phoneme Manipulation</vt:lpstr>
      <vt:lpstr>FCRR Resources for Phoneme Manipulation</vt:lpstr>
      <vt:lpstr>PowerPoint Presentation</vt:lpstr>
      <vt:lpstr>What PA skill might not be mastered  if a student….?</vt:lpstr>
      <vt:lpstr>What PA skill might not be mastered if a student….?</vt:lpstr>
      <vt:lpstr>Counting spelling errors</vt:lpstr>
      <vt:lpstr>Counting spelling errors</vt:lpstr>
      <vt:lpstr>Counting spelling errors</vt:lpstr>
      <vt:lpstr>Discuss as a  school/grade-level team</vt:lpstr>
      <vt:lpstr>References</vt:lpstr>
      <vt:lpstr>PowerPoint Presentation</vt:lpstr>
    </vt:vector>
  </TitlesOfParts>
  <Company>UT Medical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Graphophonemic Knowledge: Routines and Teaching Tools</dc:title>
  <dc:creator>rbeegle</dc:creator>
  <cp:lastModifiedBy>rbeegle</cp:lastModifiedBy>
  <cp:revision>381</cp:revision>
  <cp:lastPrinted>2013-11-13T17:39:09Z</cp:lastPrinted>
  <dcterms:created xsi:type="dcterms:W3CDTF">2010-01-04T18:01:38Z</dcterms:created>
  <dcterms:modified xsi:type="dcterms:W3CDTF">2013-11-14T13:28:03Z</dcterms:modified>
</cp:coreProperties>
</file>