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82" r:id="rId12"/>
    <p:sldId id="283" r:id="rId13"/>
    <p:sldId id="284" r:id="rId14"/>
    <p:sldId id="285" r:id="rId15"/>
    <p:sldId id="286" r:id="rId16"/>
    <p:sldId id="287"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618AE"/>
    <a:srgbClr val="176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97314" autoAdjust="0"/>
  </p:normalViewPr>
  <p:slideViewPr>
    <p:cSldViewPr>
      <p:cViewPr varScale="1">
        <p:scale>
          <a:sx n="170" d="100"/>
          <a:sy n="170" d="100"/>
        </p:scale>
        <p:origin x="-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8" d="100"/>
          <a:sy n="128" d="100"/>
        </p:scale>
        <p:origin x="-35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000" i="1" dirty="0" smtClean="0"/>
              <a:t>Vocabulary and Oral Language Development</a:t>
            </a:r>
            <a:endParaRPr lang="en-US" sz="1000" i="1" dirty="0"/>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en-US" sz="1000" dirty="0" smtClean="0"/>
              <a:t>Vaughn Gross Center for Reading and Language Arts at The University of Texas at Austin</a:t>
            </a:r>
            <a:br>
              <a:rPr lang="en-US" sz="1000" dirty="0" smtClean="0"/>
            </a:br>
            <a:r>
              <a:rPr lang="en-US" sz="1000" dirty="0" smtClean="0"/>
              <a:t>© 2013 Texas Education Agency/The University of Texas System</a:t>
            </a:r>
            <a:endParaRPr lang="en-US" sz="1000" dirty="0"/>
          </a:p>
        </p:txBody>
      </p:sp>
      <p:sp>
        <p:nvSpPr>
          <p:cNvPr id="5" name="Slide Number Placeholder 4"/>
          <p:cNvSpPr>
            <a:spLocks noGrp="1"/>
          </p:cNvSpPr>
          <p:nvPr>
            <p:ph type="sldNum" sz="quarter" idx="3"/>
          </p:nvPr>
        </p:nvSpPr>
        <p:spPr>
          <a:xfrm>
            <a:off x="3886200" y="3175"/>
            <a:ext cx="2971800" cy="457200"/>
          </a:xfrm>
          <a:prstGeom prst="rect">
            <a:avLst/>
          </a:prstGeom>
        </p:spPr>
        <p:txBody>
          <a:bodyPr vert="horz" lIns="91440" tIns="45720" rIns="91440" bIns="45720" rtlCol="0" anchor="t" anchorCtr="0"/>
          <a:lstStyle>
            <a:lvl1pPr algn="r">
              <a:defRPr sz="1200"/>
            </a:lvl1pPr>
          </a:lstStyle>
          <a:p>
            <a:fld id="{8129E869-1D51-DE49-ADED-9B6CEE28C6B6}" type="slidenum">
              <a:rPr lang="en-US" sz="1000" smtClean="0"/>
              <a:t>‹#›</a:t>
            </a:fld>
            <a:endParaRPr lang="en-US" sz="1000" dirty="0"/>
          </a:p>
        </p:txBody>
      </p:sp>
    </p:spTree>
    <p:extLst>
      <p:ext uri="{BB962C8B-B14F-4D97-AF65-F5344CB8AC3E}">
        <p14:creationId xmlns:p14="http://schemas.microsoft.com/office/powerpoint/2010/main" val="2683379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000" i="1" dirty="0" smtClean="0"/>
              <a:t>Vocabulary and Oral Language Development</a:t>
            </a:r>
            <a:endParaRPr lang="en-US" sz="1000" i="1" dirty="0"/>
          </a:p>
        </p:txBody>
      </p:sp>
      <p:sp>
        <p:nvSpPr>
          <p:cNvPr id="10" name="Slide Number Placeholder 4"/>
          <p:cNvSpPr>
            <a:spLocks noGrp="1"/>
          </p:cNvSpPr>
          <p:nvPr>
            <p:ph type="sldNum" sz="quarter" idx="5"/>
          </p:nvPr>
        </p:nvSpPr>
        <p:spPr>
          <a:xfrm>
            <a:off x="3886200" y="3175"/>
            <a:ext cx="2971800" cy="457200"/>
          </a:xfrm>
          <a:prstGeom prst="rect">
            <a:avLst/>
          </a:prstGeom>
        </p:spPr>
        <p:txBody>
          <a:bodyPr vert="horz" lIns="91440" tIns="45720" rIns="91440" bIns="45720" rtlCol="0" anchor="t" anchorCtr="0"/>
          <a:lstStyle>
            <a:lvl1pPr algn="r">
              <a:defRPr sz="1200"/>
            </a:lvl1pPr>
          </a:lstStyle>
          <a:p>
            <a:fld id="{8129E869-1D51-DE49-ADED-9B6CEE28C6B6}" type="slidenum">
              <a:rPr lang="en-US" sz="1000" smtClean="0"/>
              <a:t>‹#›</a:t>
            </a:fld>
            <a:endParaRPr lang="en-US" sz="1000" dirty="0"/>
          </a:p>
        </p:txBody>
      </p:sp>
      <p:sp>
        <p:nvSpPr>
          <p:cNvPr id="11" name="Footer Placeholder 3"/>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en-US" sz="1000" dirty="0" smtClean="0"/>
              <a:t>Vaughn Gross Center for Reading and Language Arts at The University of Texas at Austin</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197340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normAutofit/>
          </a:bodyPr>
          <a:lstStyle/>
          <a:p>
            <a:pPr marL="4763" indent="-4763" eaLnBrk="1" hangingPunct="1">
              <a:spcBef>
                <a:spcPct val="0"/>
              </a:spcBef>
            </a:pPr>
            <a:r>
              <a:rPr lang="en-US" sz="1400" dirty="0" smtClean="0">
                <a:latin typeface="Calibri"/>
                <a:ea typeface="ＭＳ Ｐゴシック" pitchFamily="-110" charset="-128"/>
                <a:cs typeface="Calibri"/>
              </a:rPr>
              <a:t>Good morning/afternoon! My name is ______________. I am a/an ________________ at _________________. Welcome to the </a:t>
            </a:r>
            <a:r>
              <a:rPr lang="en-US" sz="1400" b="1" dirty="0" smtClean="0">
                <a:latin typeface="Calibri"/>
                <a:ea typeface="ＭＳ Ｐゴシック" pitchFamily="-110" charset="-128"/>
                <a:cs typeface="Calibri"/>
              </a:rPr>
              <a:t>Vocabulary and Oral Language Development </a:t>
            </a:r>
            <a:r>
              <a:rPr lang="en-US" sz="1400" dirty="0" smtClean="0">
                <a:latin typeface="Calibri"/>
                <a:ea typeface="ＭＳ Ｐゴシック" pitchFamily="-110" charset="-128"/>
                <a:cs typeface="Calibri"/>
              </a:rPr>
              <a:t>session. </a:t>
            </a:r>
          </a:p>
          <a:p>
            <a:pPr marL="4763" indent="-4763" eaLnBrk="1" hangingPunct="1">
              <a:spcBef>
                <a:spcPct val="0"/>
              </a:spcBef>
            </a:pPr>
            <a:endParaRPr lang="en-US" sz="1400" u="sng" dirty="0" smtClean="0">
              <a:latin typeface="Calibri"/>
              <a:ea typeface="ＭＳ Ｐゴシック" pitchFamily="-110" charset="-128"/>
              <a:cs typeface="Calibri"/>
            </a:endParaRPr>
          </a:p>
          <a:p>
            <a:pPr marL="4763" indent="-4763" eaLnBrk="1" hangingPunct="1">
              <a:spcBef>
                <a:spcPct val="0"/>
              </a:spcBef>
            </a:pPr>
            <a:r>
              <a:rPr lang="en-US" sz="1400" dirty="0" smtClean="0">
                <a:latin typeface="Calibri"/>
                <a:ea typeface="ＭＳ Ｐゴシック" pitchFamily="-110" charset="-128"/>
                <a:cs typeface="Calibri"/>
              </a:rPr>
              <a:t>You have a packet of materials that includes the following: </a:t>
            </a:r>
          </a:p>
          <a:p>
            <a:pPr marL="455613" indent="-223838" eaLnBrk="1" hangingPunct="1">
              <a:spcBef>
                <a:spcPct val="0"/>
              </a:spcBef>
              <a:buFontTx/>
              <a:buChar char="•"/>
            </a:pPr>
            <a:r>
              <a:rPr lang="en-US" sz="1400" dirty="0" smtClean="0">
                <a:latin typeface="Calibri"/>
                <a:ea typeface="ＭＳ Ｐゴシック" pitchFamily="-110" charset="-128"/>
                <a:cs typeface="Calibri"/>
              </a:rPr>
              <a:t>Participant Notes, a three-slides-per-page handout of the slides in this presentation</a:t>
            </a:r>
          </a:p>
          <a:p>
            <a:pPr marL="455613" indent="-223838" eaLnBrk="1" hangingPunct="1">
              <a:spcBef>
                <a:spcPct val="0"/>
              </a:spcBef>
              <a:buFontTx/>
              <a:buChar char="•"/>
            </a:pPr>
            <a:r>
              <a:rPr lang="en-US" sz="1400" dirty="0" smtClean="0">
                <a:latin typeface="Calibri"/>
                <a:ea typeface="ＭＳ Ｐゴシック" pitchFamily="-110" charset="-128"/>
                <a:cs typeface="Calibri"/>
              </a:rPr>
              <a:t>Four handouts (including references)</a:t>
            </a:r>
          </a:p>
          <a:p>
            <a:pPr marL="455613" indent="-223838" eaLnBrk="1" hangingPunct="1">
              <a:spcBef>
                <a:spcPct val="0"/>
              </a:spcBef>
              <a:buFontTx/>
              <a:buChar char="•"/>
            </a:pPr>
            <a:r>
              <a:rPr lang="en-US" sz="1400" dirty="0" smtClean="0">
                <a:latin typeface="Calibri"/>
                <a:ea typeface="ＭＳ Ｐゴシック" pitchFamily="-110" charset="-128"/>
                <a:cs typeface="Calibri"/>
              </a:rPr>
              <a:t>Vocabulary Cards, on a ring</a:t>
            </a:r>
            <a:endParaRPr lang="en-US" sz="1400" b="1" i="1" dirty="0" smtClean="0">
              <a:latin typeface="Calibri"/>
              <a:ea typeface="ＭＳ Ｐゴシック" pitchFamily="-110" charset="-128"/>
              <a:cs typeface="Calibri"/>
            </a:endParaRPr>
          </a:p>
          <a:p>
            <a:pPr marL="455613" indent="-223838" eaLnBrk="1" hangingPunct="1">
              <a:spcBef>
                <a:spcPct val="0"/>
              </a:spcBef>
              <a:buFontTx/>
              <a:buChar char="•"/>
            </a:pPr>
            <a:r>
              <a:rPr lang="en-US" sz="1400" dirty="0" smtClean="0">
                <a:latin typeface="Calibri"/>
                <a:ea typeface="ＭＳ Ｐゴシック" pitchFamily="-110" charset="-128"/>
                <a:cs typeface="Calibri"/>
              </a:rPr>
              <a:t>Seven resources</a:t>
            </a:r>
          </a:p>
          <a:p>
            <a:pPr marL="455613" indent="-223838">
              <a:spcBef>
                <a:spcPct val="0"/>
              </a:spcBef>
              <a:buFontTx/>
              <a:buChar char="•"/>
            </a:pPr>
            <a:r>
              <a:rPr lang="en-US" sz="1400" dirty="0" smtClean="0">
                <a:latin typeface="Calibri"/>
                <a:ea typeface="ＭＳ Ｐゴシック" pitchFamily="-110" charset="-128"/>
                <a:cs typeface="Calibri"/>
              </a:rPr>
              <a:t>Routine for Explicit Vocabulary Instruction, a laminated card</a:t>
            </a:r>
          </a:p>
          <a:p>
            <a:pPr marL="233363" indent="-233363" eaLnBrk="1" hangingPunct="1">
              <a:spcBef>
                <a:spcPct val="0"/>
              </a:spcBef>
            </a:pPr>
            <a:endParaRPr lang="en-US" sz="1400" dirty="0" smtClean="0">
              <a:latin typeface="Calibri"/>
              <a:ea typeface="ＭＳ Ｐゴシック" pitchFamily="-110" charset="-128"/>
              <a:cs typeface="Calibri"/>
            </a:endParaRPr>
          </a:p>
          <a:p>
            <a:pPr marL="742950" lvl="1" indent="-285750" eaLnBrk="1" hangingPunct="1">
              <a:spcBef>
                <a:spcPct val="0"/>
              </a:spcBef>
              <a:buFontTx/>
              <a:buChar char="•"/>
            </a:pPr>
            <a:endParaRPr lang="en-US" sz="1400" b="1" dirty="0">
              <a:latin typeface="Calibri"/>
              <a:ea typeface="ＭＳ Ｐゴシック" pitchFamily="-110" charset="-128"/>
              <a:cs typeface="Calibri"/>
            </a:endParaRPr>
          </a:p>
        </p:txBody>
      </p:sp>
      <p:sp>
        <p:nvSpPr>
          <p:cNvPr id="4" name="Slide Number Placeholder 3"/>
          <p:cNvSpPr>
            <a:spLocks noGrp="1"/>
          </p:cNvSpPr>
          <p:nvPr>
            <p:ph type="sldNum" sz="quarter" idx="10"/>
          </p:nvPr>
        </p:nvSpPr>
        <p:spPr>
          <a:xfrm>
            <a:off x="3886200" y="3175"/>
            <a:ext cx="2971800" cy="457200"/>
          </a:xfrm>
        </p:spPr>
        <p:txBody>
          <a:bodyPr/>
          <a:lstStyle/>
          <a:p>
            <a:fld id="{AFE5BB39-EA59-DA40-A688-0C795A9B25A8}" type="slidenum">
              <a:rPr lang="en-US" sz="1000" smtClean="0"/>
              <a:pPr/>
              <a:t>1</a:t>
            </a:fld>
            <a:endParaRPr lang="en-US" sz="1000" dirty="0"/>
          </a:p>
        </p:txBody>
      </p:sp>
      <p:sp>
        <p:nvSpPr>
          <p:cNvPr id="5" name="Footer Placeholder 4"/>
          <p:cNvSpPr>
            <a:spLocks noGrp="1"/>
          </p:cNvSpPr>
          <p:nvPr>
            <p:ph type="ftr" sz="quarter" idx="11"/>
          </p:nvPr>
        </p:nvSpPr>
        <p:spPr>
          <a:xfrm>
            <a:off x="0" y="8691740"/>
            <a:ext cx="6858000"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6" name="Header Placeholder 5"/>
          <p:cNvSpPr>
            <a:spLocks noGrp="1"/>
          </p:cNvSpPr>
          <p:nvPr>
            <p:ph type="hdr" sz="quarter" idx="12"/>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grades 4–5</a:t>
            </a:r>
            <a:r>
              <a:rPr lang="en-US" sz="1400" baseline="0" dirty="0" smtClean="0">
                <a:latin typeface="+mn-lt"/>
                <a:ea typeface="ＭＳ Ｐゴシック" pitchFamily="-112" charset="-128"/>
                <a:cs typeface="Arial"/>
              </a:rPr>
              <a:t>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10</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extLst>
      <p:ext uri="{BB962C8B-B14F-4D97-AF65-F5344CB8AC3E}">
        <p14:creationId xmlns:p14="http://schemas.microsoft.com/office/powerpoint/2010/main" val="354952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grades 6–7</a:t>
            </a:r>
            <a:r>
              <a:rPr lang="en-US" sz="1400" baseline="0" dirty="0" smtClean="0">
                <a:latin typeface="+mn-lt"/>
                <a:ea typeface="ＭＳ Ｐゴシック" pitchFamily="-112" charset="-128"/>
                <a:cs typeface="Arial"/>
              </a:rPr>
              <a:t>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4" name="Header Placeholder 3"/>
          <p:cNvSpPr>
            <a:spLocks noGrp="1"/>
          </p:cNvSpPr>
          <p:nvPr>
            <p:ph type="hdr" sz="quarter" idx="10"/>
          </p:nvPr>
        </p:nvSpPr>
        <p:spPr/>
        <p:txBody>
          <a:bodyPr/>
          <a:lstStyle/>
          <a:p>
            <a:r>
              <a:rPr lang="en-US" sz="1000" i="1" dirty="0" smtClean="0"/>
              <a:t>Vocabulary and Oral Language Development</a:t>
            </a:r>
            <a:endParaRPr lang="en-US" sz="1000" i="1" dirty="0"/>
          </a:p>
        </p:txBody>
      </p:sp>
      <p:sp>
        <p:nvSpPr>
          <p:cNvPr id="6" name="Slide Number Placeholder 5"/>
          <p:cNvSpPr>
            <a:spLocks noGrp="1"/>
          </p:cNvSpPr>
          <p:nvPr>
            <p:ph type="sldNum" sz="quarter" idx="12"/>
          </p:nvPr>
        </p:nvSpPr>
        <p:spPr/>
        <p:txBody>
          <a:bodyPr/>
          <a:lstStyle/>
          <a:p>
            <a:fld id="{AFE5BB39-EA59-DA40-A688-0C795A9B25A8}" type="slidenum">
              <a:rPr lang="en-US" sz="1000" smtClean="0"/>
              <a:pPr/>
              <a:t>11</a:t>
            </a:fld>
            <a:endParaRPr lang="en-US" sz="1000" dirty="0"/>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354952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grade 8</a:t>
            </a:r>
            <a:r>
              <a:rPr lang="en-US" sz="1400" baseline="0" dirty="0" smtClean="0">
                <a:latin typeface="+mn-lt"/>
                <a:ea typeface="ＭＳ Ｐゴシック" pitchFamily="-112" charset="-128"/>
                <a:cs typeface="Arial"/>
              </a:rPr>
              <a:t>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4" name="Header Placeholder 3"/>
          <p:cNvSpPr>
            <a:spLocks noGrp="1"/>
          </p:cNvSpPr>
          <p:nvPr>
            <p:ph type="hdr" sz="quarter" idx="10"/>
          </p:nvPr>
        </p:nvSpPr>
        <p:spPr/>
        <p:txBody>
          <a:bodyPr/>
          <a:lstStyle/>
          <a:p>
            <a:r>
              <a:rPr lang="en-US" sz="1000" i="1" dirty="0" smtClean="0"/>
              <a:t>Vocabulary and Oral Language Development</a:t>
            </a:r>
            <a:endParaRPr lang="en-US" sz="1000" i="1" dirty="0"/>
          </a:p>
        </p:txBody>
      </p:sp>
      <p:sp>
        <p:nvSpPr>
          <p:cNvPr id="6" name="Slide Number Placeholder 5"/>
          <p:cNvSpPr>
            <a:spLocks noGrp="1"/>
          </p:cNvSpPr>
          <p:nvPr>
            <p:ph type="sldNum" sz="quarter" idx="12"/>
          </p:nvPr>
        </p:nvSpPr>
        <p:spPr/>
        <p:txBody>
          <a:bodyPr/>
          <a:lstStyle/>
          <a:p>
            <a:fld id="{AFE5BB39-EA59-DA40-A688-0C795A9B25A8}" type="slidenum">
              <a:rPr lang="en-US" sz="1000" smtClean="0"/>
              <a:pPr/>
              <a:t>12</a:t>
            </a:fld>
            <a:endParaRPr lang="en-US" dirty="0"/>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354952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English</a:t>
            </a:r>
            <a:r>
              <a:rPr lang="en-US" sz="1400" baseline="0" dirty="0" smtClean="0">
                <a:latin typeface="+mn-lt"/>
                <a:ea typeface="ＭＳ Ｐゴシック" pitchFamily="-112" charset="-128"/>
                <a:cs typeface="Arial"/>
              </a:rPr>
              <a:t> I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4" name="Header Placeholder 3"/>
          <p:cNvSpPr>
            <a:spLocks noGrp="1"/>
          </p:cNvSpPr>
          <p:nvPr>
            <p:ph type="hdr" sz="quarter" idx="10"/>
          </p:nvPr>
        </p:nvSpPr>
        <p:spPr/>
        <p:txBody>
          <a:bodyPr/>
          <a:lstStyle/>
          <a:p>
            <a:r>
              <a:rPr lang="en-US" sz="1000" i="1" dirty="0" smtClean="0"/>
              <a:t>Vocabulary and Oral Language Development</a:t>
            </a:r>
            <a:endParaRPr lang="en-US" sz="1000" i="1" dirty="0"/>
          </a:p>
        </p:txBody>
      </p:sp>
      <p:sp>
        <p:nvSpPr>
          <p:cNvPr id="6" name="Slide Number Placeholder 5"/>
          <p:cNvSpPr>
            <a:spLocks noGrp="1"/>
          </p:cNvSpPr>
          <p:nvPr>
            <p:ph type="sldNum" sz="quarter" idx="12"/>
          </p:nvPr>
        </p:nvSpPr>
        <p:spPr/>
        <p:txBody>
          <a:bodyPr/>
          <a:lstStyle/>
          <a:p>
            <a:fld id="{AFE5BB39-EA59-DA40-A688-0C795A9B25A8}" type="slidenum">
              <a:rPr lang="en-US" sz="1000" smtClean="0"/>
              <a:pPr/>
              <a:t>13</a:t>
            </a:fld>
            <a:endParaRPr lang="en-US" sz="1000" dirty="0"/>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354952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English</a:t>
            </a:r>
            <a:r>
              <a:rPr lang="en-US" sz="1400" baseline="0" dirty="0" smtClean="0">
                <a:latin typeface="+mn-lt"/>
                <a:ea typeface="ＭＳ Ｐゴシック" pitchFamily="-112" charset="-128"/>
                <a:cs typeface="Arial"/>
              </a:rPr>
              <a:t> II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4" name="Header Placeholder 3"/>
          <p:cNvSpPr>
            <a:spLocks noGrp="1"/>
          </p:cNvSpPr>
          <p:nvPr>
            <p:ph type="hdr" sz="quarter" idx="10"/>
          </p:nvPr>
        </p:nvSpPr>
        <p:spPr/>
        <p:txBody>
          <a:bodyPr/>
          <a:lstStyle/>
          <a:p>
            <a:r>
              <a:rPr lang="en-US" sz="1000" i="1" dirty="0" smtClean="0"/>
              <a:t>Vocabulary and Oral Language Development</a:t>
            </a:r>
            <a:endParaRPr lang="en-US" sz="1000" i="1" dirty="0"/>
          </a:p>
        </p:txBody>
      </p:sp>
      <p:sp>
        <p:nvSpPr>
          <p:cNvPr id="6" name="Slide Number Placeholder 5"/>
          <p:cNvSpPr>
            <a:spLocks noGrp="1"/>
          </p:cNvSpPr>
          <p:nvPr>
            <p:ph type="sldNum" sz="quarter" idx="12"/>
          </p:nvPr>
        </p:nvSpPr>
        <p:spPr/>
        <p:txBody>
          <a:bodyPr/>
          <a:lstStyle/>
          <a:p>
            <a:fld id="{AFE5BB39-EA59-DA40-A688-0C795A9B25A8}" type="slidenum">
              <a:rPr lang="en-US" sz="1000" smtClean="0"/>
              <a:pPr/>
              <a:t>14</a:t>
            </a:fld>
            <a:endParaRPr lang="en-US" dirty="0"/>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354952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English</a:t>
            </a:r>
            <a:r>
              <a:rPr lang="en-US" sz="1400" baseline="0" dirty="0" smtClean="0">
                <a:latin typeface="+mn-lt"/>
                <a:ea typeface="ＭＳ Ｐゴシック" pitchFamily="-112" charset="-128"/>
                <a:cs typeface="Arial"/>
              </a:rPr>
              <a:t> III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4" name="Header Placeholder 3"/>
          <p:cNvSpPr>
            <a:spLocks noGrp="1"/>
          </p:cNvSpPr>
          <p:nvPr>
            <p:ph type="hdr" sz="quarter" idx="10"/>
          </p:nvPr>
        </p:nvSpPr>
        <p:spPr/>
        <p:txBody>
          <a:bodyPr/>
          <a:lstStyle/>
          <a:p>
            <a:r>
              <a:rPr lang="en-US" sz="1000" i="1" dirty="0" smtClean="0"/>
              <a:t>Vocabulary and Oral Language Development</a:t>
            </a:r>
            <a:endParaRPr lang="en-US" sz="1000" i="1" dirty="0"/>
          </a:p>
        </p:txBody>
      </p:sp>
      <p:sp>
        <p:nvSpPr>
          <p:cNvPr id="6" name="Slide Number Placeholder 5"/>
          <p:cNvSpPr>
            <a:spLocks noGrp="1"/>
          </p:cNvSpPr>
          <p:nvPr>
            <p:ph type="sldNum" sz="quarter" idx="12"/>
          </p:nvPr>
        </p:nvSpPr>
        <p:spPr/>
        <p:txBody>
          <a:bodyPr/>
          <a:lstStyle/>
          <a:p>
            <a:fld id="{AFE5BB39-EA59-DA40-A688-0C795A9B25A8}" type="slidenum">
              <a:rPr lang="en-US" sz="1000" smtClean="0"/>
              <a:pPr/>
              <a:t>15</a:t>
            </a:fld>
            <a:endParaRPr lang="en-US" dirty="0"/>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354952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latin typeface="+mn-lt"/>
                <a:ea typeface="ＭＳ Ｐゴシック" pitchFamily="-112" charset="-128"/>
                <a:cs typeface="Arial"/>
              </a:rPr>
              <a:t>This slide includes a brief synopsis of some of the state standards related to English</a:t>
            </a:r>
            <a:r>
              <a:rPr lang="en-US" sz="1400" baseline="0" dirty="0" smtClean="0">
                <a:latin typeface="+mn-lt"/>
                <a:ea typeface="ＭＳ Ｐゴシック" pitchFamily="-112" charset="-128"/>
                <a:cs typeface="Arial"/>
              </a:rPr>
              <a:t> IV </a:t>
            </a:r>
            <a:r>
              <a:rPr lang="en-US" sz="1400" dirty="0" smtClean="0">
                <a:latin typeface="+mn-lt"/>
                <a:ea typeface="ＭＳ Ｐゴシック" pitchFamily="-112" charset="-128"/>
                <a:cs typeface="Arial"/>
              </a:rPr>
              <a:t>vocabulary development.</a:t>
            </a:r>
          </a:p>
          <a:p>
            <a:pPr defTabSz="914400">
              <a:spcBef>
                <a:spcPct val="0"/>
              </a:spcBef>
              <a:defRPr/>
            </a:pPr>
            <a:endParaRPr lang="en-US" sz="1400" dirty="0" smtClean="0">
              <a:latin typeface="+mn-lt"/>
              <a:ea typeface="ＭＳ Ｐゴシック" pitchFamily="-112" charset="-128"/>
              <a:cs typeface="Arial"/>
            </a:endParaRPr>
          </a:p>
          <a:p>
            <a:pPr defTabSz="914400">
              <a:spcBef>
                <a:spcPct val="0"/>
              </a:spcBef>
              <a:defRPr/>
            </a:pPr>
            <a:r>
              <a:rPr lang="en-US" sz="1400" i="1" dirty="0" smtClean="0">
                <a:latin typeface="+mn-lt"/>
                <a:ea typeface="ＭＳ Ｐゴシック" pitchFamily="-112" charset="-128"/>
                <a:cs typeface="Arial"/>
              </a:rPr>
              <a:t>&lt;Allow participants a moment to read the slide.&gt;</a:t>
            </a:r>
            <a:endParaRPr lang="en-US" sz="1400" dirty="0" smtClean="0">
              <a:latin typeface="+mn-lt"/>
              <a:ea typeface="Helvetica" pitchFamily="-110" charset="0"/>
              <a:cs typeface="Arial"/>
            </a:endParaRPr>
          </a:p>
        </p:txBody>
      </p:sp>
      <p:sp>
        <p:nvSpPr>
          <p:cNvPr id="4" name="Header Placeholder 3"/>
          <p:cNvSpPr>
            <a:spLocks noGrp="1"/>
          </p:cNvSpPr>
          <p:nvPr>
            <p:ph type="hdr" sz="quarter" idx="10"/>
          </p:nvPr>
        </p:nvSpPr>
        <p:spPr/>
        <p:txBody>
          <a:bodyPr/>
          <a:lstStyle/>
          <a:p>
            <a:r>
              <a:rPr lang="en-US" sz="1000" i="1" dirty="0" smtClean="0"/>
              <a:t>Vocabulary and Oral Language Development</a:t>
            </a:r>
            <a:endParaRPr lang="en-US" sz="1000" i="1" dirty="0"/>
          </a:p>
        </p:txBody>
      </p:sp>
      <p:sp>
        <p:nvSpPr>
          <p:cNvPr id="6" name="Slide Number Placeholder 5"/>
          <p:cNvSpPr>
            <a:spLocks noGrp="1"/>
          </p:cNvSpPr>
          <p:nvPr>
            <p:ph type="sldNum" sz="quarter" idx="12"/>
          </p:nvPr>
        </p:nvSpPr>
        <p:spPr/>
        <p:txBody>
          <a:bodyPr/>
          <a:lstStyle/>
          <a:p>
            <a:fld id="{AFE5BB39-EA59-DA40-A688-0C795A9B25A8}" type="slidenum">
              <a:rPr lang="en-US" sz="1000" smtClean="0"/>
              <a:pPr/>
              <a:t>16</a:t>
            </a:fld>
            <a:endParaRPr lang="en-US" sz="1000" dirty="0"/>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Tree>
    <p:extLst>
      <p:ext uri="{BB962C8B-B14F-4D97-AF65-F5344CB8AC3E}">
        <p14:creationId xmlns:p14="http://schemas.microsoft.com/office/powerpoint/2010/main" val="354952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Image Placeholder 1"/>
          <p:cNvSpPr>
            <a:spLocks noGrp="1" noRot="1" noChangeAspect="1" noTextEdit="1"/>
          </p:cNvSpPr>
          <p:nvPr>
            <p:ph type="sldImg"/>
          </p:nvPr>
        </p:nvSpPr>
        <p:spPr bwMode="auto">
          <a:noFill/>
          <a:ln>
            <a:solidFill>
              <a:srgbClr val="000000"/>
            </a:solidFill>
            <a:miter lim="800000"/>
            <a:headEnd/>
            <a:tailEnd/>
          </a:ln>
        </p:spPr>
      </p:sp>
      <p:sp>
        <p:nvSpPr>
          <p:cNvPr id="33796" name="Notes Placeholder 2"/>
          <p:cNvSpPr>
            <a:spLocks noGrp="1"/>
          </p:cNvSpPr>
          <p:nvPr>
            <p:ph type="body" idx="1"/>
          </p:nvPr>
        </p:nvSpPr>
        <p:spPr bwMode="auto">
          <a:xfrm>
            <a:off x="685800" y="4333888"/>
            <a:ext cx="5638800" cy="4581512"/>
          </a:xfrm>
          <a:noFill/>
        </p:spPr>
        <p:txBody>
          <a:bodyPr>
            <a:normAutofit/>
          </a:bodyPr>
          <a:lstStyle/>
          <a:p>
            <a:pPr eaLnBrk="1" hangingPunct="1">
              <a:spcBef>
                <a:spcPct val="0"/>
              </a:spcBef>
            </a:pPr>
            <a:r>
              <a:rPr lang="en-US" sz="1400" dirty="0" smtClean="0">
                <a:latin typeface="Calibri"/>
                <a:ea typeface="ＭＳ Ｐゴシック" pitchFamily="-110" charset="-128"/>
                <a:cs typeface="Calibri"/>
              </a:rPr>
              <a:t>Having large oral and reading vocabularies is essential for academic success. This study and similar research has shown that young children from different socioeconomic backgrounds hear varying numbers of words. The chart shows how significant those disparities are. By age 4, children in professional homes have heard 32 million </a:t>
            </a:r>
            <a:r>
              <a:rPr lang="en-US" sz="1400" b="1" dirty="0" smtClean="0">
                <a:latin typeface="Calibri"/>
                <a:ea typeface="ＭＳ Ｐゴシック" pitchFamily="-110" charset="-128"/>
                <a:cs typeface="Calibri"/>
              </a:rPr>
              <a:t>more </a:t>
            </a:r>
            <a:r>
              <a:rPr lang="en-US" sz="1400" dirty="0" smtClean="0">
                <a:latin typeface="Calibri"/>
                <a:ea typeface="ＭＳ Ｐゴシック" pitchFamily="-110" charset="-128"/>
                <a:cs typeface="Calibri"/>
              </a:rPr>
              <a:t>words than those in high-poverty homes.</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As educators, we are challenged to address the level and diversity of our students’ language experiences. </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17</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TextEdit="1"/>
          </p:cNvSpPr>
          <p:nvPr>
            <p:ph type="sldImg"/>
          </p:nvPr>
        </p:nvSpPr>
        <p:spPr bwMode="auto">
          <a:noFill/>
          <a:ln>
            <a:solidFill>
              <a:srgbClr val="000000"/>
            </a:solidFill>
            <a:miter lim="800000"/>
            <a:headEnd/>
            <a:tailEnd/>
          </a:ln>
        </p:spPr>
      </p:sp>
      <p:sp>
        <p:nvSpPr>
          <p:cNvPr id="35844" name="Rectangle 3"/>
          <p:cNvSpPr>
            <a:spLocks noGrp="1"/>
          </p:cNvSpPr>
          <p:nvPr>
            <p:ph type="body" idx="1"/>
          </p:nvPr>
        </p:nvSpPr>
        <p:spPr bwMode="auto">
          <a:xfrm>
            <a:off x="685800" y="4333888"/>
            <a:ext cx="5638800" cy="4429112"/>
          </a:xfrm>
          <a:noFill/>
        </p:spPr>
        <p:txBody>
          <a:bodyPr>
            <a:normAutofit/>
          </a:bodyPr>
          <a:lstStyle/>
          <a:p>
            <a:pPr eaLnBrk="1" hangingPunct="1">
              <a:tabLst>
                <a:tab pos="463550" algn="l"/>
              </a:tabLst>
            </a:pPr>
            <a:r>
              <a:rPr lang="en-US" sz="1400" dirty="0" smtClean="0">
                <a:latin typeface="Calibri"/>
                <a:ea typeface="Helvetica" pitchFamily="-110" charset="0"/>
                <a:cs typeface="Calibri"/>
              </a:rPr>
              <a:t>Many </a:t>
            </a:r>
            <a:r>
              <a:rPr lang="en-US" sz="1400" dirty="0">
                <a:latin typeface="Calibri"/>
                <a:ea typeface="Helvetica" pitchFamily="-110" charset="0"/>
                <a:cs typeface="Calibri"/>
              </a:rPr>
              <a:t>of you have</a:t>
            </a:r>
            <a:r>
              <a:rPr lang="en-US" sz="1400" dirty="0" smtClean="0">
                <a:latin typeface="Calibri"/>
                <a:ea typeface="Helvetica" pitchFamily="-110" charset="0"/>
                <a:cs typeface="Calibri"/>
              </a:rPr>
              <a:t> likely said or heard the following: </a:t>
            </a:r>
            <a:r>
              <a:rPr lang="en-US" sz="1400" dirty="0">
                <a:latin typeface="Calibri"/>
                <a:ea typeface="Helvetica" pitchFamily="-110" charset="0"/>
                <a:cs typeface="Calibri"/>
              </a:rPr>
              <a:t>“My students can read or decode the words, but they don’t understand what </a:t>
            </a:r>
            <a:r>
              <a:rPr lang="en-US" sz="1400" dirty="0" smtClean="0">
                <a:latin typeface="Calibri"/>
                <a:ea typeface="Helvetica" pitchFamily="-110" charset="0"/>
                <a:cs typeface="Calibri"/>
              </a:rPr>
              <a:t>the words mean.”</a:t>
            </a:r>
          </a:p>
          <a:p>
            <a:pPr eaLnBrk="1" hangingPunct="1">
              <a:tabLst>
                <a:tab pos="463550" algn="l"/>
              </a:tabLst>
            </a:pPr>
            <a:endParaRPr lang="en-US" sz="1400" dirty="0">
              <a:latin typeface="Calibri"/>
              <a:ea typeface="Helvetica" pitchFamily="-110" charset="0"/>
              <a:cs typeface="Calibri"/>
            </a:endParaRPr>
          </a:p>
          <a:p>
            <a:pPr eaLnBrk="1" hangingPunct="1">
              <a:tabLst>
                <a:tab pos="463550" algn="l"/>
              </a:tabLst>
            </a:pPr>
            <a:r>
              <a:rPr lang="en-US" sz="1400" dirty="0" smtClean="0">
                <a:latin typeface="Calibri"/>
                <a:ea typeface="Helvetica" pitchFamily="-110" charset="0"/>
                <a:cs typeface="Calibri"/>
              </a:rPr>
              <a:t>We</a:t>
            </a:r>
            <a:r>
              <a:rPr lang="en-US" sz="1400" baseline="0" dirty="0" smtClean="0">
                <a:latin typeface="Calibri"/>
                <a:ea typeface="Helvetica" pitchFamily="-110" charset="0"/>
                <a:cs typeface="Calibri"/>
              </a:rPr>
              <a:t> have </a:t>
            </a:r>
            <a:r>
              <a:rPr lang="en-US" sz="1400" dirty="0" smtClean="0">
                <a:latin typeface="Calibri"/>
                <a:ea typeface="Helvetica" pitchFamily="-110" charset="0"/>
                <a:cs typeface="Calibri"/>
              </a:rPr>
              <a:t>known </a:t>
            </a:r>
            <a:r>
              <a:rPr lang="en-US" sz="1400" dirty="0">
                <a:latin typeface="Calibri"/>
                <a:ea typeface="Helvetica" pitchFamily="-110" charset="0"/>
                <a:cs typeface="Calibri"/>
              </a:rPr>
              <a:t>the connection between reading comprehension and word knowledge for many years. Vocabulary knowledge affects listening and reading comprehension tremendously. Although understanding the meaning of words is not all that is necessary for reading comprehension, it is a significant piece.  </a:t>
            </a:r>
          </a:p>
          <a:p>
            <a:pPr eaLnBrk="1" hangingPunct="1">
              <a:tabLst>
                <a:tab pos="463550" algn="l"/>
              </a:tabLst>
            </a:pPr>
            <a:endParaRPr lang="en-US" sz="1400" dirty="0">
              <a:latin typeface="Calibri"/>
              <a:ea typeface="Helvetica" pitchFamily="-110" charset="0"/>
              <a:cs typeface="Calibri"/>
            </a:endParaRPr>
          </a:p>
          <a:p>
            <a:pPr eaLnBrk="1" hangingPunct="1">
              <a:tabLst>
                <a:tab pos="463550" algn="l"/>
              </a:tabLst>
            </a:pPr>
            <a:r>
              <a:rPr lang="en-US" sz="1400" dirty="0">
                <a:latin typeface="Calibri"/>
                <a:ea typeface="Helvetica" pitchFamily="-110" charset="0"/>
                <a:cs typeface="Calibri"/>
              </a:rPr>
              <a:t>We can therefore describe vocabulary knowledge as the tool that unlocks the meaning of text. Or, more simply, if students </a:t>
            </a:r>
            <a:r>
              <a:rPr lang="en-US" sz="1400" dirty="0" smtClean="0">
                <a:latin typeface="Calibri"/>
                <a:ea typeface="Helvetica" pitchFamily="-110" charset="0"/>
                <a:cs typeface="Calibri"/>
              </a:rPr>
              <a:t>do</a:t>
            </a:r>
            <a:r>
              <a:rPr lang="en-US" sz="1400" baseline="0" dirty="0" smtClean="0">
                <a:latin typeface="Calibri"/>
                <a:ea typeface="Helvetica" pitchFamily="-110" charset="0"/>
                <a:cs typeface="Calibri"/>
              </a:rPr>
              <a:t> not</a:t>
            </a:r>
            <a:r>
              <a:rPr lang="en-US" sz="1400" dirty="0" smtClean="0">
                <a:latin typeface="Calibri"/>
                <a:ea typeface="Helvetica" pitchFamily="-110" charset="0"/>
                <a:cs typeface="Calibri"/>
              </a:rPr>
              <a:t> </a:t>
            </a:r>
            <a:r>
              <a:rPr lang="en-US" sz="1400" dirty="0">
                <a:latin typeface="Calibri"/>
                <a:ea typeface="Helvetica" pitchFamily="-110" charset="0"/>
                <a:cs typeface="Calibri"/>
              </a:rPr>
              <a:t>know the meaning of a word, they will have difficulty comprehending the text</a:t>
            </a:r>
            <a:r>
              <a:rPr lang="en-US" sz="1400" i="1" dirty="0">
                <a:latin typeface="Calibri"/>
                <a:ea typeface="Helvetica" pitchFamily="-110" charset="0"/>
                <a:cs typeface="Calibri"/>
              </a:rPr>
              <a:t>.</a:t>
            </a:r>
          </a:p>
          <a:p>
            <a:pPr eaLnBrk="1" hangingPunct="1">
              <a:tabLst>
                <a:tab pos="463550" algn="l"/>
              </a:tabLst>
            </a:pPr>
            <a:endParaRPr lang="en-US" sz="1400" dirty="0">
              <a:latin typeface="Calibri"/>
              <a:ea typeface="Helvetica" pitchFamily="-110" charset="0"/>
              <a:cs typeface="Calibri"/>
            </a:endParaRPr>
          </a:p>
          <a:p>
            <a:pPr eaLnBrk="1" hangingPunct="1">
              <a:tabLst>
                <a:tab pos="463550" algn="l"/>
              </a:tabLst>
            </a:pPr>
            <a:r>
              <a:rPr lang="en-US" sz="1400" dirty="0">
                <a:latin typeface="Calibri"/>
                <a:ea typeface="Helvetica" pitchFamily="-110" charset="0"/>
                <a:cs typeface="Calibri"/>
              </a:rPr>
              <a:t>Research has shown us that direct and explicit vocabulary instruction is an effective way for students to acquire vocabulary knowledge. Teaching words systematically and explicitly will serve us well in helping our students to</a:t>
            </a:r>
            <a:r>
              <a:rPr lang="en-US" sz="1400" b="1" dirty="0">
                <a:latin typeface="Calibri"/>
                <a:ea typeface="Helvetica" pitchFamily="-110" charset="0"/>
                <a:cs typeface="Calibri"/>
              </a:rPr>
              <a:t> </a:t>
            </a:r>
            <a:r>
              <a:rPr lang="en-US" sz="1400" dirty="0">
                <a:latin typeface="Calibri"/>
                <a:ea typeface="Helvetica" pitchFamily="-110" charset="0"/>
                <a:cs typeface="Calibri"/>
              </a:rPr>
              <a:t>increase their oral and reading </a:t>
            </a:r>
            <a:r>
              <a:rPr lang="en-US" sz="1400" dirty="0" smtClean="0">
                <a:latin typeface="Calibri"/>
                <a:ea typeface="Helvetica" pitchFamily="-110" charset="0"/>
                <a:cs typeface="Calibri"/>
              </a:rPr>
              <a:t>vocabularies. </a:t>
            </a:r>
            <a:endParaRPr lang="en-US" sz="1400" dirty="0">
              <a:latin typeface="Calibri"/>
              <a:ea typeface="Helvetica" pitchFamily="-110" charset="0"/>
              <a:cs typeface="Calibri"/>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18</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7892" name="Notes Placeholder 2"/>
          <p:cNvSpPr>
            <a:spLocks noGrp="1"/>
          </p:cNvSpPr>
          <p:nvPr>
            <p:ph type="body" idx="1"/>
          </p:nvPr>
        </p:nvSpPr>
        <p:spPr bwMode="auto">
          <a:solidFill>
            <a:srgbClr val="FFFFFF"/>
          </a:solidFill>
          <a:ln>
            <a:solidFill>
              <a:srgbClr val="FFFFFF"/>
            </a:solidFill>
            <a:miter lim="800000"/>
            <a:headEnd/>
            <a:tailEnd/>
          </a:ln>
        </p:spPr>
        <p:txBody>
          <a:bodyPr>
            <a:noAutofit/>
          </a:bodyPr>
          <a:lstStyle/>
          <a:p>
            <a:pPr eaLnBrk="1" hangingPunct="1"/>
            <a:r>
              <a:rPr lang="en-US" sz="1400" dirty="0" smtClean="0">
                <a:latin typeface="Calibri"/>
                <a:ea typeface="ＭＳ Ｐゴシック" pitchFamily="-110" charset="-128"/>
                <a:cs typeface="Calibri"/>
              </a:rPr>
              <a:t>Systematic, explicit, and effectively implemented vocabulary instruction is a must for English language learners, or ELLs. Research has shown that effective teachers of ELLs infuse all lessons with vocabulary development, providing vocabulary support throughout all content areas with direct instruction and scaffolding. </a:t>
            </a:r>
          </a:p>
          <a:p>
            <a:pPr eaLnBrk="1" hangingPunct="1"/>
            <a:endParaRPr lang="en-US" sz="1400" dirty="0" smtClean="0">
              <a:latin typeface="Calibri"/>
              <a:ea typeface="ＭＳ Ｐゴシック" pitchFamily="-110" charset="-128"/>
              <a:cs typeface="Calibri"/>
            </a:endParaRPr>
          </a:p>
          <a:p>
            <a:pPr eaLnBrk="1" hangingPunct="1"/>
            <a:r>
              <a:rPr lang="en-US" sz="1400" dirty="0" smtClean="0">
                <a:latin typeface="Calibri"/>
                <a:ea typeface="ＭＳ Ｐゴシック" pitchFamily="-110" charset="-128"/>
                <a:cs typeface="Calibri"/>
              </a:rPr>
              <a:t>Effective teachers of ELLs also use a student’s native language as a resource. With careful instruction, Spanish-speaking students can take advantage of cognates, or words that are similar between two languages. It is also important to teach false cognates, or words that are similar but do not mean the same thing. </a:t>
            </a:r>
          </a:p>
          <a:p>
            <a:pPr eaLnBrk="1" hangingPunct="1"/>
            <a:endParaRPr lang="en-US" sz="1400" dirty="0" smtClean="0">
              <a:latin typeface="Calibri"/>
              <a:ea typeface="ＭＳ Ｐゴシック" pitchFamily="-110" charset="-128"/>
              <a:cs typeface="Calibri"/>
            </a:endParaRPr>
          </a:p>
          <a:p>
            <a:pPr eaLnBrk="1" hangingPunct="1"/>
            <a:r>
              <a:rPr lang="en-US" sz="1400" dirty="0" smtClean="0">
                <a:latin typeface="Calibri"/>
                <a:ea typeface="ＭＳ Ｐゴシック" pitchFamily="-110" charset="-128"/>
                <a:cs typeface="Calibri"/>
              </a:rPr>
              <a:t>The use of pictures and visual aids can help students connect words and meanings more effectively. </a:t>
            </a:r>
          </a:p>
          <a:p>
            <a:pPr eaLnBrk="1" hangingPunct="1"/>
            <a:endParaRPr lang="en-US" sz="1400" dirty="0" smtClean="0">
              <a:latin typeface="Calibri"/>
              <a:ea typeface="ＭＳ Ｐゴシック" pitchFamily="-110" charset="-128"/>
              <a:cs typeface="Calibri"/>
            </a:endParaRPr>
          </a:p>
          <a:p>
            <a:pPr eaLnBrk="1" hangingPunct="1"/>
            <a:r>
              <a:rPr lang="en-US" sz="1400" dirty="0" smtClean="0">
                <a:latin typeface="Calibri"/>
                <a:ea typeface="ＭＳ Ｐゴシック" pitchFamily="-110" charset="-128"/>
                <a:cs typeface="Calibri"/>
              </a:rPr>
              <a:t>For more information, see the list in </a:t>
            </a:r>
            <a:r>
              <a:rPr lang="en-US" sz="1400" b="1" dirty="0" smtClean="0">
                <a:latin typeface="Calibri"/>
                <a:ea typeface="ＭＳ Ｐゴシック" pitchFamily="-110" charset="-128"/>
                <a:cs typeface="Calibri"/>
              </a:rPr>
              <a:t>Resource 1: English/Spanish Cognates</a:t>
            </a:r>
            <a:r>
              <a:rPr lang="en-US" sz="1400" i="1" dirty="0" smtClean="0">
                <a:latin typeface="Calibri"/>
                <a:ea typeface="ＭＳ Ｐゴシック" pitchFamily="-110" charset="-128"/>
                <a:cs typeface="Calibri"/>
              </a:rPr>
              <a:t>, </a:t>
            </a:r>
            <a:r>
              <a:rPr lang="en-US" sz="1400" dirty="0" smtClean="0">
                <a:latin typeface="Calibri"/>
                <a:ea typeface="ＭＳ Ｐゴシック" pitchFamily="-110" charset="-128"/>
                <a:cs typeface="Calibri"/>
              </a:rPr>
              <a:t>provided in your participant materials.</a:t>
            </a:r>
          </a:p>
          <a:p>
            <a:pPr eaLnBrk="1" hangingPunct="1"/>
            <a:endParaRPr lang="en-US" sz="1400" dirty="0" smtClean="0">
              <a:latin typeface="Calibri"/>
              <a:ea typeface="ＭＳ Ｐゴシック" pitchFamily="-110" charset="-128"/>
              <a:cs typeface="Calibri"/>
            </a:endParaRPr>
          </a:p>
          <a:p>
            <a:pPr eaLnBrk="1" hangingPunct="1"/>
            <a:r>
              <a:rPr lang="en-US" sz="1400" i="1" dirty="0" smtClean="0">
                <a:latin typeface="Calibri"/>
                <a:ea typeface="ＭＳ Ｐゴシック" pitchFamily="-110" charset="-128"/>
                <a:cs typeface="Calibri"/>
              </a:rPr>
              <a:t>&lt;This is not an exhaustive list.&gt;</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19</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p:cNvSpPr>
          <p:nvPr>
            <p:ph type="sldImg"/>
          </p:nvPr>
        </p:nvSpPr>
        <p:spPr bwMode="auto">
          <a:noFill/>
          <a:ln>
            <a:solidFill>
              <a:srgbClr val="000000"/>
            </a:solidFill>
            <a:miter lim="800000"/>
            <a:headEnd/>
            <a:tailEnd/>
          </a:ln>
        </p:spPr>
      </p:sp>
      <p:sp>
        <p:nvSpPr>
          <p:cNvPr id="19460" name="Rectangle 3"/>
          <p:cNvSpPr>
            <a:spLocks noGrp="1"/>
          </p:cNvSpPr>
          <p:nvPr>
            <p:ph type="body" idx="1"/>
          </p:nvPr>
        </p:nvSpPr>
        <p:spPr bwMode="auto">
          <a:xfrm>
            <a:off x="685800" y="4333888"/>
            <a:ext cx="5638800" cy="4124311"/>
          </a:xfrm>
        </p:spPr>
        <p:txBody>
          <a:bodyPr>
            <a:normAutofit/>
          </a:bodyPr>
          <a:lstStyle/>
          <a:p>
            <a:pPr marL="119063" indent="-119063" eaLnBrk="1" hangingPunct="1">
              <a:tabLst>
                <a:tab pos="119063" algn="l"/>
                <a:tab pos="285750" algn="l"/>
              </a:tabLst>
            </a:pPr>
            <a:r>
              <a:rPr lang="en-US" sz="1400" dirty="0" smtClean="0">
                <a:latin typeface="Calibri"/>
                <a:ea typeface="ＭＳ Ｐゴシック" pitchFamily="-110" charset="-128"/>
                <a:cs typeface="Calibri"/>
              </a:rPr>
              <a:t>Our objectives for the session are to do the following:</a:t>
            </a:r>
          </a:p>
          <a:p>
            <a:pPr marL="455613" indent="-223838" eaLnBrk="1" hangingPunct="1">
              <a:buFontTx/>
              <a:buChar char="•"/>
            </a:pPr>
            <a:r>
              <a:rPr lang="en-US" sz="1400" dirty="0" smtClean="0">
                <a:latin typeface="Calibri"/>
                <a:ea typeface="ＭＳ Ｐゴシック" pitchFamily="-110" charset="-128"/>
                <a:cs typeface="Calibri"/>
              </a:rPr>
              <a:t>Take a close look at what vocabulary instruction</a:t>
            </a:r>
            <a:r>
              <a:rPr lang="en-US" sz="1400" b="1" dirty="0" smtClean="0">
                <a:latin typeface="Calibri"/>
                <a:ea typeface="ＭＳ Ｐゴシック" pitchFamily="-110" charset="-128"/>
                <a:cs typeface="Calibri"/>
              </a:rPr>
              <a:t> is </a:t>
            </a:r>
            <a:r>
              <a:rPr lang="en-US" sz="1400" dirty="0" smtClean="0">
                <a:latin typeface="Calibri"/>
                <a:ea typeface="ＭＳ Ｐゴシック" pitchFamily="-110" charset="-128"/>
                <a:cs typeface="Calibri"/>
              </a:rPr>
              <a:t>and what it </a:t>
            </a:r>
            <a:r>
              <a:rPr lang="en-US" sz="1400" b="1" dirty="0" smtClean="0">
                <a:latin typeface="Calibri"/>
                <a:ea typeface="ＭＳ Ｐゴシック" pitchFamily="-110" charset="-128"/>
                <a:cs typeface="Calibri"/>
              </a:rPr>
              <a:t>is not</a:t>
            </a:r>
            <a:endParaRPr lang="en-US" sz="1400" dirty="0" smtClean="0">
              <a:latin typeface="Calibri"/>
              <a:ea typeface="ＭＳ Ｐゴシック" pitchFamily="-110" charset="-128"/>
              <a:cs typeface="Calibri"/>
            </a:endParaRPr>
          </a:p>
          <a:p>
            <a:pPr marL="455613" indent="-223838" eaLnBrk="1" hangingPunct="1">
              <a:buFontTx/>
              <a:buChar char="•"/>
            </a:pPr>
            <a:r>
              <a:rPr lang="en-US" sz="1400" dirty="0" smtClean="0">
                <a:latin typeface="Calibri"/>
                <a:ea typeface="ＭＳ Ｐゴシック" pitchFamily="-110" charset="-128"/>
                <a:cs typeface="Calibri"/>
              </a:rPr>
              <a:t>Show what effective vocabulary instruction looks like</a:t>
            </a:r>
          </a:p>
          <a:p>
            <a:pPr marL="455613" indent="-223838" eaLnBrk="1" hangingPunct="1">
              <a:buFontTx/>
              <a:buChar char="•"/>
            </a:pPr>
            <a:r>
              <a:rPr lang="en-US" sz="1400" dirty="0" smtClean="0">
                <a:latin typeface="Calibri"/>
                <a:ea typeface="ＭＳ Ｐゴシック" pitchFamily="-110" charset="-128"/>
                <a:cs typeface="Calibri"/>
              </a:rPr>
              <a:t>Discuss the importance of thoughtful planning, including collaboration, for strategic instruction in vocabulary and oral language</a:t>
            </a:r>
          </a:p>
          <a:p>
            <a:pPr marL="119063" indent="-119063" eaLnBrk="1" hangingPunct="1">
              <a:tabLst>
                <a:tab pos="119063" algn="l"/>
                <a:tab pos="285750" algn="l"/>
              </a:tabLst>
            </a:pPr>
            <a:endParaRPr lang="en-US" sz="1400" dirty="0" smtClean="0">
              <a:latin typeface="Calibri"/>
              <a:ea typeface="ＭＳ Ｐゴシック" pitchFamily="-110" charset="-128"/>
              <a:cs typeface="Calibri"/>
            </a:endParaRPr>
          </a:p>
          <a:p>
            <a:pPr marL="7938" indent="-7938" eaLnBrk="1" hangingPunct="1"/>
            <a:r>
              <a:rPr lang="en-US" sz="1400" dirty="0" smtClean="0">
                <a:latin typeface="Calibri"/>
                <a:ea typeface="ＭＳ Ｐゴシック" pitchFamily="-110" charset="-128"/>
                <a:cs typeface="Calibri"/>
              </a:rPr>
              <a:t>After this session, we will know what to do to plan our vocabulary instruction and we will know the ingredients of effective and explicit vocabulary instruction.</a:t>
            </a:r>
          </a:p>
          <a:p>
            <a:pPr marL="119063" indent="-119063" eaLnBrk="1" hangingPunct="1">
              <a:tabLst>
                <a:tab pos="119063" algn="l"/>
                <a:tab pos="285750" algn="l"/>
              </a:tabLst>
            </a:pPr>
            <a:endParaRPr lang="en-US" sz="1400" dirty="0" smtClean="0">
              <a:latin typeface="Calibri"/>
              <a:ea typeface="ＭＳ Ｐゴシック" pitchFamily="-110" charset="-128"/>
              <a:cs typeface="Calibri"/>
            </a:endParaRPr>
          </a:p>
          <a:p>
            <a:pPr marL="119063" indent="-119063" eaLnBrk="1" hangingPunct="1">
              <a:tabLst>
                <a:tab pos="119063" algn="l"/>
                <a:tab pos="285750" algn="l"/>
              </a:tabLst>
            </a:pPr>
            <a:endParaRPr lang="en-US" sz="1400" b="1" dirty="0" smtClean="0">
              <a:latin typeface="Calibri"/>
              <a:ea typeface="ＭＳ Ｐゴシック" pitchFamily="-110" charset="-128"/>
              <a:cs typeface="Calibri"/>
            </a:endParaRPr>
          </a:p>
          <a:p>
            <a:pPr marL="119063" indent="-119063" eaLnBrk="1" hangingPunct="1">
              <a:tabLst>
                <a:tab pos="119063" algn="l"/>
                <a:tab pos="285750" algn="l"/>
              </a:tabLst>
            </a:pPr>
            <a:endParaRPr lang="en-US" sz="1400" b="1" dirty="0" smtClean="0">
              <a:latin typeface="Calibri"/>
              <a:ea typeface="ＭＳ Ｐゴシック" pitchFamily="-110" charset="-128"/>
              <a:cs typeface="Calibri"/>
            </a:endParaRPr>
          </a:p>
        </p:txBody>
      </p:sp>
      <p:sp>
        <p:nvSpPr>
          <p:cNvPr id="7"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9"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a:t>
            </a:fld>
            <a:endParaRPr lang="en-US" sz="1000" dirty="0"/>
          </a:p>
        </p:txBody>
      </p:sp>
      <p:sp>
        <p:nvSpPr>
          <p:cNvPr id="10"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9940" name="Notes Placeholder 2"/>
          <p:cNvSpPr>
            <a:spLocks noGrp="1"/>
          </p:cNvSpPr>
          <p:nvPr>
            <p:ph type="body" idx="1"/>
          </p:nvPr>
        </p:nvSpPr>
        <p:spPr bwMode="auto">
          <a:xfrm>
            <a:off x="685800" y="4343400"/>
            <a:ext cx="5486400" cy="4256807"/>
          </a:xfrm>
          <a:solidFill>
            <a:srgbClr val="FFFFFF"/>
          </a:solidFill>
          <a:ln>
            <a:solidFill>
              <a:srgbClr val="FFFFFF"/>
            </a:solidFill>
            <a:miter lim="800000"/>
            <a:headEnd/>
            <a:tailEnd/>
          </a:ln>
        </p:spPr>
        <p:txBody>
          <a:bodyPr>
            <a:spAutoFit/>
          </a:bodyPr>
          <a:lstStyle/>
          <a:p>
            <a:pPr eaLnBrk="1" hangingPunct="1"/>
            <a:r>
              <a:rPr lang="en-US" sz="1300" dirty="0" smtClean="0">
                <a:latin typeface="Calibri"/>
                <a:ea typeface="ＭＳ Ｐゴシック" pitchFamily="-110" charset="-128"/>
                <a:cs typeface="Calibri"/>
              </a:rPr>
              <a:t>Screening texts allows teachers to identify and target the words and linguistic structures that might cause confusion for ELLs. Teachers can then preteach the words that may be difficult, have multiple meanings, or have complex linguistic structures.</a:t>
            </a:r>
          </a:p>
          <a:p>
            <a:pPr eaLnBrk="1" hangingPunct="1"/>
            <a:endParaRPr lang="en-US" sz="1300" dirty="0" smtClean="0">
              <a:latin typeface="Calibri"/>
              <a:ea typeface="ＭＳ Ｐゴシック" pitchFamily="-110" charset="-128"/>
              <a:cs typeface="Calibri"/>
            </a:endParaRPr>
          </a:p>
          <a:p>
            <a:pPr eaLnBrk="1" hangingPunct="1"/>
            <a:r>
              <a:rPr lang="en-US" sz="1300" dirty="0" smtClean="0">
                <a:latin typeface="Calibri"/>
                <a:ea typeface="ＭＳ Ｐゴシック" pitchFamily="-110" charset="-128"/>
                <a:cs typeface="Calibri"/>
              </a:rPr>
              <a:t>The development of academic English is critical for ELLs’ success in school; therefore, academic English should be taught explicitly. ELLs should know words that are related to specific subjects, such as social studies, science, and math. ELLs should also know words that appear more often in texts than in oral conversations, such as sophisticated transitions, conjunctions, or prepositions. In addition, students need to understand the structures of complex sentences, expository texts, and paragraphs.</a:t>
            </a:r>
          </a:p>
          <a:p>
            <a:pPr eaLnBrk="1" hangingPunct="1"/>
            <a:endParaRPr lang="en-US" sz="1300" dirty="0" smtClean="0">
              <a:latin typeface="Calibri"/>
              <a:ea typeface="ＭＳ Ｐゴシック" pitchFamily="-110" charset="-128"/>
              <a:cs typeface="Calibri"/>
            </a:endParaRPr>
          </a:p>
          <a:p>
            <a:pPr eaLnBrk="1" hangingPunct="1"/>
            <a:r>
              <a:rPr lang="en-US" sz="1300" dirty="0" smtClean="0">
                <a:latin typeface="Calibri"/>
                <a:ea typeface="ＭＳ Ｐゴシック" pitchFamily="-110" charset="-128"/>
                <a:cs typeface="Calibri"/>
              </a:rPr>
              <a:t>Preteaching these difficult concepts and words,</a:t>
            </a:r>
            <a:r>
              <a:rPr lang="en-US" sz="1300" baseline="0" dirty="0" smtClean="0">
                <a:latin typeface="Calibri"/>
                <a:ea typeface="ＭＳ Ｐゴシック" pitchFamily="-110" charset="-128"/>
                <a:cs typeface="Calibri"/>
              </a:rPr>
              <a:t> including multiple-meaning words, can help set up ELLs for success.</a:t>
            </a:r>
            <a:endParaRPr lang="en-US" sz="1300" dirty="0" smtClean="0">
              <a:latin typeface="Calibri"/>
              <a:ea typeface="ＭＳ Ｐゴシック" pitchFamily="-110" charset="-128"/>
              <a:cs typeface="Calibri"/>
            </a:endParaRPr>
          </a:p>
          <a:p>
            <a:pPr eaLnBrk="1" hangingPunct="1"/>
            <a:endParaRPr lang="en-US" sz="1300" i="1" u="sng" dirty="0" smtClean="0">
              <a:latin typeface="Calibri"/>
              <a:ea typeface="ＭＳ Ｐゴシック" pitchFamily="-110" charset="-128"/>
              <a:cs typeface="Calibri"/>
            </a:endParaRPr>
          </a:p>
          <a:p>
            <a:pPr eaLnBrk="1" hangingPunct="1"/>
            <a:r>
              <a:rPr lang="en-US" sz="1300" dirty="0" smtClean="0">
                <a:latin typeface="Calibri"/>
                <a:ea typeface="ＭＳ Ｐゴシック" pitchFamily="-110" charset="-128"/>
                <a:cs typeface="Calibri"/>
              </a:rPr>
              <a:t>These strategies are not just for ELLs; they are useful with all readers, </a:t>
            </a:r>
            <a:r>
              <a:rPr lang="en-US" sz="1300" dirty="0" smtClean="0">
                <a:latin typeface="Calibri"/>
                <a:ea typeface="ＭＳ Ｐゴシック" pitchFamily="-110" charset="-128"/>
                <a:cs typeface="Calibri"/>
                <a:sym typeface="Wingdings" pitchFamily="-110" charset="2"/>
              </a:rPr>
              <a:t>especially struggling readers.</a:t>
            </a:r>
            <a:endParaRPr lang="en-US" sz="1300" dirty="0" smtClean="0">
              <a:latin typeface="Calibri"/>
              <a:ea typeface="ＭＳ Ｐゴシック" pitchFamily="-110" charset="-128"/>
              <a:cs typeface="Calibri"/>
            </a:endParaRPr>
          </a:p>
          <a:p>
            <a:pPr eaLnBrk="1" hangingPunct="1"/>
            <a:endParaRPr lang="en-US" sz="1300" i="1" u="sng" dirty="0" smtClean="0">
              <a:latin typeface="Calibri"/>
              <a:ea typeface="ＭＳ Ｐゴシック" pitchFamily="-110" charset="-128"/>
              <a:cs typeface="Calibri"/>
            </a:endParaRPr>
          </a:p>
          <a:p>
            <a:pPr eaLnBrk="1" hangingPunct="1">
              <a:lnSpc>
                <a:spcPct val="90000"/>
              </a:lnSpc>
            </a:pPr>
            <a:r>
              <a:rPr lang="en-US" sz="1300" dirty="0" smtClean="0">
                <a:latin typeface="Calibri"/>
                <a:ea typeface="ＭＳ Ｐゴシック" pitchFamily="-110" charset="-128"/>
                <a:cs typeface="Calibri"/>
              </a:rPr>
              <a:t>For more information, see</a:t>
            </a:r>
            <a:r>
              <a:rPr lang="en-US" sz="1300" b="1" dirty="0" smtClean="0">
                <a:latin typeface="Calibri"/>
                <a:ea typeface="ＭＳ Ｐゴシック" pitchFamily="-110" charset="-128"/>
                <a:cs typeface="Calibri"/>
              </a:rPr>
              <a:t> Resource 2: Common Idioms and Phrases </a:t>
            </a:r>
            <a:r>
              <a:rPr lang="en-US" sz="1300" dirty="0" smtClean="0">
                <a:latin typeface="Calibri"/>
                <a:ea typeface="ＭＳ Ｐゴシック" pitchFamily="-110" charset="-128"/>
                <a:cs typeface="Calibri"/>
              </a:rPr>
              <a:t>and </a:t>
            </a:r>
            <a:r>
              <a:rPr lang="en-US" sz="1300" b="1" dirty="0" smtClean="0">
                <a:latin typeface="Calibri"/>
                <a:ea typeface="ＭＳ Ｐゴシック" pitchFamily="-110" charset="-128"/>
                <a:cs typeface="Calibri"/>
              </a:rPr>
              <a:t>Resource 3: Academic Terms</a:t>
            </a:r>
            <a:r>
              <a:rPr lang="en-US" sz="1300" dirty="0" smtClean="0">
                <a:latin typeface="Calibri"/>
                <a:ea typeface="ＭＳ Ｐゴシック" pitchFamily="-110" charset="-128"/>
                <a:cs typeface="Calibri"/>
              </a:rPr>
              <a:t>.</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20</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p:cNvSpPr>
          <p:nvPr>
            <p:ph type="sldImg"/>
          </p:nvPr>
        </p:nvSpPr>
        <p:spPr bwMode="auto">
          <a:noFill/>
          <a:ln>
            <a:solidFill>
              <a:srgbClr val="000000"/>
            </a:solidFill>
            <a:miter lim="800000"/>
            <a:headEnd/>
            <a:tailEnd/>
          </a:ln>
        </p:spPr>
      </p:sp>
      <p:sp>
        <p:nvSpPr>
          <p:cNvPr id="46084" name="Rectangle 3"/>
          <p:cNvSpPr>
            <a:spLocks noGrp="1"/>
          </p:cNvSpPr>
          <p:nvPr>
            <p:ph type="body" idx="1"/>
          </p:nvPr>
        </p:nvSpPr>
        <p:spPr bwMode="auto">
          <a:noFill/>
        </p:spPr>
        <p:txBody>
          <a:bodyPr>
            <a:normAutofit/>
          </a:bodyPr>
          <a:lstStyle/>
          <a:p>
            <a:pPr eaLnBrk="1" hangingPunct="1">
              <a:spcBef>
                <a:spcPct val="0"/>
              </a:spcBef>
            </a:pPr>
            <a:r>
              <a:rPr lang="en-US" sz="1400" dirty="0" smtClean="0">
                <a:latin typeface="Calibri"/>
                <a:ea typeface="Helvetica" pitchFamily="-110" charset="0"/>
                <a:cs typeface="Calibri"/>
              </a:rPr>
              <a:t>Multiple-meaning words are also called polysemous words—</a:t>
            </a:r>
            <a:r>
              <a:rPr lang="en-US" sz="1400" i="1" dirty="0" smtClean="0">
                <a:latin typeface="Calibri"/>
                <a:ea typeface="Helvetica" pitchFamily="-110" charset="0"/>
                <a:cs typeface="Calibri"/>
              </a:rPr>
              <a:t>poly</a:t>
            </a:r>
            <a:r>
              <a:rPr lang="en-US" sz="1400" dirty="0" smtClean="0">
                <a:latin typeface="Calibri"/>
                <a:ea typeface="Helvetica" pitchFamily="-110" charset="0"/>
                <a:cs typeface="Calibri"/>
              </a:rPr>
              <a:t> means “many” and </a:t>
            </a:r>
            <a:r>
              <a:rPr lang="en-US" sz="1400" i="1" dirty="0" smtClean="0">
                <a:latin typeface="Calibri"/>
                <a:ea typeface="Helvetica" pitchFamily="-110" charset="0"/>
                <a:cs typeface="Calibri"/>
              </a:rPr>
              <a:t>semous</a:t>
            </a:r>
            <a:r>
              <a:rPr lang="en-US" sz="1400" dirty="0" smtClean="0">
                <a:latin typeface="Calibri"/>
                <a:ea typeface="Helvetica" pitchFamily="-110" charset="0"/>
                <a:cs typeface="Calibri"/>
              </a:rPr>
              <a:t> signifies “meaning.” </a:t>
            </a:r>
            <a:r>
              <a:rPr lang="en-US" sz="1400" dirty="0" smtClean="0">
                <a:latin typeface="Calibri"/>
                <a:ea typeface="ＭＳ Ｐゴシック" pitchFamily="-110" charset="-128"/>
                <a:cs typeface="Calibri"/>
              </a:rPr>
              <a:t>Here is an example of a </a:t>
            </a:r>
            <a:r>
              <a:rPr lang="en-US" sz="1400" dirty="0" smtClean="0">
                <a:latin typeface="Calibri"/>
                <a:ea typeface="Helvetica" pitchFamily="-110" charset="0"/>
                <a:cs typeface="Calibri"/>
              </a:rPr>
              <a:t>polysemous </a:t>
            </a:r>
            <a:r>
              <a:rPr lang="en-US" sz="1400" dirty="0" smtClean="0">
                <a:latin typeface="Calibri"/>
                <a:ea typeface="ＭＳ Ｐゴシック" pitchFamily="-110" charset="-128"/>
                <a:cs typeface="Calibri"/>
              </a:rPr>
              <a:t>word; the sentences illustrate four meanings of </a:t>
            </a:r>
            <a:r>
              <a:rPr lang="en-US" sz="1400" i="1" dirty="0" smtClean="0">
                <a:latin typeface="Calibri"/>
                <a:ea typeface="ＭＳ Ｐゴシック" pitchFamily="-110" charset="-128"/>
                <a:cs typeface="Calibri"/>
              </a:rPr>
              <a:t>light</a:t>
            </a:r>
            <a:r>
              <a:rPr lang="en-US" sz="1400" dirty="0" smtClean="0">
                <a:latin typeface="Calibri"/>
                <a:ea typeface="ＭＳ Ｐゴシック" pitchFamily="-110" charset="-128"/>
                <a:cs typeface="Calibri"/>
              </a:rPr>
              <a:t>. </a:t>
            </a:r>
            <a:endParaRPr lang="en-US" sz="1400" dirty="0" smtClean="0">
              <a:latin typeface="Calibri"/>
              <a:ea typeface="Helvetica" pitchFamily="-110" charset="0"/>
              <a:cs typeface="Calibri"/>
            </a:endParaRPr>
          </a:p>
          <a:p>
            <a:pPr eaLnBrk="1" hangingPunct="1">
              <a:spcBef>
                <a:spcPct val="0"/>
              </a:spcBef>
            </a:pPr>
            <a:endParaRPr lang="en-US" sz="1400" dirty="0" smtClean="0">
              <a:latin typeface="Calibri"/>
              <a:ea typeface="Helvetica" pitchFamily="-110" charset="0"/>
              <a:cs typeface="Calibri"/>
            </a:endParaRPr>
          </a:p>
          <a:p>
            <a:pPr eaLnBrk="1" hangingPunct="1">
              <a:spcBef>
                <a:spcPct val="0"/>
              </a:spcBef>
            </a:pPr>
            <a:r>
              <a:rPr lang="en-US" sz="1400" dirty="0" smtClean="0">
                <a:latin typeface="Calibri"/>
                <a:ea typeface="ＭＳ Ｐゴシック" pitchFamily="-110" charset="-128"/>
                <a:cs typeface="Calibri"/>
              </a:rPr>
              <a:t>When teaching these words, consider the context in which the words will be used so that students can make meaning of the text. In this example, the word </a:t>
            </a:r>
            <a:r>
              <a:rPr lang="en-US" sz="1400" i="1" dirty="0" smtClean="0">
                <a:latin typeface="Calibri"/>
                <a:ea typeface="ＭＳ Ｐゴシック" pitchFamily="-110" charset="-128"/>
                <a:cs typeface="Calibri"/>
              </a:rPr>
              <a:t>light </a:t>
            </a:r>
            <a:r>
              <a:rPr lang="en-US" sz="1400" dirty="0" smtClean="0">
                <a:latin typeface="Calibri"/>
                <a:ea typeface="ＭＳ Ｐゴシック" pitchFamily="-110" charset="-128"/>
                <a:cs typeface="Calibri"/>
              </a:rPr>
              <a:t>is shown in multiple contexts and with multiple meanings.</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What are some other polysemous words? Think for 15 seconds and then turn to your neighbor and discuss other multiple-meaning words.</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i="1" dirty="0" smtClean="0">
                <a:latin typeface="Calibri"/>
                <a:ea typeface="ＭＳ Ｐゴシック" pitchFamily="-110" charset="-128"/>
                <a:cs typeface="Calibri"/>
              </a:rPr>
              <a:t>&lt;Walk around the room to listen for examples. Have participants share</a:t>
            </a:r>
            <a:r>
              <a:rPr lang="en-US" sz="1400" i="1" baseline="0" dirty="0" smtClean="0">
                <a:latin typeface="Calibri"/>
                <a:ea typeface="ＭＳ Ｐゴシック" pitchFamily="-110" charset="-128"/>
                <a:cs typeface="Calibri"/>
              </a:rPr>
              <a:t> with</a:t>
            </a:r>
            <a:r>
              <a:rPr lang="en-US" sz="1400" i="1" dirty="0" smtClean="0">
                <a:latin typeface="Calibri"/>
                <a:ea typeface="ＭＳ Ｐゴシック" pitchFamily="-110" charset="-128"/>
                <a:cs typeface="Calibri"/>
              </a:rPr>
              <a:t> the whole group </a:t>
            </a:r>
            <a:r>
              <a:rPr lang="en-US" sz="1400" i="1" baseline="0" dirty="0" smtClean="0">
                <a:latin typeface="Calibri"/>
                <a:ea typeface="ＭＳ Ｐゴシック" pitchFamily="-110" charset="-128"/>
                <a:cs typeface="Calibri"/>
              </a:rPr>
              <a:t>if time permits. One example is “trunk”: elephant trunk, tree trunk, trunk of the body, and swim trunks are multiple ways to use the word “trunk.”</a:t>
            </a:r>
            <a:r>
              <a:rPr lang="en-US" sz="1400" i="1" dirty="0" smtClean="0">
                <a:latin typeface="Calibri"/>
                <a:ea typeface="ＭＳ Ｐゴシック" pitchFamily="-110" charset="-128"/>
                <a:cs typeface="Calibri"/>
              </a:rPr>
              <a:t>&gt;</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21</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p:cNvSpPr>
          <p:nvPr>
            <p:ph type="sldImg"/>
          </p:nvPr>
        </p:nvSpPr>
        <p:spPr bwMode="auto">
          <a:noFill/>
          <a:ln>
            <a:solidFill>
              <a:srgbClr val="000000"/>
            </a:solidFill>
            <a:miter lim="800000"/>
            <a:headEnd/>
            <a:tailEnd/>
          </a:ln>
        </p:spPr>
      </p:sp>
      <p:sp>
        <p:nvSpPr>
          <p:cNvPr id="48132" name="Rectangle 3"/>
          <p:cNvSpPr>
            <a:spLocks noGrp="1"/>
          </p:cNvSpPr>
          <p:nvPr>
            <p:ph type="body" idx="1"/>
          </p:nvPr>
        </p:nvSpPr>
        <p:spPr bwMode="auto">
          <a:xfrm>
            <a:off x="685800" y="4333888"/>
            <a:ext cx="5715000" cy="4581512"/>
          </a:xfrm>
          <a:noFill/>
        </p:spPr>
        <p:txBody>
          <a:bodyPr>
            <a:normAutofit/>
          </a:bodyPr>
          <a:lstStyle/>
          <a:p>
            <a:pPr marL="3175" lvl="1" indent="-3175" eaLnBrk="1" hangingPunct="1"/>
            <a:r>
              <a:rPr lang="en-US" sz="1400" dirty="0" smtClean="0">
                <a:latin typeface="Calibri"/>
                <a:ea typeface="Helvetica" pitchFamily="-110" charset="0"/>
                <a:cs typeface="Calibri"/>
              </a:rPr>
              <a:t>When</a:t>
            </a:r>
            <a:r>
              <a:rPr lang="en-US" sz="1400" baseline="0" dirty="0" smtClean="0">
                <a:latin typeface="Calibri"/>
                <a:ea typeface="Helvetica" pitchFamily="-110" charset="0"/>
                <a:cs typeface="Calibri"/>
              </a:rPr>
              <a:t> p</a:t>
            </a:r>
            <a:r>
              <a:rPr lang="en-US" sz="1400" dirty="0" smtClean="0">
                <a:latin typeface="Calibri"/>
                <a:ea typeface="Helvetica" pitchFamily="-110" charset="0"/>
                <a:cs typeface="Calibri"/>
              </a:rPr>
              <a:t>lanning vocabulary instruction,</a:t>
            </a:r>
            <a:r>
              <a:rPr lang="en-US" sz="1400" baseline="0" dirty="0" smtClean="0">
                <a:latin typeface="Calibri"/>
                <a:ea typeface="Helvetica" pitchFamily="-110" charset="0"/>
                <a:cs typeface="Calibri"/>
              </a:rPr>
              <a:t> consider what you want to</a:t>
            </a:r>
            <a:r>
              <a:rPr lang="en-US" sz="1400" dirty="0" smtClean="0">
                <a:latin typeface="Calibri"/>
                <a:ea typeface="Helvetica" pitchFamily="-110" charset="0"/>
                <a:cs typeface="Calibri"/>
              </a:rPr>
              <a:t> do </a:t>
            </a:r>
            <a:r>
              <a:rPr lang="en-US" sz="1400" b="1" dirty="0" smtClean="0">
                <a:latin typeface="Calibri"/>
                <a:ea typeface="Helvetica" pitchFamily="-110" charset="0"/>
                <a:cs typeface="Calibri"/>
              </a:rPr>
              <a:t>before </a:t>
            </a:r>
            <a:r>
              <a:rPr lang="en-US" sz="1400" dirty="0" smtClean="0">
                <a:latin typeface="Calibri"/>
                <a:ea typeface="Helvetica" pitchFamily="-110" charset="0"/>
                <a:cs typeface="Calibri"/>
              </a:rPr>
              <a:t>reading the text, </a:t>
            </a:r>
            <a:r>
              <a:rPr lang="en-US" sz="1400" b="1" dirty="0" smtClean="0">
                <a:latin typeface="Calibri"/>
                <a:ea typeface="Helvetica" pitchFamily="-110" charset="0"/>
                <a:cs typeface="Calibri"/>
              </a:rPr>
              <a:t>while </a:t>
            </a:r>
            <a:r>
              <a:rPr lang="en-US" sz="1400" dirty="0" smtClean="0">
                <a:latin typeface="Calibri"/>
                <a:ea typeface="Helvetica" pitchFamily="-110" charset="0"/>
                <a:cs typeface="Calibri"/>
              </a:rPr>
              <a:t>you read the text with students, and </a:t>
            </a:r>
            <a:r>
              <a:rPr lang="en-US" sz="1400" b="1" dirty="0" smtClean="0">
                <a:latin typeface="Calibri"/>
                <a:ea typeface="Helvetica" pitchFamily="-110" charset="0"/>
                <a:cs typeface="Calibri"/>
              </a:rPr>
              <a:t>after </a:t>
            </a:r>
            <a:r>
              <a:rPr lang="en-US" sz="1400" dirty="0" smtClean="0">
                <a:latin typeface="Calibri"/>
                <a:ea typeface="Helvetica" pitchFamily="-110" charset="0"/>
                <a:cs typeface="Calibri"/>
              </a:rPr>
              <a:t>you </a:t>
            </a:r>
            <a:r>
              <a:rPr lang="en-US" sz="1400" baseline="0" dirty="0" smtClean="0">
                <a:latin typeface="Calibri"/>
                <a:ea typeface="Helvetica" pitchFamily="-110" charset="0"/>
                <a:cs typeface="Calibri"/>
              </a:rPr>
              <a:t>have</a:t>
            </a:r>
            <a:r>
              <a:rPr lang="en-US" sz="1400" dirty="0" smtClean="0">
                <a:latin typeface="Calibri"/>
                <a:ea typeface="Helvetica" pitchFamily="-110" charset="0"/>
                <a:cs typeface="Calibri"/>
              </a:rPr>
              <a:t> read the text with students. In short, take the time to plan vocabulary instruction thoroughly.</a:t>
            </a:r>
          </a:p>
          <a:p>
            <a:pPr marL="3175" lvl="1" indent="-3175" eaLnBrk="1" hangingPunct="1"/>
            <a:endParaRPr lang="en-US" sz="1400" dirty="0" smtClean="0">
              <a:latin typeface="Calibri"/>
              <a:ea typeface="Helvetica" pitchFamily="-110" charset="0"/>
              <a:cs typeface="Calibri"/>
            </a:endParaRPr>
          </a:p>
          <a:p>
            <a:pPr marL="3175" lvl="1" indent="-3175" eaLnBrk="1" hangingPunct="1"/>
            <a:r>
              <a:rPr lang="en-US" sz="1400" dirty="0" smtClean="0">
                <a:latin typeface="Calibri"/>
                <a:ea typeface="Helvetica" pitchFamily="-110" charset="0"/>
                <a:cs typeface="Calibri"/>
              </a:rPr>
              <a:t>The first task is to select the text. Next, determine which words you will teach directly. To help with this decision, discuss with other teachers at your grade-level planning meetings which words will help students understand the text more clearly and on a deeper level. These are the vocabulary words to teach directly. Use </a:t>
            </a:r>
            <a:r>
              <a:rPr lang="en-US" sz="1400" b="1" dirty="0" smtClean="0">
                <a:latin typeface="Calibri"/>
                <a:ea typeface="Helvetica" pitchFamily="-110" charset="0"/>
                <a:cs typeface="Calibri"/>
              </a:rPr>
              <a:t>Resource 4: Selecting Vocabulary Words</a:t>
            </a:r>
            <a:r>
              <a:rPr lang="en-US" sz="1400" dirty="0" smtClean="0">
                <a:latin typeface="Calibri"/>
                <a:ea typeface="Helvetica" pitchFamily="-110" charset="0"/>
                <a:cs typeface="Calibri"/>
              </a:rPr>
              <a:t> in your planning.</a:t>
            </a:r>
          </a:p>
          <a:p>
            <a:pPr marL="3175" lvl="1" indent="-3175" eaLnBrk="1" hangingPunct="1"/>
            <a:endParaRPr lang="en-US" sz="1400" dirty="0" smtClean="0">
              <a:latin typeface="Calibri"/>
              <a:ea typeface="Helvetica" pitchFamily="-110" charset="0"/>
              <a:cs typeface="Calibri"/>
            </a:endParaRPr>
          </a:p>
          <a:p>
            <a:pPr marL="3175" lvl="1" indent="-3175" eaLnBrk="1" hangingPunct="1"/>
            <a:r>
              <a:rPr lang="en-US" sz="1400" dirty="0" smtClean="0">
                <a:latin typeface="Calibri"/>
                <a:ea typeface="Helvetica" pitchFamily="-110" charset="0"/>
                <a:cs typeface="Calibri"/>
              </a:rPr>
              <a:t>After selecting</a:t>
            </a:r>
            <a:r>
              <a:rPr lang="en-US" sz="1400" baseline="0" dirty="0" smtClean="0">
                <a:latin typeface="Calibri"/>
                <a:ea typeface="Helvetica" pitchFamily="-110" charset="0"/>
                <a:cs typeface="Calibri"/>
              </a:rPr>
              <a:t> </a:t>
            </a:r>
            <a:r>
              <a:rPr lang="en-US" sz="1400" dirty="0" smtClean="0">
                <a:latin typeface="Calibri"/>
                <a:ea typeface="Helvetica" pitchFamily="-110" charset="0"/>
                <a:cs typeface="Calibri"/>
              </a:rPr>
              <a:t>the text and the words you</a:t>
            </a:r>
            <a:r>
              <a:rPr lang="en-US" sz="1400" baseline="0" dirty="0" smtClean="0">
                <a:latin typeface="Calibri"/>
                <a:ea typeface="Helvetica" pitchFamily="-110" charset="0"/>
                <a:cs typeface="Calibri"/>
              </a:rPr>
              <a:t> will</a:t>
            </a:r>
            <a:r>
              <a:rPr lang="en-US" sz="1400" dirty="0" smtClean="0">
                <a:latin typeface="Calibri"/>
                <a:ea typeface="Helvetica" pitchFamily="-110" charset="0"/>
                <a:cs typeface="Calibri"/>
              </a:rPr>
              <a:t> teach, you are ready to plan how you will explicitly teach the vocabulary words. We will now discuss steps for explicit vocabulary instruction in more detail.</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22</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p:cNvSpPr>
          <p:nvPr>
            <p:ph type="sldImg"/>
          </p:nvPr>
        </p:nvSpPr>
        <p:spPr bwMode="auto">
          <a:noFill/>
          <a:ln>
            <a:solidFill>
              <a:srgbClr val="000000"/>
            </a:solidFill>
            <a:miter lim="800000"/>
            <a:headEnd/>
            <a:tailEnd/>
          </a:ln>
        </p:spPr>
      </p:sp>
      <p:sp>
        <p:nvSpPr>
          <p:cNvPr id="54276" name="Rectangle 3"/>
          <p:cNvSpPr>
            <a:spLocks noGrp="1"/>
          </p:cNvSpPr>
          <p:nvPr>
            <p:ph type="body" idx="1"/>
          </p:nvPr>
        </p:nvSpPr>
        <p:spPr bwMode="auto">
          <a:xfrm>
            <a:off x="685800" y="4333888"/>
            <a:ext cx="5486400" cy="4131901"/>
          </a:xfrm>
          <a:noFill/>
        </p:spPr>
        <p:txBody>
          <a:bodyPr wrap="square">
            <a:spAutoFit/>
          </a:bodyPr>
          <a:lstStyle/>
          <a:p>
            <a:r>
              <a:rPr lang="en-US" sz="1050" kern="1200" dirty="0" smtClean="0">
                <a:solidFill>
                  <a:schemeClr val="tx1"/>
                </a:solidFill>
                <a:latin typeface="Calibri"/>
                <a:cs typeface="Calibri"/>
              </a:rPr>
              <a:t>Teach word meanings </a:t>
            </a:r>
            <a:r>
              <a:rPr lang="en-US" sz="1050" b="1" kern="1200" dirty="0" smtClean="0">
                <a:solidFill>
                  <a:schemeClr val="tx1"/>
                </a:solidFill>
                <a:latin typeface="Calibri"/>
                <a:cs typeface="Calibri"/>
              </a:rPr>
              <a:t>directly </a:t>
            </a:r>
            <a:r>
              <a:rPr lang="en-US" sz="1050" kern="1200" dirty="0" smtClean="0">
                <a:solidFill>
                  <a:schemeClr val="tx1"/>
                </a:solidFill>
                <a:latin typeface="Calibri"/>
                <a:cs typeface="Calibri"/>
              </a:rPr>
              <a:t>to students </a:t>
            </a:r>
            <a:r>
              <a:rPr lang="en-US" sz="1050" b="1" kern="1200" dirty="0" smtClean="0">
                <a:solidFill>
                  <a:schemeClr val="tx1"/>
                </a:solidFill>
                <a:latin typeface="Calibri"/>
                <a:cs typeface="Calibri"/>
              </a:rPr>
              <a:t>before reading </a:t>
            </a:r>
            <a:r>
              <a:rPr lang="en-US" sz="1050" kern="1200" dirty="0" smtClean="0">
                <a:solidFill>
                  <a:schemeClr val="tx1"/>
                </a:solidFill>
                <a:latin typeface="Calibri"/>
                <a:cs typeface="Calibri"/>
              </a:rPr>
              <a:t>and connect those new words to text. Asking students to guess the meaning of new vocabulary only provides them with multiple opportunities to hear and even internalize the wrong meaning of the vocabulary word.</a:t>
            </a:r>
          </a:p>
          <a:p>
            <a:r>
              <a:rPr lang="en-US" sz="1050" kern="1200" dirty="0" smtClean="0">
                <a:solidFill>
                  <a:schemeClr val="tx1"/>
                </a:solidFill>
                <a:latin typeface="Calibri"/>
                <a:cs typeface="Calibri"/>
              </a:rPr>
              <a:t> </a:t>
            </a:r>
          </a:p>
          <a:p>
            <a:r>
              <a:rPr lang="en-US" sz="1050" kern="1200" dirty="0" smtClean="0">
                <a:solidFill>
                  <a:schemeClr val="tx1"/>
                </a:solidFill>
                <a:latin typeface="Calibri"/>
                <a:cs typeface="Calibri"/>
              </a:rPr>
              <a:t>A high level of student engagement is critical throughout</a:t>
            </a:r>
            <a:r>
              <a:rPr lang="en-US" sz="1050" b="1" kern="1200" dirty="0" smtClean="0">
                <a:solidFill>
                  <a:schemeClr val="tx1"/>
                </a:solidFill>
                <a:latin typeface="Calibri"/>
                <a:cs typeface="Calibri"/>
              </a:rPr>
              <a:t> </a:t>
            </a:r>
            <a:r>
              <a:rPr lang="en-US" sz="1050" kern="1200" dirty="0" smtClean="0">
                <a:solidFill>
                  <a:schemeClr val="tx1"/>
                </a:solidFill>
                <a:latin typeface="Calibri"/>
                <a:cs typeface="Calibri"/>
              </a:rPr>
              <a:t>explicit vocabulary instruction; students need multiple opportunities to interact with the new word and its meaning.</a:t>
            </a:r>
          </a:p>
          <a:p>
            <a:r>
              <a:rPr lang="en-US" sz="1050" kern="1200" dirty="0" smtClean="0">
                <a:solidFill>
                  <a:schemeClr val="tx1"/>
                </a:solidFill>
                <a:latin typeface="Calibri"/>
                <a:cs typeface="Calibri"/>
              </a:rPr>
              <a:t> </a:t>
            </a:r>
          </a:p>
          <a:p>
            <a:r>
              <a:rPr lang="en-US" sz="1050" kern="1200" dirty="0" smtClean="0">
                <a:solidFill>
                  <a:schemeClr val="tx1"/>
                </a:solidFill>
                <a:latin typeface="Calibri"/>
                <a:cs typeface="Calibri"/>
              </a:rPr>
              <a:t>Locate </a:t>
            </a:r>
            <a:r>
              <a:rPr lang="en-US" sz="1050" b="1" kern="1200" dirty="0" smtClean="0">
                <a:solidFill>
                  <a:schemeClr val="tx1"/>
                </a:solidFill>
                <a:latin typeface="Calibri"/>
                <a:cs typeface="Calibri"/>
              </a:rPr>
              <a:t>Handout 1: Routine for Explicit Vocabulary Instruction</a:t>
            </a:r>
            <a:r>
              <a:rPr lang="en-US" sz="1050" kern="1200" dirty="0" smtClean="0">
                <a:solidFill>
                  <a:schemeClr val="tx1"/>
                </a:solidFill>
                <a:latin typeface="Calibri"/>
                <a:cs typeface="Calibri"/>
              </a:rPr>
              <a:t>. Page 1 of the handout is in English, and page 2 is in Spanish. You will also find a laminated version in your materials.</a:t>
            </a:r>
          </a:p>
          <a:p>
            <a:r>
              <a:rPr lang="en-US" sz="1050" kern="1200" dirty="0" smtClean="0">
                <a:solidFill>
                  <a:schemeClr val="tx1"/>
                </a:solidFill>
                <a:latin typeface="Calibri"/>
                <a:cs typeface="Calibri"/>
              </a:rPr>
              <a:t> </a:t>
            </a:r>
          </a:p>
          <a:p>
            <a:r>
              <a:rPr lang="en-US" sz="1050" kern="1200" dirty="0" smtClean="0">
                <a:solidFill>
                  <a:schemeClr val="tx1"/>
                </a:solidFill>
                <a:latin typeface="Calibri"/>
                <a:cs typeface="Calibri"/>
              </a:rPr>
              <a:t>The first step in the routine is for students to say the word. The teacher models how to say the word and then has the students repeat, or “echo,” the word several times before moving to step two. Students should have many opportunities to say the word aloud. The more they verbalize the word, the more likely they are to use it.</a:t>
            </a:r>
          </a:p>
          <a:p>
            <a:r>
              <a:rPr lang="en-US" sz="1050" kern="1200" dirty="0" smtClean="0">
                <a:solidFill>
                  <a:schemeClr val="tx1"/>
                </a:solidFill>
                <a:latin typeface="Calibri"/>
                <a:cs typeface="Calibri"/>
              </a:rPr>
              <a:t> </a:t>
            </a:r>
          </a:p>
          <a:p>
            <a:r>
              <a:rPr lang="en-US" sz="1050" kern="1200" dirty="0" smtClean="0">
                <a:solidFill>
                  <a:schemeClr val="tx1"/>
                </a:solidFill>
                <a:latin typeface="Calibri"/>
                <a:cs typeface="Calibri"/>
              </a:rPr>
              <a:t>Step two is to provide a student-friendly definition of the word. Oftentimes, we think to ask, “Who can tell me what this word means?” This is an ineffective way to teach a word meaning and leads to wasted instructional time. For student-friendly definitions, some helpful Web sites are www.ldoceonline.com and www.wordcentral.com.</a:t>
            </a:r>
          </a:p>
          <a:p>
            <a:endParaRPr lang="en-US" sz="1050" dirty="0" smtClean="0">
              <a:latin typeface="Calibri"/>
              <a:cs typeface="Calibri"/>
            </a:endParaRPr>
          </a:p>
          <a:p>
            <a:r>
              <a:rPr lang="en-US" sz="1050" dirty="0" smtClean="0">
                <a:latin typeface="Calibri"/>
                <a:cs typeface="Calibri"/>
              </a:rPr>
              <a:t>Once students have heard and said the word and know its meaning, move to step three: facilitating student discussion about the word.</a:t>
            </a:r>
          </a:p>
          <a:p>
            <a:r>
              <a:rPr lang="en-US" sz="1050" dirty="0" smtClean="0">
                <a:latin typeface="Calibri"/>
                <a:cs typeface="Calibri"/>
              </a:rPr>
              <a:t> </a:t>
            </a:r>
          </a:p>
          <a:p>
            <a:r>
              <a:rPr lang="en-US" sz="1050" dirty="0" smtClean="0">
                <a:latin typeface="Calibri"/>
                <a:cs typeface="Calibri"/>
              </a:rPr>
              <a:t>Step four is providing students with examples and nonexamples of the new word. Remember that we are still in the before-reading stage at this point.</a:t>
            </a:r>
            <a:endParaRPr lang="en-US" sz="1050" kern="1200" dirty="0" smtClean="0">
              <a:solidFill>
                <a:schemeClr val="tx1"/>
              </a:solidFill>
              <a:latin typeface="Calibri"/>
              <a:cs typeface="Calibri"/>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23</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p:cNvSpPr>
          <p:nvPr>
            <p:ph type="sldImg"/>
          </p:nvPr>
        </p:nvSpPr>
        <p:spPr bwMode="auto">
          <a:noFill/>
          <a:ln>
            <a:solidFill>
              <a:srgbClr val="000000"/>
            </a:solidFill>
            <a:miter lim="800000"/>
            <a:headEnd/>
            <a:tailEnd/>
          </a:ln>
        </p:spPr>
      </p:sp>
      <p:sp>
        <p:nvSpPr>
          <p:cNvPr id="54276" name="Rectangle 3"/>
          <p:cNvSpPr>
            <a:spLocks noGrp="1"/>
          </p:cNvSpPr>
          <p:nvPr>
            <p:ph type="body" idx="1"/>
          </p:nvPr>
        </p:nvSpPr>
        <p:spPr bwMode="auto">
          <a:xfrm>
            <a:off x="685800" y="4333888"/>
            <a:ext cx="5486400" cy="4455067"/>
          </a:xfrm>
          <a:noFill/>
        </p:spPr>
        <p:txBody>
          <a:bodyPr>
            <a:spAutoFit/>
          </a:bodyPr>
          <a:lstStyle/>
          <a:p>
            <a:r>
              <a:rPr lang="en-US" sz="1050" dirty="0" smtClean="0">
                <a:cs typeface="Arial"/>
              </a:rPr>
              <a:t>Implementation </a:t>
            </a:r>
            <a:r>
              <a:rPr lang="en-US" sz="1050" dirty="0">
                <a:cs typeface="Arial"/>
              </a:rPr>
              <a:t>of the last two steps of the routine</a:t>
            </a:r>
            <a:r>
              <a:rPr lang="en-US" sz="1050" dirty="0" smtClean="0">
                <a:cs typeface="Arial"/>
              </a:rPr>
              <a:t> is </a:t>
            </a:r>
            <a:r>
              <a:rPr lang="en-US" sz="1050" b="1" dirty="0">
                <a:cs typeface="Arial"/>
              </a:rPr>
              <a:t>crucial </a:t>
            </a:r>
            <a:r>
              <a:rPr lang="en-US" sz="1050" dirty="0">
                <a:cs typeface="Arial"/>
              </a:rPr>
              <a:t>as students work to learn and own the new vocabulary. Step five includes engaging students in deep-processing activities with the new vocabulary. Deep-processing activities include asking students questions using the new vocabulary word, having students act out the new word, or using graphics organizers. Graphic organizers are effective visual tools for modeling, teaching, extending, and evaluating the meaning of words. These tools must be taught with explicit language and modeling. Examples are included in </a:t>
            </a:r>
            <a:r>
              <a:rPr lang="en-US" sz="1050" b="1" dirty="0">
                <a:cs typeface="Arial"/>
              </a:rPr>
              <a:t>Resource 5: Graphic Organizers</a:t>
            </a:r>
            <a:r>
              <a:rPr lang="en-US" sz="1050" dirty="0">
                <a:cs typeface="Arial"/>
              </a:rPr>
              <a:t>.</a:t>
            </a:r>
          </a:p>
          <a:p>
            <a:r>
              <a:rPr lang="en-US" sz="1050" dirty="0">
                <a:cs typeface="Arial"/>
              </a:rPr>
              <a:t> </a:t>
            </a:r>
          </a:p>
          <a:p>
            <a:r>
              <a:rPr lang="en-US" sz="1050" dirty="0">
                <a:cs typeface="Arial"/>
              </a:rPr>
              <a:t>Step six is</a:t>
            </a:r>
            <a:r>
              <a:rPr lang="en-US" sz="1050" dirty="0" smtClean="0">
                <a:cs typeface="Arial"/>
              </a:rPr>
              <a:t> providing ongoing support and scaffolding as students </a:t>
            </a:r>
            <a:r>
              <a:rPr lang="en-US" sz="1050" dirty="0">
                <a:cs typeface="Arial"/>
              </a:rPr>
              <a:t>create powerful sentences with the new </a:t>
            </a:r>
            <a:r>
              <a:rPr lang="en-US" sz="1050" dirty="0" smtClean="0">
                <a:cs typeface="Arial"/>
              </a:rPr>
              <a:t>vocabulary. By “powerful sentences,” we mean those that use the word in the correct context and include </a:t>
            </a:r>
            <a:r>
              <a:rPr lang="en-US" sz="1050" dirty="0">
                <a:cs typeface="Arial"/>
              </a:rPr>
              <a:t>seven or more words. We</a:t>
            </a:r>
            <a:r>
              <a:rPr lang="en-US" sz="1050" dirty="0" smtClean="0">
                <a:cs typeface="Arial"/>
              </a:rPr>
              <a:t> set this limit so that, for example, students </a:t>
            </a:r>
            <a:r>
              <a:rPr lang="en-US" sz="1050" dirty="0">
                <a:cs typeface="Arial"/>
              </a:rPr>
              <a:t>do not create sentences for the word </a:t>
            </a:r>
            <a:r>
              <a:rPr lang="en-US" sz="1050" i="1" dirty="0">
                <a:cs typeface="Arial"/>
              </a:rPr>
              <a:t>concrete</a:t>
            </a:r>
            <a:r>
              <a:rPr lang="en-US" sz="1050" dirty="0" smtClean="0">
                <a:cs typeface="Arial"/>
              </a:rPr>
              <a:t> such as, </a:t>
            </a:r>
            <a:r>
              <a:rPr lang="en-US" sz="1050" dirty="0">
                <a:cs typeface="Arial"/>
              </a:rPr>
              <a:t>“I am concrete</a:t>
            </a:r>
            <a:r>
              <a:rPr lang="en-US" sz="1050" dirty="0" smtClean="0">
                <a:cs typeface="Arial"/>
              </a:rPr>
              <a:t>.” “My </a:t>
            </a:r>
            <a:r>
              <a:rPr lang="en-US" sz="1050" dirty="0">
                <a:cs typeface="Arial"/>
              </a:rPr>
              <a:t>brother likes concrete</a:t>
            </a:r>
            <a:r>
              <a:rPr lang="en-US" sz="1050" dirty="0" smtClean="0">
                <a:cs typeface="Arial"/>
              </a:rPr>
              <a:t>.” “Concrete </a:t>
            </a:r>
            <a:r>
              <a:rPr lang="en-US" sz="1050" dirty="0">
                <a:cs typeface="Arial"/>
              </a:rPr>
              <a:t>is good.”</a:t>
            </a:r>
          </a:p>
          <a:p>
            <a:r>
              <a:rPr lang="en-US" sz="1050" dirty="0">
                <a:cs typeface="Arial"/>
              </a:rPr>
              <a:t> </a:t>
            </a:r>
            <a:endParaRPr lang="en-US" sz="1050" dirty="0" smtClean="0">
              <a:cs typeface="Arial"/>
            </a:endParaRPr>
          </a:p>
          <a:p>
            <a:r>
              <a:rPr lang="en-US" sz="1050" dirty="0" smtClean="0">
                <a:cs typeface="Arial"/>
              </a:rPr>
              <a:t>Steps </a:t>
            </a:r>
            <a:r>
              <a:rPr lang="en-US" sz="1050" dirty="0">
                <a:cs typeface="Arial"/>
              </a:rPr>
              <a:t>five and six</a:t>
            </a:r>
            <a:r>
              <a:rPr lang="en-US" sz="1050" dirty="0" smtClean="0">
                <a:cs typeface="Arial"/>
              </a:rPr>
              <a:t> </a:t>
            </a:r>
            <a:r>
              <a:rPr lang="en-US" sz="1050" b="1" dirty="0" smtClean="0">
                <a:cs typeface="Arial"/>
              </a:rPr>
              <a:t>must </a:t>
            </a:r>
            <a:r>
              <a:rPr lang="en-US" sz="1050" dirty="0">
                <a:cs typeface="Arial"/>
              </a:rPr>
              <a:t>be included for students to</a:t>
            </a:r>
            <a:r>
              <a:rPr lang="en-US" sz="1050" dirty="0" smtClean="0">
                <a:cs typeface="Arial"/>
              </a:rPr>
              <a:t> gain </a:t>
            </a:r>
            <a:r>
              <a:rPr lang="en-US" sz="1050" dirty="0">
                <a:cs typeface="Arial"/>
              </a:rPr>
              <a:t>ownership of new </a:t>
            </a:r>
            <a:r>
              <a:rPr lang="en-US" sz="1050" dirty="0" smtClean="0">
                <a:cs typeface="Arial"/>
              </a:rPr>
              <a:t>words. These steps </a:t>
            </a:r>
            <a:r>
              <a:rPr lang="en-US" sz="1050" dirty="0">
                <a:cs typeface="Arial"/>
              </a:rPr>
              <a:t>should be systematically</a:t>
            </a:r>
            <a:r>
              <a:rPr lang="en-US" sz="1050" dirty="0" smtClean="0">
                <a:cs typeface="Arial"/>
              </a:rPr>
              <a:t> and deliberately accomplished. Steps </a:t>
            </a:r>
            <a:r>
              <a:rPr lang="en-US" sz="1050" dirty="0">
                <a:cs typeface="Arial"/>
              </a:rPr>
              <a:t>one through four should take place for every new vocabulary word on the </a:t>
            </a:r>
            <a:r>
              <a:rPr lang="en-US" sz="1050" b="1" dirty="0">
                <a:cs typeface="Arial"/>
              </a:rPr>
              <a:t>first </a:t>
            </a:r>
            <a:r>
              <a:rPr lang="en-US" sz="1050" dirty="0">
                <a:cs typeface="Arial"/>
              </a:rPr>
              <a:t>day</a:t>
            </a:r>
            <a:r>
              <a:rPr lang="en-US" sz="1050" dirty="0" smtClean="0">
                <a:cs typeface="Arial"/>
              </a:rPr>
              <a:t> it is </a:t>
            </a:r>
            <a:r>
              <a:rPr lang="en-US" sz="1050" dirty="0">
                <a:cs typeface="Arial"/>
              </a:rPr>
              <a:t>introduced. But steps five and six might</a:t>
            </a:r>
            <a:r>
              <a:rPr lang="en-US" sz="1050" dirty="0" smtClean="0">
                <a:cs typeface="Arial"/>
              </a:rPr>
              <a:t> occur later and for longer periods of time. There </a:t>
            </a:r>
            <a:r>
              <a:rPr lang="en-US" sz="1050" dirty="0">
                <a:cs typeface="Arial"/>
              </a:rPr>
              <a:t>is not enough instructional time in the day to complete a deep-processing activity with each of the new </a:t>
            </a:r>
            <a:r>
              <a:rPr lang="en-US" sz="1050" dirty="0" smtClean="0">
                <a:cs typeface="Arial"/>
              </a:rPr>
              <a:t>words, </a:t>
            </a:r>
            <a:r>
              <a:rPr lang="en-US" sz="1050" dirty="0">
                <a:cs typeface="Arial"/>
              </a:rPr>
              <a:t>and you want to ensure that students have adequate time to complete these activities.</a:t>
            </a:r>
          </a:p>
          <a:p>
            <a:r>
              <a:rPr lang="en-US" sz="1050" dirty="0">
                <a:cs typeface="Arial"/>
              </a:rPr>
              <a:t> </a:t>
            </a:r>
            <a:endParaRPr lang="en-US" sz="1050" dirty="0" smtClean="0">
              <a:cs typeface="Arial"/>
            </a:endParaRPr>
          </a:p>
          <a:p>
            <a:r>
              <a:rPr lang="en-US" sz="1050" dirty="0" smtClean="0">
                <a:cs typeface="Arial"/>
              </a:rPr>
              <a:t>Now </a:t>
            </a:r>
            <a:r>
              <a:rPr lang="en-US" sz="1050" dirty="0">
                <a:cs typeface="Arial"/>
              </a:rPr>
              <a:t>that we have discussed the routine for explicit vocabulary </a:t>
            </a:r>
            <a:r>
              <a:rPr lang="en-US" sz="1050" dirty="0" smtClean="0">
                <a:cs typeface="Arial"/>
              </a:rPr>
              <a:t>instruction, </a:t>
            </a:r>
            <a:r>
              <a:rPr lang="en-US" sz="1050" dirty="0">
                <a:cs typeface="Arial"/>
              </a:rPr>
              <a:t>let’s take one word from a comprehensive reading program through the full routine.</a:t>
            </a:r>
          </a:p>
          <a:p>
            <a:r>
              <a:rPr lang="en-US" sz="1050" dirty="0">
                <a:cs typeface="Arial"/>
              </a:rPr>
              <a:t> </a:t>
            </a:r>
          </a:p>
          <a:p>
            <a:r>
              <a:rPr lang="en-US" sz="1050" i="1" dirty="0">
                <a:cs typeface="Arial"/>
              </a:rPr>
              <a:t>&lt;Take participants through all six steps of the </a:t>
            </a:r>
            <a:r>
              <a:rPr lang="en-US" sz="1050" i="1" dirty="0" smtClean="0">
                <a:cs typeface="Arial"/>
              </a:rPr>
              <a:t>routine.</a:t>
            </a:r>
            <a:r>
              <a:rPr lang="en-US" sz="1050" i="1" dirty="0">
                <a:cs typeface="Arial"/>
              </a:rPr>
              <a:t>&gt;</a:t>
            </a:r>
            <a:endParaRPr lang="en-US" sz="1050" dirty="0">
              <a:cs typeface="Arial"/>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24</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TextEdit="1"/>
          </p:cNvSpPr>
          <p:nvPr>
            <p:ph type="sldImg"/>
          </p:nvPr>
        </p:nvSpPr>
        <p:spPr bwMode="auto">
          <a:noFill/>
          <a:ln>
            <a:solidFill>
              <a:srgbClr val="000000"/>
            </a:solidFill>
            <a:miter lim="800000"/>
            <a:headEnd/>
            <a:tailEnd/>
          </a:ln>
        </p:spPr>
      </p:sp>
      <p:sp>
        <p:nvSpPr>
          <p:cNvPr id="50180" name="Rectangle 3"/>
          <p:cNvSpPr>
            <a:spLocks noGrp="1"/>
          </p:cNvSpPr>
          <p:nvPr>
            <p:ph type="body" idx="1"/>
          </p:nvPr>
        </p:nvSpPr>
        <p:spPr bwMode="auto">
          <a:xfrm>
            <a:off x="685800" y="4333888"/>
            <a:ext cx="5715000" cy="4581512"/>
          </a:xfrm>
          <a:noFill/>
        </p:spPr>
        <p:txBody>
          <a:bodyPr>
            <a:normAutofit/>
          </a:bodyPr>
          <a:lstStyle/>
          <a:p>
            <a:pPr marL="3175" lvl="1" indent="-3175" eaLnBrk="1" hangingPunct="1"/>
            <a:r>
              <a:rPr lang="en-US" sz="1400" dirty="0" smtClean="0">
                <a:latin typeface="Calibri"/>
                <a:ea typeface="Helvetica" pitchFamily="-110" charset="0"/>
                <a:cs typeface="Calibri"/>
              </a:rPr>
              <a:t>Now that you have planned what you will do before you read the text, you are ready to plan what you</a:t>
            </a:r>
            <a:r>
              <a:rPr lang="en-US" sz="1400" baseline="0" dirty="0" smtClean="0">
                <a:latin typeface="Calibri"/>
                <a:ea typeface="Helvetica" pitchFamily="-110" charset="0"/>
                <a:cs typeface="Calibri"/>
              </a:rPr>
              <a:t> will</a:t>
            </a:r>
            <a:r>
              <a:rPr lang="en-US" sz="1400" dirty="0" smtClean="0">
                <a:latin typeface="Calibri"/>
                <a:ea typeface="Helvetica" pitchFamily="-110" charset="0"/>
                <a:cs typeface="Calibri"/>
              </a:rPr>
              <a:t> do while you read the text with students. For example, you will need to decide where to stop while reading, whether you need reminders (flags), and how you</a:t>
            </a:r>
            <a:r>
              <a:rPr lang="en-US" sz="1400" baseline="0" dirty="0" smtClean="0">
                <a:latin typeface="Calibri"/>
                <a:ea typeface="Helvetica" pitchFamily="-110" charset="0"/>
                <a:cs typeface="Calibri"/>
              </a:rPr>
              <a:t> will</a:t>
            </a:r>
            <a:r>
              <a:rPr lang="en-US" sz="1400" dirty="0" smtClean="0">
                <a:latin typeface="Calibri"/>
                <a:ea typeface="Helvetica" pitchFamily="-110" charset="0"/>
                <a:cs typeface="Calibri"/>
              </a:rPr>
              <a:t> ask students to respond (e.g., Think-Turn-Talk, pinch cards, adding to the visual model). You also need to decide what questions you</a:t>
            </a:r>
            <a:r>
              <a:rPr lang="en-US" sz="1400" baseline="0" dirty="0" smtClean="0">
                <a:latin typeface="Calibri"/>
                <a:ea typeface="Helvetica" pitchFamily="-110" charset="0"/>
                <a:cs typeface="Calibri"/>
              </a:rPr>
              <a:t> will</a:t>
            </a:r>
            <a:r>
              <a:rPr lang="en-US" sz="1400" dirty="0" smtClean="0">
                <a:latin typeface="Calibri"/>
                <a:ea typeface="Helvetica" pitchFamily="-110" charset="0"/>
                <a:cs typeface="Calibri"/>
              </a:rPr>
              <a:t> ask and how much time you</a:t>
            </a:r>
            <a:r>
              <a:rPr lang="en-US" sz="1400" baseline="0" dirty="0" smtClean="0">
                <a:latin typeface="Calibri"/>
                <a:ea typeface="Helvetica" pitchFamily="-110" charset="0"/>
                <a:cs typeface="Calibri"/>
              </a:rPr>
              <a:t> will</a:t>
            </a:r>
            <a:r>
              <a:rPr lang="en-US" sz="1400" dirty="0" smtClean="0">
                <a:latin typeface="Calibri"/>
                <a:ea typeface="Helvetica" pitchFamily="-110" charset="0"/>
                <a:cs typeface="Calibri"/>
              </a:rPr>
              <a:t> spend when you stop the reading.</a:t>
            </a:r>
          </a:p>
          <a:p>
            <a:pPr marL="3175" lvl="1" indent="-3175" eaLnBrk="1" hangingPunct="1"/>
            <a:endParaRPr lang="en-US" sz="1400" dirty="0" smtClean="0">
              <a:latin typeface="Calibri"/>
              <a:ea typeface="Helvetica" pitchFamily="-110" charset="0"/>
              <a:cs typeface="Calibri"/>
            </a:endParaRPr>
          </a:p>
          <a:p>
            <a:pPr marL="3175" lvl="1" indent="-3175" eaLnBrk="1" hangingPunct="1"/>
            <a:r>
              <a:rPr lang="en-US" sz="1400" dirty="0" smtClean="0">
                <a:latin typeface="Calibri"/>
                <a:ea typeface="ＭＳ Ｐゴシック" pitchFamily="-110" charset="-128"/>
                <a:cs typeface="Calibri"/>
              </a:rPr>
              <a:t>The during-reading stage</a:t>
            </a:r>
            <a:r>
              <a:rPr lang="en-US" sz="1400" i="1" dirty="0" smtClean="0">
                <a:latin typeface="Calibri"/>
                <a:ea typeface="ＭＳ Ｐゴシック" pitchFamily="-110" charset="-128"/>
                <a:cs typeface="Calibri"/>
              </a:rPr>
              <a:t> </a:t>
            </a:r>
            <a:r>
              <a:rPr lang="en-US" sz="1400" dirty="0" smtClean="0">
                <a:latin typeface="Calibri"/>
                <a:ea typeface="ＭＳ Ｐゴシック" pitchFamily="-110" charset="-128"/>
                <a:cs typeface="Calibri"/>
              </a:rPr>
              <a:t>involves a shorter, more limited discussion of words and their meanings. The main focus during this time is on context and another exposure to the new vocabulary.</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25</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TextEdit="1"/>
          </p:cNvSpPr>
          <p:nvPr>
            <p:ph type="sldImg"/>
          </p:nvPr>
        </p:nvSpPr>
        <p:spPr bwMode="auto">
          <a:noFill/>
          <a:ln>
            <a:solidFill>
              <a:srgbClr val="000000"/>
            </a:solidFill>
            <a:miter lim="800000"/>
            <a:headEnd/>
            <a:tailEnd/>
          </a:ln>
        </p:spPr>
      </p:sp>
      <p:sp>
        <p:nvSpPr>
          <p:cNvPr id="52228" name="Rectangle 3"/>
          <p:cNvSpPr>
            <a:spLocks noGrp="1"/>
          </p:cNvSpPr>
          <p:nvPr>
            <p:ph type="body" idx="1"/>
          </p:nvPr>
        </p:nvSpPr>
        <p:spPr bwMode="auto">
          <a:xfrm>
            <a:off x="685800" y="4323808"/>
            <a:ext cx="5715000" cy="4591591"/>
          </a:xfrm>
          <a:noFill/>
        </p:spPr>
        <p:txBody>
          <a:bodyPr>
            <a:normAutofit/>
          </a:bodyPr>
          <a:lstStyle/>
          <a:p>
            <a:pPr eaLnBrk="1" hangingPunct="1"/>
            <a:r>
              <a:rPr lang="en-US" sz="1400" dirty="0" smtClean="0">
                <a:latin typeface="Calibri"/>
                <a:ea typeface="ＭＳ Ｐゴシック" pitchFamily="-110" charset="-128"/>
                <a:cs typeface="Calibri"/>
              </a:rPr>
              <a:t>The after-reading stage is the time to review the words in a variety of ways.</a:t>
            </a:r>
          </a:p>
          <a:p>
            <a:pPr eaLnBrk="1" hangingPunct="1"/>
            <a:r>
              <a:rPr lang="en-US" sz="1400" dirty="0" smtClean="0">
                <a:latin typeface="Calibri"/>
                <a:ea typeface="ＭＳ Ｐゴシック" pitchFamily="-110" charset="-128"/>
                <a:cs typeface="Calibri"/>
              </a:rPr>
              <a:t> </a:t>
            </a:r>
          </a:p>
          <a:p>
            <a:pPr eaLnBrk="1" hangingPunct="1"/>
            <a:r>
              <a:rPr lang="en-US" sz="1400" dirty="0" smtClean="0">
                <a:latin typeface="Calibri"/>
                <a:ea typeface="ＭＳ Ｐゴシック" pitchFamily="-110" charset="-128"/>
                <a:cs typeface="Calibri"/>
              </a:rPr>
              <a:t>Take advantage of activities that require students to use the words in different contexts and to internalize the meaning of the words.</a:t>
            </a:r>
          </a:p>
          <a:p>
            <a:pPr eaLnBrk="1" hangingPunct="1"/>
            <a:r>
              <a:rPr lang="en-US" sz="1400" dirty="0" smtClean="0">
                <a:latin typeface="Calibri"/>
                <a:ea typeface="ＭＳ Ｐゴシック" pitchFamily="-110" charset="-128"/>
                <a:cs typeface="Calibri"/>
              </a:rPr>
              <a:t> </a:t>
            </a:r>
          </a:p>
          <a:p>
            <a:pPr eaLnBrk="1" hangingPunct="1"/>
            <a:r>
              <a:rPr lang="en-US" sz="1400" dirty="0" smtClean="0">
                <a:latin typeface="Calibri"/>
                <a:ea typeface="ＭＳ Ｐゴシック" pitchFamily="-110" charset="-128"/>
                <a:cs typeface="Calibri"/>
              </a:rPr>
              <a:t>Build in plenty of review and practice with words. Your core program may not include enough review and practice to meet all of your students’ needs, so you may need to plan for it yourself. Ideas for this review and practice include the following: </a:t>
            </a:r>
          </a:p>
          <a:p>
            <a:pPr lvl="1" indent="-228600" eaLnBrk="1" hangingPunct="1">
              <a:buFontTx/>
              <a:buChar char="•"/>
            </a:pPr>
            <a:r>
              <a:rPr lang="en-US" sz="1400" dirty="0" smtClean="0">
                <a:latin typeface="Calibri"/>
                <a:ea typeface="ＭＳ Ｐゴシック" pitchFamily="-110" charset="-128"/>
                <a:cs typeface="Calibri"/>
              </a:rPr>
              <a:t>Creating a vocabulary center to put vocabulary-building activities that use words from previous lessons</a:t>
            </a:r>
          </a:p>
          <a:p>
            <a:pPr lvl="1" indent="-228600" eaLnBrk="1" hangingPunct="1">
              <a:buFontTx/>
              <a:buChar char="•"/>
            </a:pPr>
            <a:r>
              <a:rPr lang="en-US" sz="1400" dirty="0" smtClean="0">
                <a:latin typeface="Calibri"/>
                <a:ea typeface="ＭＳ Ｐゴシック" pitchFamily="-110" charset="-128"/>
                <a:cs typeface="Calibri"/>
              </a:rPr>
              <a:t>Including vocabulary words from past lessons in current lessons</a:t>
            </a:r>
          </a:p>
          <a:p>
            <a:pPr lvl="1" indent="-228600" eaLnBrk="1" hangingPunct="1">
              <a:buFontTx/>
              <a:buChar char="•"/>
            </a:pPr>
            <a:r>
              <a:rPr lang="en-US" sz="1400" dirty="0" smtClean="0">
                <a:latin typeface="Calibri"/>
                <a:ea typeface="ＭＳ Ｐゴシック" pitchFamily="-110" charset="-128"/>
                <a:cs typeface="Calibri"/>
              </a:rPr>
              <a:t>Creating a vocabulary word wall and referring students to this resource across contexts (in students’ writing, during science lessons, during informal conversations, etc.)</a:t>
            </a:r>
          </a:p>
          <a:p>
            <a:pPr lvl="1" indent="-228600" eaLnBrk="1" hangingPunct="1">
              <a:buFontTx/>
              <a:buChar char="•"/>
            </a:pPr>
            <a:r>
              <a:rPr lang="en-US" sz="1400" dirty="0" smtClean="0">
                <a:latin typeface="Calibri"/>
                <a:ea typeface="ＭＳ Ｐゴシック" pitchFamily="-110" charset="-128"/>
                <a:cs typeface="Calibri"/>
              </a:rPr>
              <a:t>Creating vocabulary word banks related to specific lessons</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26</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p:cNvSpPr>
          <p:nvPr>
            <p:ph type="sldImg"/>
          </p:nvPr>
        </p:nvSpPr>
        <p:spPr bwMode="auto">
          <a:noFill/>
          <a:ln>
            <a:solidFill>
              <a:srgbClr val="000000"/>
            </a:solidFill>
            <a:miter lim="800000"/>
            <a:headEnd/>
            <a:tailEnd/>
          </a:ln>
        </p:spPr>
      </p:sp>
      <p:sp>
        <p:nvSpPr>
          <p:cNvPr id="56324" name="Rectangle 3"/>
          <p:cNvSpPr>
            <a:spLocks noGrp="1"/>
          </p:cNvSpPr>
          <p:nvPr>
            <p:ph type="body" idx="1"/>
          </p:nvPr>
        </p:nvSpPr>
        <p:spPr bwMode="auto">
          <a:noFill/>
        </p:spPr>
        <p:txBody>
          <a:bodyPr>
            <a:normAutofit/>
          </a:bodyPr>
          <a:lstStyle/>
          <a:p>
            <a:pPr eaLnBrk="1" hangingPunct="1">
              <a:spcBef>
                <a:spcPct val="0"/>
              </a:spcBef>
            </a:pPr>
            <a:r>
              <a:rPr lang="en-US" sz="1400" dirty="0" smtClean="0">
                <a:latin typeface="Calibri"/>
                <a:ea typeface="ＭＳ Ｐゴシック" pitchFamily="-110" charset="-128"/>
                <a:cs typeface="Calibri"/>
              </a:rPr>
              <a:t>We have discussed a before-, during-,</a:t>
            </a:r>
            <a:r>
              <a:rPr lang="en-US" sz="1400" baseline="0" dirty="0" smtClean="0">
                <a:latin typeface="Calibri"/>
                <a:ea typeface="ＭＳ Ｐゴシック" pitchFamily="-110" charset="-128"/>
                <a:cs typeface="Calibri"/>
              </a:rPr>
              <a:t> and after-reading routine and examined one routine for explicit vocabulary instruction. </a:t>
            </a:r>
          </a:p>
          <a:p>
            <a:pPr eaLnBrk="1" hangingPunct="1">
              <a:spcBef>
                <a:spcPct val="0"/>
              </a:spcBef>
            </a:pPr>
            <a:endParaRPr lang="en-US" sz="1400" baseline="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This and the next two slides illustrate an example of using </a:t>
            </a:r>
            <a:r>
              <a:rPr lang="en-US" sz="1400" baseline="0" dirty="0" smtClean="0">
                <a:latin typeface="Calibri"/>
                <a:ea typeface="ＭＳ Ｐゴシック" pitchFamily="-110" charset="-128"/>
                <a:cs typeface="Calibri"/>
              </a:rPr>
              <a:t>the </a:t>
            </a:r>
            <a:r>
              <a:rPr lang="en-US" sz="1400" b="1" baseline="0" dirty="0" smtClean="0">
                <a:latin typeface="Calibri"/>
                <a:ea typeface="ＭＳ Ｐゴシック" pitchFamily="-110" charset="-128"/>
                <a:cs typeface="Calibri"/>
              </a:rPr>
              <a:t>Routine for Explicit Vocabulary Instruction Cards</a:t>
            </a:r>
            <a:r>
              <a:rPr lang="en-US" sz="1400" baseline="0" dirty="0" smtClean="0">
                <a:latin typeface="Calibri"/>
                <a:ea typeface="ＭＳ Ｐゴシック" pitchFamily="-110" charset="-128"/>
                <a:cs typeface="Calibri"/>
              </a:rPr>
              <a:t> </a:t>
            </a:r>
            <a:r>
              <a:rPr lang="en-US" sz="1400" dirty="0" smtClean="0">
                <a:latin typeface="Calibri"/>
                <a:ea typeface="ＭＳ Ｐゴシック" pitchFamily="-110" charset="-128"/>
                <a:cs typeface="Calibri"/>
              </a:rPr>
              <a:t>with the vocabulary word</a:t>
            </a:r>
            <a:r>
              <a:rPr lang="en-US" sz="1400" i="1" dirty="0" smtClean="0">
                <a:latin typeface="Calibri"/>
                <a:ea typeface="ＭＳ Ｐゴシック" pitchFamily="-110" charset="-128"/>
                <a:cs typeface="Calibri"/>
              </a:rPr>
              <a:t> solar</a:t>
            </a:r>
            <a:r>
              <a:rPr lang="en-US" sz="1400" dirty="0" smtClean="0">
                <a:latin typeface="Calibri"/>
                <a:ea typeface="ＭＳ Ｐゴシック" pitchFamily="-110" charset="-128"/>
                <a:cs typeface="Calibri"/>
              </a:rPr>
              <a:t>. This example is also found on your set of English cards on rings. You also have a set of Spanish cards with the example </a:t>
            </a:r>
            <a:r>
              <a:rPr lang="en-US" sz="1400" i="1" dirty="0" smtClean="0">
                <a:latin typeface="Calibri"/>
                <a:ea typeface="ＭＳ Ｐゴシック" pitchFamily="-110" charset="-128"/>
                <a:cs typeface="Calibri"/>
              </a:rPr>
              <a:t>solar</a:t>
            </a:r>
            <a:r>
              <a:rPr lang="en-US" sz="1400" dirty="0" smtClean="0">
                <a:latin typeface="Calibri"/>
                <a:ea typeface="ＭＳ Ｐゴシック" pitchFamily="-110" charset="-128"/>
                <a:cs typeface="Calibri"/>
              </a:rPr>
              <a:t>. Take these</a:t>
            </a:r>
            <a:r>
              <a:rPr lang="en-US" sz="1400" baseline="0" dirty="0" smtClean="0">
                <a:latin typeface="Calibri"/>
                <a:ea typeface="ＭＳ Ｐゴシック" pitchFamily="-110" charset="-128"/>
                <a:cs typeface="Calibri"/>
              </a:rPr>
              <a:t> cards out now and locate the English version featuring the word </a:t>
            </a:r>
            <a:r>
              <a:rPr lang="en-US" sz="1400" i="1" dirty="0" smtClean="0">
                <a:latin typeface="Calibri"/>
                <a:ea typeface="ＭＳ Ｐゴシック" pitchFamily="-110" charset="-128"/>
                <a:cs typeface="Calibri"/>
              </a:rPr>
              <a:t>solar.</a:t>
            </a:r>
            <a:endParaRPr lang="en-US" sz="1400" dirty="0" smtClean="0">
              <a:latin typeface="Calibri"/>
              <a:ea typeface="ＭＳ Ｐゴシック" pitchFamily="-110" charset="-128"/>
              <a:cs typeface="Calibri"/>
            </a:endParaRPr>
          </a:p>
          <a:p>
            <a:pPr eaLnBrk="1" hangingPunct="1">
              <a:spcBef>
                <a:spcPct val="0"/>
              </a:spcBef>
            </a:pPr>
            <a:endParaRPr lang="en-US" sz="1400" i="1" dirty="0" smtClean="0">
              <a:latin typeface="Calibri"/>
              <a:ea typeface="ＭＳ Ｐゴシック" pitchFamily="-110" charset="-128"/>
              <a:cs typeface="Calibri"/>
            </a:endParaRPr>
          </a:p>
          <a:p>
            <a:pPr eaLnBrk="1" hangingPunct="1">
              <a:spcBef>
                <a:spcPct val="0"/>
              </a:spcBef>
            </a:pPr>
            <a:r>
              <a:rPr lang="en-US" sz="1400" i="1" dirty="0" smtClean="0">
                <a:latin typeface="Calibri"/>
                <a:ea typeface="ＭＳ Ｐゴシック" pitchFamily="-110" charset="-128"/>
                <a:cs typeface="Calibri"/>
              </a:rPr>
              <a:t>&lt;Show the cards with the template for the steps.</a:t>
            </a:r>
            <a:r>
              <a:rPr lang="en-US" sz="1400" dirty="0" smtClean="0">
                <a:latin typeface="Calibri"/>
                <a:ea typeface="ＭＳ Ｐゴシック" pitchFamily="-110" charset="-128"/>
                <a:cs typeface="Calibri"/>
              </a:rPr>
              <a:t> </a:t>
            </a:r>
            <a:r>
              <a:rPr lang="en-US" sz="1400" i="1" dirty="0" smtClean="0">
                <a:latin typeface="Calibri"/>
                <a:ea typeface="ＭＳ Ｐゴシック" pitchFamily="-110" charset="-128"/>
                <a:cs typeface="Calibri"/>
              </a:rPr>
              <a:t>Model the steps, using the language in the example, which continues on the next slide.</a:t>
            </a:r>
            <a:r>
              <a:rPr lang="en-US" sz="1400" dirty="0" smtClean="0">
                <a:latin typeface="Calibri"/>
                <a:ea typeface="ＭＳ Ｐゴシック" pitchFamily="-110" charset="-128"/>
                <a:cs typeface="Calibri"/>
              </a:rPr>
              <a:t>&gt;</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27</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p:cNvSpPr>
          <p:nvPr>
            <p:ph type="sldImg"/>
          </p:nvPr>
        </p:nvSpPr>
        <p:spPr bwMode="auto">
          <a:noFill/>
          <a:ln>
            <a:solidFill>
              <a:srgbClr val="000000"/>
            </a:solidFill>
            <a:miter lim="800000"/>
            <a:headEnd/>
            <a:tailEnd/>
          </a:ln>
        </p:spPr>
      </p:sp>
      <p:sp>
        <p:nvSpPr>
          <p:cNvPr id="56324" name="Rectangle 3"/>
          <p:cNvSpPr>
            <a:spLocks noGrp="1"/>
          </p:cNvSpPr>
          <p:nvPr>
            <p:ph type="body" idx="1"/>
          </p:nvPr>
        </p:nvSpPr>
        <p:spPr bwMode="auto">
          <a:noFill/>
        </p:spPr>
        <p:txBody>
          <a:bodyPr>
            <a:normAutofit/>
          </a:bodyPr>
          <a:lstStyle/>
          <a:p>
            <a:pPr>
              <a:spcBef>
                <a:spcPct val="0"/>
              </a:spcBef>
            </a:pPr>
            <a:r>
              <a:rPr lang="en-US" sz="1400" dirty="0" smtClean="0">
                <a:ea typeface="ＭＳ Ｐゴシック" pitchFamily="-110" charset="-128"/>
                <a:cs typeface="Arial"/>
              </a:rPr>
              <a:t>&lt;</a:t>
            </a:r>
            <a:r>
              <a:rPr lang="en-US" sz="1400" i="1" dirty="0" smtClean="0">
                <a:ea typeface="ＭＳ Ｐゴシック" pitchFamily="-110" charset="-128"/>
                <a:cs typeface="Arial"/>
              </a:rPr>
              <a:t>Continue modeling the steps.</a:t>
            </a:r>
            <a:r>
              <a:rPr lang="en-US" sz="1400" dirty="0" smtClean="0">
                <a:ea typeface="ＭＳ Ｐゴシック" pitchFamily="-110" charset="-128"/>
                <a:cs typeface="Arial"/>
              </a:rPr>
              <a:t>&gt;</a:t>
            </a:r>
          </a:p>
          <a:p>
            <a:pPr eaLnBrk="1" hangingPunct="1">
              <a:spcBef>
                <a:spcPct val="0"/>
              </a:spcBef>
            </a:pPr>
            <a:endParaRPr lang="en-US" sz="1400" dirty="0" smtClean="0">
              <a:latin typeface="Arial"/>
              <a:ea typeface="ＭＳ Ｐゴシック" pitchFamily="-110" charset="-128"/>
              <a:cs typeface="Arial"/>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28</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p:cNvSpPr>
          <p:nvPr>
            <p:ph type="sldImg"/>
          </p:nvPr>
        </p:nvSpPr>
        <p:spPr bwMode="auto">
          <a:noFill/>
          <a:ln>
            <a:solidFill>
              <a:srgbClr val="000000"/>
            </a:solidFill>
            <a:miter lim="800000"/>
            <a:headEnd/>
            <a:tailEnd/>
          </a:ln>
        </p:spPr>
      </p:sp>
      <p:sp>
        <p:nvSpPr>
          <p:cNvPr id="58372" name="Rectangle 3"/>
          <p:cNvSpPr>
            <a:spLocks noGrp="1"/>
          </p:cNvSpPr>
          <p:nvPr>
            <p:ph type="body" idx="1"/>
          </p:nvPr>
        </p:nvSpPr>
        <p:spPr bwMode="auto">
          <a:noFill/>
        </p:spPr>
        <p:txBody>
          <a:bodyPr>
            <a:normAutofit/>
          </a:bodyPr>
          <a:lstStyle/>
          <a:p>
            <a:pPr eaLnBrk="1" hangingPunct="1"/>
            <a:r>
              <a:rPr lang="en-US" sz="1400" dirty="0" smtClean="0">
                <a:latin typeface="Calibri"/>
                <a:ea typeface="ＭＳ Ｐゴシック" pitchFamily="-110" charset="-128"/>
                <a:cs typeface="Calibri"/>
              </a:rPr>
              <a:t>&lt;</a:t>
            </a:r>
            <a:r>
              <a:rPr lang="en-US" sz="1400" i="1" dirty="0" smtClean="0">
                <a:latin typeface="Calibri"/>
                <a:ea typeface="ＭＳ Ｐゴシック" pitchFamily="-110" charset="-128"/>
                <a:cs typeface="Calibri"/>
              </a:rPr>
              <a:t>Continue modeling the steps.</a:t>
            </a:r>
            <a:r>
              <a:rPr lang="en-US" sz="1400" dirty="0" smtClean="0">
                <a:latin typeface="Calibri"/>
                <a:ea typeface="ＭＳ Ｐゴシック" pitchFamily="-110" charset="-128"/>
                <a:cs typeface="Calibri"/>
              </a:rPr>
              <a:t>&gt;</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29</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1508" name="Notes Placeholder 2"/>
          <p:cNvSpPr>
            <a:spLocks noGrp="1"/>
          </p:cNvSpPr>
          <p:nvPr>
            <p:ph type="body" idx="1"/>
          </p:nvPr>
        </p:nvSpPr>
        <p:spPr bwMode="auto">
          <a:solidFill>
            <a:srgbClr val="FFFFFF"/>
          </a:solidFill>
        </p:spPr>
        <p:txBody>
          <a:bodyPr>
            <a:normAutofit/>
          </a:bodyPr>
          <a:lstStyle/>
          <a:p>
            <a:pPr eaLnBrk="1" hangingPunct="1"/>
            <a:r>
              <a:rPr lang="en-US" sz="1400" dirty="0" smtClean="0">
                <a:latin typeface="Calibri"/>
                <a:ea typeface="ＭＳ Ｐゴシック" pitchFamily="-110" charset="-128"/>
                <a:cs typeface="Calibri"/>
              </a:rPr>
              <a:t>&lt;</a:t>
            </a:r>
            <a:r>
              <a:rPr lang="en-US" sz="1400" i="1" dirty="0" smtClean="0">
                <a:latin typeface="Calibri"/>
                <a:ea typeface="ＭＳ Ｐゴシック" pitchFamily="-110" charset="-128"/>
                <a:cs typeface="Calibri"/>
              </a:rPr>
              <a:t>Read the quotation.&gt;</a:t>
            </a:r>
          </a:p>
          <a:p>
            <a:pPr eaLnBrk="1" hangingPunct="1"/>
            <a:endParaRPr lang="en-US" sz="1400" dirty="0" smtClean="0">
              <a:latin typeface="Calibri"/>
              <a:ea typeface="ＭＳ Ｐゴシック" pitchFamily="-110" charset="-128"/>
              <a:cs typeface="Calibri"/>
            </a:endParaRPr>
          </a:p>
          <a:p>
            <a:pPr eaLnBrk="1" hangingPunct="1"/>
            <a:r>
              <a:rPr lang="en-US" sz="1400" dirty="0" smtClean="0">
                <a:latin typeface="Calibri"/>
                <a:ea typeface="ＭＳ Ｐゴシック" pitchFamily="-110" charset="-128"/>
                <a:cs typeface="Calibri"/>
              </a:rPr>
              <a:t>When reading this quotation, think about what “gaining ownership” means. If you think of vocabulary instruction as planting a tree, the fruit of that instruction is the student’s knowledge of words and what they mean—the student’s own, accessible oral and reading vocabulary. </a:t>
            </a:r>
          </a:p>
        </p:txBody>
      </p:sp>
      <p:sp>
        <p:nvSpPr>
          <p:cNvPr id="7"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9"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3</a:t>
            </a:fld>
            <a:endParaRPr lang="en-US" sz="1000" dirty="0"/>
          </a:p>
        </p:txBody>
      </p:sp>
      <p:sp>
        <p:nvSpPr>
          <p:cNvPr id="10"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p:cNvSpPr>
          <p:nvPr>
            <p:ph type="sldImg"/>
          </p:nvPr>
        </p:nvSpPr>
        <p:spPr bwMode="auto">
          <a:noFill/>
          <a:ln>
            <a:solidFill>
              <a:srgbClr val="000000"/>
            </a:solidFill>
            <a:miter lim="800000"/>
            <a:headEnd/>
            <a:tailEnd/>
          </a:ln>
        </p:spPr>
      </p:sp>
      <p:sp>
        <p:nvSpPr>
          <p:cNvPr id="60420" name="Rectangle 3"/>
          <p:cNvSpPr>
            <a:spLocks noGrp="1"/>
          </p:cNvSpPr>
          <p:nvPr>
            <p:ph type="body" idx="1"/>
          </p:nvPr>
        </p:nvSpPr>
        <p:spPr bwMode="auto">
          <a:noFill/>
        </p:spPr>
        <p:txBody>
          <a:bodyPr>
            <a:normAutofit/>
          </a:bodyPr>
          <a:lstStyle/>
          <a:p>
            <a:pPr eaLnBrk="1" hangingPunct="1">
              <a:spcBef>
                <a:spcPct val="0"/>
              </a:spcBef>
            </a:pPr>
            <a:r>
              <a:rPr lang="en-US" sz="1400" dirty="0" smtClean="0">
                <a:latin typeface="Calibri"/>
                <a:ea typeface="ＭＳ Ｐゴシック" pitchFamily="-110" charset="-128"/>
                <a:cs typeface="Calibri"/>
              </a:rPr>
              <a:t>Now you will practice applying this six-step routine for directly teaching vocabulary words. Locate </a:t>
            </a:r>
            <a:r>
              <a:rPr lang="en-US" sz="1400" b="1" dirty="0" smtClean="0">
                <a:latin typeface="Calibri"/>
                <a:ea typeface="ＭＳ Ｐゴシック" pitchFamily="-110" charset="-128"/>
                <a:cs typeface="Calibri"/>
              </a:rPr>
              <a:t>Handout 2: Word List</a:t>
            </a:r>
            <a:r>
              <a:rPr lang="en-US" sz="1400" dirty="0" smtClean="0">
                <a:latin typeface="Calibri"/>
                <a:ea typeface="ＭＳ Ｐゴシック" pitchFamily="-110" charset="-128"/>
                <a:cs typeface="Calibri"/>
              </a:rPr>
              <a:t>. You can choose to work with either the English or Spanish version of this handout.</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Using your blank vocabulary cards or Handout 1,</a:t>
            </a:r>
            <a:r>
              <a:rPr lang="en-US" sz="1400" baseline="0" dirty="0" smtClean="0">
                <a:latin typeface="Calibri"/>
                <a:ea typeface="ＭＳ Ｐゴシック" pitchFamily="-110" charset="-128"/>
                <a:cs typeface="Calibri"/>
              </a:rPr>
              <a:t> </a:t>
            </a:r>
            <a:r>
              <a:rPr lang="en-US" sz="1400" dirty="0" smtClean="0">
                <a:latin typeface="Calibri"/>
                <a:ea typeface="ＭＳ Ｐゴシック" pitchFamily="-110" charset="-128"/>
                <a:cs typeface="Calibri"/>
              </a:rPr>
              <a:t>in pairs work through the six-step routine for a word chosen from Handout 2. Each pair at your table should choose a different word. </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You also have </a:t>
            </a:r>
            <a:r>
              <a:rPr lang="en-US" sz="1400" b="1" dirty="0" smtClean="0">
                <a:latin typeface="Calibri"/>
                <a:ea typeface="ＭＳ Ｐゴシック" pitchFamily="-110" charset="-128"/>
                <a:cs typeface="Calibri"/>
              </a:rPr>
              <a:t>Handout 3: Vocabulary Instruction Planning Tool</a:t>
            </a:r>
            <a:r>
              <a:rPr lang="en-US" sz="1400" dirty="0" smtClean="0">
                <a:latin typeface="Calibri"/>
                <a:ea typeface="ＭＳ Ｐゴシック" pitchFamily="-110" charset="-128"/>
                <a:cs typeface="Calibri"/>
              </a:rPr>
              <a:t>, which you can use during this activity and when planning vocabulary instruction for your students.</a:t>
            </a:r>
            <a:endParaRPr lang="en-US" sz="1400" dirty="0">
              <a:latin typeface="Calibri"/>
              <a:ea typeface="ＭＳ Ｐゴシック" pitchFamily="-110" charset="-128"/>
              <a:cs typeface="Calibri"/>
            </a:endParaRP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You will have </a:t>
            </a:r>
            <a:r>
              <a:rPr lang="en-US" sz="1400" dirty="0" smtClean="0">
                <a:latin typeface="Calibri"/>
                <a:ea typeface="ＭＳ Ｐゴシック" pitchFamily="-110" charset="-128"/>
                <a:cs typeface="Calibri"/>
              </a:rPr>
              <a:t>15 </a:t>
            </a:r>
            <a:r>
              <a:rPr lang="en-US" sz="1400" dirty="0" smtClean="0">
                <a:latin typeface="Calibri"/>
                <a:ea typeface="ＭＳ Ｐゴシック" pitchFamily="-110" charset="-128"/>
                <a:cs typeface="Calibri"/>
              </a:rPr>
              <a:t>minutes to work together on this activity.</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Are there any questions?</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&lt;</a:t>
            </a:r>
            <a:r>
              <a:rPr lang="en-US" sz="1400" i="1" dirty="0" smtClean="0">
                <a:latin typeface="Calibri"/>
                <a:ea typeface="ＭＳ Ｐゴシック" pitchFamily="-110" charset="-128"/>
                <a:cs typeface="Calibri"/>
              </a:rPr>
              <a:t>Time for </a:t>
            </a:r>
            <a:r>
              <a:rPr lang="en-US" sz="1400" i="1" dirty="0" smtClean="0">
                <a:latin typeface="Calibri"/>
                <a:ea typeface="ＭＳ Ｐゴシック" pitchFamily="-110" charset="-128"/>
                <a:cs typeface="Calibri"/>
              </a:rPr>
              <a:t>15 </a:t>
            </a:r>
            <a:r>
              <a:rPr lang="en-US" sz="1400" i="1" dirty="0" smtClean="0">
                <a:latin typeface="Calibri"/>
                <a:ea typeface="ＭＳ Ｐゴシック" pitchFamily="-110" charset="-128"/>
                <a:cs typeface="Calibri"/>
              </a:rPr>
              <a:t>minutes.</a:t>
            </a:r>
            <a:r>
              <a:rPr lang="en-US" sz="1400" dirty="0" smtClean="0">
                <a:latin typeface="Calibri"/>
                <a:ea typeface="ＭＳ Ｐゴシック" pitchFamily="-110" charset="-128"/>
                <a:cs typeface="Calibri"/>
              </a:rPr>
              <a:t>&gt;</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endParaRPr lang="en-US" sz="1400" dirty="0" smtClean="0">
              <a:latin typeface="Calibri"/>
              <a:ea typeface="ＭＳ Ｐゴシック" pitchFamily="-110" charset="-128"/>
              <a:cs typeface="Calibri"/>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30</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62468" name="Notes Placeholder 2"/>
          <p:cNvSpPr>
            <a:spLocks noGrp="1"/>
          </p:cNvSpPr>
          <p:nvPr>
            <p:ph type="body" idx="1"/>
          </p:nvPr>
        </p:nvSpPr>
        <p:spPr bwMode="auto">
          <a:xfrm>
            <a:off x="685800" y="4323808"/>
            <a:ext cx="5745495" cy="4286791"/>
          </a:xfrm>
          <a:solidFill>
            <a:srgbClr val="FFFFFF"/>
          </a:solidFill>
          <a:ln>
            <a:solidFill>
              <a:srgbClr val="FFFFFF"/>
            </a:solidFill>
            <a:miter lim="800000"/>
            <a:headEnd/>
            <a:tailEnd/>
          </a:ln>
        </p:spPr>
        <p:txBody>
          <a:bodyPr>
            <a:normAutofit/>
          </a:bodyPr>
          <a:lstStyle/>
          <a:p>
            <a:pPr eaLnBrk="1" hangingPunct="1">
              <a:spcBef>
                <a:spcPct val="0"/>
              </a:spcBef>
            </a:pPr>
            <a:r>
              <a:rPr lang="en-US" sz="1400" dirty="0">
                <a:latin typeface="Calibri"/>
                <a:ea typeface="ＭＳ Ｐゴシック" pitchFamily="-110" charset="-128"/>
                <a:cs typeface="Calibri"/>
              </a:rPr>
              <a:t>Breadth of vocabulary is critical. The more words a student knows, the more he or she is able to learn. It makes sense that vocabulary instruction must be taught throughout the day and across the content areas. Even at lunch or recess, there are often opportunities to incorporate vocabulary instruction.</a:t>
            </a:r>
          </a:p>
          <a:p>
            <a:pPr eaLnBrk="1" hangingPunct="1">
              <a:spcBef>
                <a:spcPct val="0"/>
              </a:spcBef>
            </a:pPr>
            <a:endParaRPr lang="en-US" sz="1400" dirty="0">
              <a:latin typeface="Calibri"/>
              <a:ea typeface="ＭＳ Ｐゴシック" pitchFamily="-110" charset="-128"/>
              <a:cs typeface="Calibri"/>
            </a:endParaRPr>
          </a:p>
          <a:p>
            <a:pPr eaLnBrk="1" hangingPunct="1">
              <a:spcBef>
                <a:spcPct val="0"/>
              </a:spcBef>
            </a:pPr>
            <a:r>
              <a:rPr lang="en-US" sz="1400" dirty="0">
                <a:latin typeface="Calibri"/>
                <a:ea typeface="ＭＳ Ｐゴシック" pitchFamily="-110" charset="-128"/>
                <a:cs typeface="Calibri"/>
              </a:rPr>
              <a:t>Multiple exposures to new words in differing contexts increase students’ background and context knowledge, which, in turn, </a:t>
            </a:r>
            <a:r>
              <a:rPr lang="en-US" sz="1400" dirty="0" smtClean="0">
                <a:latin typeface="Calibri"/>
                <a:ea typeface="ＭＳ Ｐゴシック" pitchFamily="-110" charset="-128"/>
                <a:cs typeface="Calibri"/>
              </a:rPr>
              <a:t>increase </a:t>
            </a:r>
            <a:r>
              <a:rPr lang="en-US" sz="1400" dirty="0">
                <a:latin typeface="Calibri"/>
                <a:ea typeface="ＭＳ Ｐゴシック" pitchFamily="-110" charset="-128"/>
                <a:cs typeface="Calibri"/>
              </a:rPr>
              <a:t>word knowledge. </a:t>
            </a:r>
          </a:p>
          <a:p>
            <a:pPr eaLnBrk="1" hangingPunct="1">
              <a:spcBef>
                <a:spcPct val="0"/>
              </a:spcBef>
            </a:pPr>
            <a:endParaRPr lang="en-US" sz="1400" dirty="0">
              <a:latin typeface="Calibri"/>
              <a:ea typeface="ＭＳ Ｐゴシック" pitchFamily="-110" charset="-128"/>
              <a:cs typeface="Calibri"/>
            </a:endParaRPr>
          </a:p>
          <a:p>
            <a:pPr eaLnBrk="1" hangingPunct="1">
              <a:spcBef>
                <a:spcPct val="0"/>
              </a:spcBef>
            </a:pPr>
            <a:r>
              <a:rPr lang="en-US" sz="1400" dirty="0">
                <a:latin typeface="Calibri"/>
                <a:ea typeface="ＭＳ Ｐゴシック" pitchFamily="-110" charset="-128"/>
                <a:cs typeface="Calibri"/>
              </a:rPr>
              <a:t>Students should be engaged in interactive classroom discussions of words, their meanings, and their uses. Ways to engage students include read-alouds, partnering, and using the Think-Turn-Talk strategy. </a:t>
            </a:r>
          </a:p>
          <a:p>
            <a:pPr eaLnBrk="1" hangingPunct="1">
              <a:spcBef>
                <a:spcPct val="0"/>
              </a:spcBef>
            </a:pPr>
            <a:endParaRPr lang="en-US" sz="1400" dirty="0">
              <a:latin typeface="Calibri"/>
              <a:ea typeface="ＭＳ Ｐゴシック" pitchFamily="-110" charset="-128"/>
              <a:cs typeface="Calibri"/>
            </a:endParaRPr>
          </a:p>
          <a:p>
            <a:pPr eaLnBrk="1" hangingPunct="1">
              <a:spcBef>
                <a:spcPct val="0"/>
              </a:spcBef>
            </a:pPr>
            <a:r>
              <a:rPr lang="en-US" sz="1400" dirty="0">
                <a:latin typeface="Calibri"/>
                <a:ea typeface="ＭＳ Ｐゴシック" pitchFamily="-110" charset="-128"/>
                <a:cs typeface="Calibri"/>
              </a:rPr>
              <a:t>We already know that making connections to students’ background knowledge is crucial.</a:t>
            </a:r>
            <a:r>
              <a:rPr lang="en-US" sz="1400" dirty="0" smtClean="0">
                <a:latin typeface="Calibri"/>
                <a:ea typeface="ＭＳ Ｐゴシック" pitchFamily="-110" charset="-128"/>
                <a:cs typeface="Calibri"/>
              </a:rPr>
              <a:t> So</a:t>
            </a:r>
            <a:r>
              <a:rPr lang="en-US" sz="1400" dirty="0">
                <a:latin typeface="Calibri"/>
                <a:ea typeface="ＭＳ Ｐゴシック" pitchFamily="-110" charset="-128"/>
                <a:cs typeface="Calibri"/>
              </a:rPr>
              <a:t>, if we know that our students do not have particular background knowledge, we need to build it for </a:t>
            </a:r>
            <a:r>
              <a:rPr lang="en-US" sz="1400" dirty="0" smtClean="0">
                <a:latin typeface="Calibri"/>
                <a:ea typeface="ＭＳ Ｐゴシック" pitchFamily="-110" charset="-128"/>
                <a:cs typeface="Calibri"/>
              </a:rPr>
              <a:t>them.</a:t>
            </a: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31</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65540" name="Notes Placeholder 2"/>
          <p:cNvSpPr>
            <a:spLocks noGrp="1"/>
          </p:cNvSpPr>
          <p:nvPr>
            <p:ph type="body" idx="1"/>
          </p:nvPr>
        </p:nvSpPr>
        <p:spPr bwMode="auto">
          <a:xfrm>
            <a:off x="685800" y="4333888"/>
            <a:ext cx="5486400" cy="4276712"/>
          </a:xfrm>
          <a:solidFill>
            <a:srgbClr val="FFFFFF"/>
          </a:solidFill>
          <a:ln>
            <a:solidFill>
              <a:srgbClr val="FFFFFF"/>
            </a:solidFill>
            <a:miter lim="800000"/>
            <a:headEnd/>
            <a:tailEnd/>
          </a:ln>
        </p:spPr>
        <p:txBody>
          <a:bodyPr>
            <a:noAutofit/>
          </a:bodyPr>
          <a:lstStyle/>
          <a:p>
            <a:pPr eaLnBrk="1" hangingPunct="1">
              <a:spcBef>
                <a:spcPct val="0"/>
              </a:spcBef>
            </a:pPr>
            <a:r>
              <a:rPr lang="en-US" sz="1400" i="1" dirty="0" smtClean="0">
                <a:latin typeface="Calibri"/>
                <a:ea typeface="Helvetica" pitchFamily="-110" charset="0"/>
                <a:cs typeface="Calibri"/>
              </a:rPr>
              <a:t>&lt;Read and discuss the points on the slide.&gt;</a:t>
            </a:r>
          </a:p>
          <a:p>
            <a:pPr eaLnBrk="1" hangingPunct="1">
              <a:spcBef>
                <a:spcPct val="0"/>
              </a:spcBef>
            </a:pPr>
            <a:endParaRPr lang="en-US" sz="1400" dirty="0" smtClean="0">
              <a:latin typeface="Calibri"/>
              <a:ea typeface="Helvetica" pitchFamily="-110" charset="0"/>
              <a:cs typeface="Calibri"/>
            </a:endParaRPr>
          </a:p>
          <a:p>
            <a:pPr eaLnBrk="1" hangingPunct="1"/>
            <a:r>
              <a:rPr lang="en-US" sz="1400" dirty="0" smtClean="0">
                <a:latin typeface="Calibri"/>
                <a:ea typeface="Helvetica" pitchFamily="-110" charset="0"/>
                <a:cs typeface="Calibri"/>
              </a:rPr>
              <a:t>You also have Spanish and English</a:t>
            </a:r>
            <a:r>
              <a:rPr lang="en-US" sz="1400" baseline="0" dirty="0" smtClean="0">
                <a:latin typeface="Calibri"/>
                <a:ea typeface="Helvetica" pitchFamily="-110" charset="0"/>
                <a:cs typeface="Calibri"/>
              </a:rPr>
              <a:t> lessons </a:t>
            </a:r>
            <a:r>
              <a:rPr lang="en-US" sz="1400" dirty="0" smtClean="0">
                <a:latin typeface="Calibri"/>
                <a:ea typeface="Helvetica" pitchFamily="-110" charset="0"/>
                <a:cs typeface="Calibri"/>
              </a:rPr>
              <a:t>and activities </a:t>
            </a:r>
            <a:r>
              <a:rPr lang="en-US" sz="1400" baseline="0" dirty="0" smtClean="0">
                <a:latin typeface="Calibri"/>
                <a:ea typeface="Helvetica" pitchFamily="-110" charset="0"/>
                <a:cs typeface="Calibri"/>
              </a:rPr>
              <a:t>in </a:t>
            </a:r>
            <a:r>
              <a:rPr lang="en-US" sz="1400" baseline="0" dirty="0" smtClean="0">
                <a:latin typeface="Calibri"/>
                <a:ea typeface="Helvetica" pitchFamily="-110" charset="0"/>
                <a:cs typeface="Calibri"/>
              </a:rPr>
              <a:t>your </a:t>
            </a:r>
            <a:r>
              <a:rPr lang="en-US" sz="1400" dirty="0" smtClean="0">
                <a:latin typeface="Calibri"/>
                <a:ea typeface="Helvetica" pitchFamily="-110" charset="0"/>
                <a:cs typeface="Calibri"/>
              </a:rPr>
              <a:t>resource materials</a:t>
            </a:r>
            <a:r>
              <a:rPr lang="en-US" sz="1400" baseline="0" dirty="0" smtClean="0">
                <a:latin typeface="Calibri"/>
                <a:ea typeface="Helvetica" pitchFamily="-110" charset="0"/>
                <a:cs typeface="Calibri"/>
              </a:rPr>
              <a:t> that you can use as you work to enhance your vocabulary instruction</a:t>
            </a:r>
            <a:r>
              <a:rPr lang="en-US" sz="1400" baseline="0" dirty="0" smtClean="0">
                <a:latin typeface="Calibri"/>
                <a:ea typeface="Helvetica" pitchFamily="-110" charset="0"/>
                <a:cs typeface="Calibri"/>
              </a:rPr>
              <a:t>. Please locate </a:t>
            </a:r>
            <a:r>
              <a:rPr lang="en-US" sz="1400" b="1" baseline="0" dirty="0" smtClean="0">
                <a:latin typeface="Calibri"/>
                <a:ea typeface="Helvetica" pitchFamily="-110" charset="0"/>
                <a:cs typeface="Calibri"/>
              </a:rPr>
              <a:t>Resource</a:t>
            </a:r>
            <a:r>
              <a:rPr lang="en-US" sz="1400" b="1" dirty="0" smtClean="0">
                <a:latin typeface="Calibri"/>
                <a:ea typeface="Helvetica" pitchFamily="-110" charset="0"/>
                <a:cs typeface="Calibri"/>
              </a:rPr>
              <a:t> 6: Vocabulary Activities for Extended Student Practice</a:t>
            </a:r>
            <a:r>
              <a:rPr lang="en-US" sz="1400" dirty="0" smtClean="0">
                <a:latin typeface="Calibri"/>
                <a:ea typeface="Helvetica" pitchFamily="-110" charset="0"/>
                <a:cs typeface="Calibri"/>
              </a:rPr>
              <a:t> and </a:t>
            </a:r>
            <a:r>
              <a:rPr lang="en-US" sz="1400" b="1" dirty="0" smtClean="0">
                <a:latin typeface="Calibri"/>
                <a:ea typeface="Helvetica" pitchFamily="-110" charset="0"/>
                <a:cs typeface="Calibri"/>
              </a:rPr>
              <a:t>Resource 7: Oral Language Lessons </a:t>
            </a:r>
            <a:r>
              <a:rPr lang="en-US" sz="1400" dirty="0" smtClean="0">
                <a:latin typeface="Calibri"/>
                <a:ea typeface="Helvetica" pitchFamily="-110" charset="0"/>
                <a:cs typeface="Calibri"/>
              </a:rPr>
              <a:t>and mark them for future use.</a:t>
            </a:r>
            <a:endParaRPr lang="en-US" sz="1400" baseline="0" dirty="0" smtClean="0">
              <a:latin typeface="Calibri"/>
              <a:ea typeface="Helvetica" pitchFamily="-110" charset="0"/>
              <a:cs typeface="Calibri"/>
            </a:endParaRPr>
          </a:p>
          <a:p>
            <a:pPr eaLnBrk="1" hangingPunct="1"/>
            <a:endParaRPr lang="en-US" sz="1400" dirty="0">
              <a:latin typeface="Calibri"/>
              <a:ea typeface="Helvetica" pitchFamily="-110" charset="0"/>
              <a:cs typeface="Calibri"/>
            </a:endParaRPr>
          </a:p>
          <a:p>
            <a:pPr eaLnBrk="1" hangingPunct="1"/>
            <a:r>
              <a:rPr lang="en-US" sz="1400" i="1" dirty="0" smtClean="0">
                <a:latin typeface="Calibri"/>
                <a:ea typeface="Helvetica" pitchFamily="-110" charset="0"/>
                <a:cs typeface="Calibri"/>
              </a:rPr>
              <a:t>&lt;Provide time for participants to locate these resources.&gt;</a:t>
            </a:r>
          </a:p>
          <a:p>
            <a:pPr eaLnBrk="1" hangingPunct="1"/>
            <a:endParaRPr lang="en-US" sz="1400" dirty="0" smtClean="0">
              <a:latin typeface="Calibri"/>
              <a:ea typeface="Helvetica" pitchFamily="-110" charset="0"/>
              <a:cs typeface="Calibri"/>
            </a:endParaRPr>
          </a:p>
          <a:p>
            <a:pPr eaLnBrk="1" hangingPunct="1">
              <a:spcBef>
                <a:spcPct val="0"/>
              </a:spcBef>
            </a:pPr>
            <a:r>
              <a:rPr lang="en-US" sz="1400" dirty="0" smtClean="0">
                <a:latin typeface="Calibri"/>
                <a:ea typeface="ＭＳ Ｐゴシック" pitchFamily="-110" charset="-128"/>
                <a:cs typeface="Calibri"/>
              </a:rPr>
              <a:t>We</a:t>
            </a:r>
            <a:r>
              <a:rPr lang="en-US" sz="1400" baseline="0" dirty="0" smtClean="0">
                <a:latin typeface="Calibri"/>
                <a:ea typeface="ＭＳ Ｐゴシック" pitchFamily="-110" charset="-128"/>
                <a:cs typeface="Calibri"/>
              </a:rPr>
              <a:t> </a:t>
            </a:r>
            <a:r>
              <a:rPr lang="en-US" sz="1400" dirty="0" smtClean="0">
                <a:latin typeface="Calibri"/>
                <a:ea typeface="ＭＳ Ｐゴシック" pitchFamily="-110" charset="-128"/>
                <a:cs typeface="Calibri"/>
              </a:rPr>
              <a:t>are in a wonderful position to instill a love of words and language in our students.</a:t>
            </a:r>
            <a:r>
              <a:rPr lang="en-US" sz="1400" baseline="0" dirty="0" smtClean="0">
                <a:latin typeface="Calibri"/>
                <a:ea typeface="ＭＳ Ｐゴシック" pitchFamily="-110" charset="-128"/>
                <a:cs typeface="Calibri"/>
              </a:rPr>
              <a:t> Through a direct and explicit vocabulary routine, we can heighten our students’ word consciousness and improve their oral, reading, and writing vocabularies.</a:t>
            </a:r>
            <a:endParaRPr lang="en-US" sz="1400" dirty="0" smtClean="0">
              <a:latin typeface="Calibri"/>
              <a:ea typeface="ＭＳ Ｐゴシック" pitchFamily="-110" charset="-128"/>
              <a:cs typeface="Calibri"/>
            </a:endParaRPr>
          </a:p>
        </p:txBody>
      </p:sp>
      <p:sp>
        <p:nvSpPr>
          <p:cNvPr id="9"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0"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32</a:t>
            </a:fld>
            <a:endParaRPr lang="en-US" sz="1000" dirty="0"/>
          </a:p>
        </p:txBody>
      </p:sp>
      <p:sp>
        <p:nvSpPr>
          <p:cNvPr id="11"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noFill/>
          <a:ln>
            <a:solidFill>
              <a:srgbClr val="FFFFFF"/>
            </a:solidFill>
            <a:miter lim="800000"/>
            <a:headEnd/>
            <a:tailEnd/>
          </a:ln>
        </p:spPr>
        <p:txBody>
          <a:bodyPr lIns="89730" tIns="44865" rIns="89730" bIns="44865">
            <a:normAutofit/>
          </a:bodyPr>
          <a:lstStyle/>
          <a:p>
            <a:pPr eaLnBrk="1" hangingPunct="1">
              <a:spcBef>
                <a:spcPct val="0"/>
              </a:spcBef>
            </a:pPr>
            <a:r>
              <a:rPr lang="en-US" sz="1400" dirty="0" smtClean="0">
                <a:latin typeface="Calibri"/>
                <a:ea typeface="ＭＳ Ｐゴシック" pitchFamily="-110" charset="-128"/>
                <a:cs typeface="Calibri"/>
              </a:rPr>
              <a:t>Louisa Moats uses this model to exemplify the connection between the components of reading instruction. As you can see, and as we will discuss in this presentation, vocabulary is closely related to comprehension. Having an extensive vocabulary will greatly affect students’ ability to comprehend text. </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This relationship between vocabulary knowledge and reading comprehension seems clear; however, vocabulary knowledge contributes to reading success in many other ways. Students who have a large number of words in their oral vocabularies may more easily analyze the individual sounds of those words when using their phonological awareness skills (Goswani, 2001).</a:t>
            </a: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In addition, vocabulary knowledge helps beginning readers decode more quickly. If students have added a word to their oral vocabulary, they can more easily and quickly sound out, read, and understand that word when they encounter it in text (National Reading Panel, 2000).</a:t>
            </a:r>
          </a:p>
          <a:p>
            <a:pPr eaLnBrk="1" hangingPunct="1">
              <a:spcBef>
                <a:spcPct val="0"/>
              </a:spcBef>
            </a:pPr>
            <a:endParaRPr lang="en-US" sz="1400" dirty="0" smtClean="0">
              <a:latin typeface="Calibri"/>
              <a:ea typeface="ＭＳ Ｐゴシック" pitchFamily="-110" charset="-128"/>
              <a:cs typeface="Calibri"/>
            </a:endParaRPr>
          </a:p>
        </p:txBody>
      </p:sp>
      <p:sp>
        <p:nvSpPr>
          <p:cNvPr id="7"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9"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4</a:t>
            </a:fld>
            <a:endParaRPr lang="en-US" sz="1000" dirty="0"/>
          </a:p>
        </p:txBody>
      </p:sp>
      <p:sp>
        <p:nvSpPr>
          <p:cNvPr id="10"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Through this presentation, we will examine vocabulary development, which includes oral language development. Vocabulary includes the words that make up speech or text and their meanings. </a:t>
            </a:r>
          </a:p>
          <a:p>
            <a:r>
              <a:rPr lang="en-US" sz="1200" kern="1200" dirty="0" smtClean="0">
                <a:solidFill>
                  <a:schemeClr val="tx1"/>
                </a:solidFill>
                <a:latin typeface="+mn-lt"/>
                <a:ea typeface="+mn-ea"/>
                <a:cs typeface="+mn-cs"/>
              </a:rPr>
              <a:t> </a:t>
            </a:r>
          </a:p>
          <a:p>
            <a:r>
              <a:rPr lang="en-US" dirty="0"/>
              <a:t>A </a:t>
            </a:r>
            <a:r>
              <a:rPr lang="en-US" dirty="0" smtClean="0"/>
              <a:t>first, important </a:t>
            </a:r>
            <a:r>
              <a:rPr lang="en-US" dirty="0"/>
              <a:t>distinction to consider is between receptive and expressive vocabulary. Oral vocabulary can be both receptive and expressive. For example, a young child might be able to understand the phrase, “Please place your shoes on top of that shelf,” and would show understanding by carrying out the task. However, this same child might not be able to verbalize all of those words. </a:t>
            </a:r>
          </a:p>
          <a:p>
            <a:r>
              <a:rPr lang="en-US" dirty="0"/>
              <a:t> </a:t>
            </a:r>
          </a:p>
          <a:p>
            <a:r>
              <a:rPr lang="en-US" sz="1200" kern="1200" dirty="0" smtClean="0">
                <a:solidFill>
                  <a:schemeClr val="tx1"/>
                </a:solidFill>
                <a:latin typeface="+mn-lt"/>
                <a:ea typeface="+mn-ea"/>
                <a:cs typeface="+mn-cs"/>
              </a:rPr>
              <a:t>A second </a:t>
            </a:r>
            <a:r>
              <a:rPr lang="en-US" sz="1200" kern="1200" dirty="0" smtClean="0">
                <a:solidFill>
                  <a:schemeClr val="tx1"/>
                </a:solidFill>
                <a:latin typeface="+mn-lt"/>
                <a:ea typeface="+mn-ea"/>
                <a:cs typeface="+mn-cs"/>
              </a:rPr>
              <a:t>distinction is between oral, reading, and writing vocabulary. Oral vocabulary represents words that students understand and can use both when they speak and when they listen to others speak. Reading vocabulary consists of words that students understand when reading them in text. Writing vocabulary includes words that students understand well and can use in their writing.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Reading </a:t>
            </a:r>
            <a:r>
              <a:rPr lang="en-US" sz="1200" kern="1200" dirty="0" smtClean="0">
                <a:solidFill>
                  <a:schemeClr val="tx1"/>
                </a:solidFill>
                <a:latin typeface="+mn-lt"/>
                <a:ea typeface="+mn-ea"/>
                <a:cs typeface="+mn-cs"/>
              </a:rPr>
              <a:t>vocabulary can be thought of as receptive. Students reading a passage or story will use the vocabulary and context of what they are reading to gain meaning from the text. Writing vocabulary can be considered expressive, considering that a young writer would need to use the correct words in context to express or convey the meaning of the written text.</a:t>
            </a:r>
          </a:p>
          <a:p>
            <a:endParaRPr lang="en-US" dirty="0"/>
          </a:p>
        </p:txBody>
      </p:sp>
      <p:sp>
        <p:nvSpPr>
          <p:cNvPr id="7"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9"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5</a:t>
            </a:fld>
            <a:endParaRPr lang="en-US" sz="1000" dirty="0"/>
          </a:p>
        </p:txBody>
      </p:sp>
      <p:sp>
        <p:nvSpPr>
          <p:cNvPr id="10"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xfrm>
            <a:off x="685800" y="4333888"/>
            <a:ext cx="5715000" cy="4200512"/>
          </a:xfrm>
          <a:solidFill>
            <a:srgbClr val="FFFFFF"/>
          </a:solidFill>
          <a:ln>
            <a:solidFill>
              <a:srgbClr val="FFFFFF"/>
            </a:solidFill>
            <a:miter lim="800000"/>
            <a:headEnd/>
            <a:tailEnd/>
          </a:ln>
        </p:spPr>
        <p:txBody>
          <a:bodyPr>
            <a:normAutofit/>
          </a:bodyPr>
          <a:lstStyle/>
          <a:p>
            <a:pPr defTabSz="393700" eaLnBrk="1" hangingPunct="1">
              <a:spcBef>
                <a:spcPct val="0"/>
              </a:spcBef>
            </a:pPr>
            <a:r>
              <a:rPr lang="en-US" sz="1400" dirty="0" smtClean="0">
                <a:latin typeface="Calibri"/>
                <a:ea typeface="ＭＳ Ｐゴシック" pitchFamily="-110" charset="-128"/>
                <a:cs typeface="Calibri"/>
              </a:rPr>
              <a:t>Indirect vocabulary acquisition occurs when students have </a:t>
            </a:r>
            <a:r>
              <a:rPr lang="en-US" sz="1400" dirty="0" smtClean="0">
                <a:latin typeface="Calibri"/>
                <a:ea typeface="ＭＳ Ｐゴシック" pitchFamily="-110" charset="-128"/>
                <a:cs typeface="Calibri"/>
              </a:rPr>
              <a:t>meaningful conversations </a:t>
            </a:r>
            <a:r>
              <a:rPr lang="en-US" sz="1400" dirty="0" smtClean="0">
                <a:latin typeface="Calibri"/>
                <a:ea typeface="ＭＳ Ｐゴシック" pitchFamily="-110" charset="-128"/>
                <a:cs typeface="Calibri"/>
              </a:rPr>
              <a:t>with adults and peers as well as when they read or are read to. Thus, listening to and reading a wide variety of text in multiple genres greatly improves students’ oral vocabulary skills.</a:t>
            </a:r>
          </a:p>
          <a:p>
            <a:pPr defTabSz="393700" eaLnBrk="1" hangingPunct="1">
              <a:spcBef>
                <a:spcPct val="0"/>
              </a:spcBef>
            </a:pPr>
            <a:endParaRPr lang="en-US" sz="1400" dirty="0" smtClean="0">
              <a:latin typeface="Calibri"/>
              <a:ea typeface="ＭＳ Ｐゴシック" pitchFamily="-110" charset="-128"/>
              <a:cs typeface="Calibri"/>
            </a:endParaRPr>
          </a:p>
          <a:p>
            <a:pPr defTabSz="393700">
              <a:spcBef>
                <a:spcPct val="0"/>
              </a:spcBef>
            </a:pPr>
            <a:r>
              <a:rPr lang="en-US" sz="1400" dirty="0" smtClean="0">
                <a:latin typeface="Calibri"/>
                <a:ea typeface="ＭＳ Ｐゴシック" pitchFamily="-110" charset="-128"/>
                <a:cs typeface="Calibri"/>
              </a:rPr>
              <a:t>Students also need </a:t>
            </a:r>
            <a:r>
              <a:rPr lang="en-US" sz="1400" dirty="0">
                <a:ea typeface="ＭＳ Ｐゴシック" pitchFamily="-110" charset="-128"/>
                <a:cs typeface="Calibri"/>
              </a:rPr>
              <a:t>to be directly </a:t>
            </a:r>
            <a:r>
              <a:rPr lang="en-US" sz="1400" dirty="0" smtClean="0">
                <a:ea typeface="ＭＳ Ｐゴシック" pitchFamily="-110" charset="-128"/>
                <a:cs typeface="Calibri"/>
              </a:rPr>
              <a:t>taught vocabulary </a:t>
            </a:r>
            <a:r>
              <a:rPr lang="en-US" sz="1400" dirty="0">
                <a:ea typeface="ＭＳ Ｐゴシック" pitchFamily="-110" charset="-128"/>
                <a:cs typeface="Calibri"/>
              </a:rPr>
              <a:t>words. </a:t>
            </a:r>
            <a:r>
              <a:rPr lang="en-US" sz="1400" dirty="0" smtClean="0">
                <a:latin typeface="Calibri"/>
                <a:ea typeface="ＭＳ Ｐゴシック" pitchFamily="-110" charset="-128"/>
                <a:cs typeface="Calibri"/>
              </a:rPr>
              <a:t>Teaching vocabulary directly builds students’ knowledge of words, improving their reading comprehension. Teachers who actively teach their students vocabulary realize measurable gains in student comprehension of text.</a:t>
            </a:r>
          </a:p>
          <a:p>
            <a:pPr defTabSz="393700" eaLnBrk="1" hangingPunct="1">
              <a:spcBef>
                <a:spcPct val="0"/>
              </a:spcBef>
            </a:pPr>
            <a:endParaRPr lang="en-US" sz="1400" dirty="0" smtClean="0">
              <a:latin typeface="Calibri"/>
              <a:ea typeface="ＭＳ Ｐゴシック" pitchFamily="-110" charset="-128"/>
              <a:cs typeface="Calibri"/>
            </a:endParaRPr>
          </a:p>
          <a:p>
            <a:pPr defTabSz="393700" eaLnBrk="1" hangingPunct="1">
              <a:spcBef>
                <a:spcPct val="0"/>
              </a:spcBef>
            </a:pPr>
            <a:r>
              <a:rPr lang="en-US" sz="1400" dirty="0" smtClean="0">
                <a:latin typeface="Calibri"/>
                <a:ea typeface="ＭＳ Ｐゴシック" pitchFamily="-110" charset="-128"/>
                <a:cs typeface="Calibri"/>
              </a:rPr>
              <a:t>Effective vocabulary instruction includes teaching students how to use context to determine the meaning of words encountered in text. Such teaching incorporates models, demonstrations, illustrations, graphic organizers, and classroom discussions to help students learn words and develop oral language skills.</a:t>
            </a:r>
          </a:p>
        </p:txBody>
      </p:sp>
      <p:sp>
        <p:nvSpPr>
          <p:cNvPr id="7"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9"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6</a:t>
            </a:fld>
            <a:endParaRPr lang="en-US" sz="1000" dirty="0"/>
          </a:p>
        </p:txBody>
      </p:sp>
      <p:sp>
        <p:nvSpPr>
          <p:cNvPr id="10"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xfrm>
            <a:off x="685800" y="4333888"/>
            <a:ext cx="5486400" cy="4200512"/>
          </a:xfrm>
          <a:solidFill>
            <a:srgbClr val="FFFFFF"/>
          </a:solidFill>
          <a:ln>
            <a:solidFill>
              <a:srgbClr val="FFFFFF"/>
            </a:solidFill>
            <a:miter lim="800000"/>
            <a:headEnd/>
            <a:tailEnd/>
          </a:ln>
        </p:spPr>
        <p:txBody>
          <a:bodyPr>
            <a:normAutofit/>
          </a:bodyPr>
          <a:lstStyle/>
          <a:p>
            <a:pPr eaLnBrk="1" hangingPunct="1">
              <a:spcBef>
                <a:spcPct val="0"/>
              </a:spcBef>
            </a:pPr>
            <a:r>
              <a:rPr lang="en-US" sz="1400" dirty="0" smtClean="0">
                <a:latin typeface="Calibri"/>
                <a:ea typeface="ＭＳ Ｐゴシック" pitchFamily="-110" charset="-128"/>
                <a:cs typeface="Calibri"/>
              </a:rPr>
              <a:t>Effective vocabulary instruction </a:t>
            </a:r>
            <a:r>
              <a:rPr lang="en-US" sz="1400" dirty="0" smtClean="0">
                <a:latin typeface="Calibri"/>
                <a:ea typeface="ＭＳ Ｐゴシック" pitchFamily="-110" charset="-128"/>
                <a:cs typeface="Calibri"/>
              </a:rPr>
              <a:t>is systematic and </a:t>
            </a:r>
            <a:r>
              <a:rPr lang="en-US" sz="1400" dirty="0" smtClean="0">
                <a:latin typeface="Calibri"/>
                <a:ea typeface="ＭＳ Ｐゴシック" pitchFamily="-110" charset="-128"/>
                <a:cs typeface="Calibri"/>
              </a:rPr>
              <a:t>explicit. </a:t>
            </a:r>
            <a:r>
              <a:rPr lang="en-US" sz="1400" dirty="0" smtClean="0">
                <a:latin typeface="Calibri"/>
                <a:ea typeface="ＭＳ Ｐゴシック" pitchFamily="-110" charset="-128"/>
                <a:cs typeface="Calibri"/>
              </a:rPr>
              <a:t>It </a:t>
            </a:r>
            <a:r>
              <a:rPr lang="en-US" sz="1400" dirty="0" smtClean="0">
                <a:latin typeface="Calibri"/>
                <a:ea typeface="ＭＳ Ｐゴシック" pitchFamily="-110" charset="-128"/>
                <a:cs typeface="Calibri"/>
              </a:rPr>
              <a:t>is not effective </a:t>
            </a:r>
            <a:r>
              <a:rPr lang="en-US" sz="1400" dirty="0" smtClean="0">
                <a:latin typeface="Calibri"/>
                <a:ea typeface="ＭＳ Ｐゴシック" pitchFamily="-110" charset="-128"/>
                <a:cs typeface="Calibri"/>
              </a:rPr>
              <a:t>to expect </a:t>
            </a:r>
            <a:r>
              <a:rPr lang="en-US" sz="1400" dirty="0" smtClean="0">
                <a:latin typeface="Calibri"/>
                <a:ea typeface="ＭＳ Ｐゴシック" pitchFamily="-110" charset="-128"/>
                <a:cs typeface="Calibri"/>
              </a:rPr>
              <a:t>students </a:t>
            </a:r>
            <a:r>
              <a:rPr lang="en-US" sz="1400" dirty="0" smtClean="0">
                <a:latin typeface="Calibri"/>
                <a:ea typeface="ＭＳ Ｐゴシック" pitchFamily="-110" charset="-128"/>
                <a:cs typeface="Calibri"/>
              </a:rPr>
              <a:t>to </a:t>
            </a:r>
            <a:r>
              <a:rPr lang="en-US" sz="1400" dirty="0" smtClean="0">
                <a:latin typeface="Calibri"/>
                <a:ea typeface="ＭＳ Ｐゴシック" pitchFamily="-110" charset="-128"/>
                <a:cs typeface="Calibri"/>
              </a:rPr>
              <a:t>learn words </a:t>
            </a:r>
            <a:r>
              <a:rPr lang="en-US" sz="1400" dirty="0" smtClean="0">
                <a:latin typeface="Calibri"/>
                <a:ea typeface="ＭＳ Ｐゴシック" pitchFamily="-110" charset="-128"/>
                <a:cs typeface="Calibri"/>
              </a:rPr>
              <a:t>through reading alone </a:t>
            </a:r>
            <a:r>
              <a:rPr lang="en-US" sz="1400" dirty="0" smtClean="0">
                <a:latin typeface="Calibri"/>
                <a:ea typeface="ＭＳ Ｐゴシック" pitchFamily="-110" charset="-128"/>
                <a:cs typeface="Calibri"/>
              </a:rPr>
              <a:t>or </a:t>
            </a:r>
            <a:r>
              <a:rPr lang="en-US" sz="1400" dirty="0" smtClean="0">
                <a:latin typeface="Calibri"/>
                <a:ea typeface="ＭＳ Ｐゴシック" pitchFamily="-110" charset="-128"/>
                <a:cs typeface="Calibri"/>
              </a:rPr>
              <a:t>through simply copying definitions from dictionaries.</a:t>
            </a:r>
            <a:r>
              <a:rPr lang="en-US" sz="1400" dirty="0">
                <a:latin typeface="Calibri"/>
                <a:ea typeface="ＭＳ Ｐゴシック" pitchFamily="-110" charset="-128"/>
                <a:cs typeface="Calibri"/>
              </a:rPr>
              <a:t> </a:t>
            </a:r>
            <a:r>
              <a:rPr lang="en-US" sz="1400" dirty="0" smtClean="0">
                <a:latin typeface="Calibri"/>
                <a:ea typeface="ＭＳ Ｐゴシック" pitchFamily="-110" charset="-128"/>
                <a:cs typeface="Calibri"/>
              </a:rPr>
              <a:t>In fact, d</a:t>
            </a:r>
            <a:r>
              <a:rPr lang="en-US" sz="1400" dirty="0" smtClean="0">
                <a:latin typeface="Calibri"/>
                <a:ea typeface="ＭＳ Ｐゴシック" pitchFamily="-110" charset="-128"/>
                <a:cs typeface="Calibri"/>
              </a:rPr>
              <a:t>efinitions </a:t>
            </a:r>
            <a:r>
              <a:rPr lang="en-US" sz="1400" dirty="0" smtClean="0">
                <a:latin typeface="Calibri"/>
                <a:ea typeface="ＭＳ Ｐゴシック" pitchFamily="-110" charset="-128"/>
                <a:cs typeface="Calibri"/>
              </a:rPr>
              <a:t>and dictionaries should be used carefully. </a:t>
            </a:r>
            <a:r>
              <a:rPr lang="en-US" sz="1400" dirty="0" smtClean="0">
                <a:latin typeface="Calibri"/>
                <a:ea typeface="ＭＳ Ｐゴシック" pitchFamily="-110" charset="-128"/>
                <a:cs typeface="Calibri"/>
              </a:rPr>
              <a:t>Dictionary definitions are often not student friendly </a:t>
            </a:r>
            <a:r>
              <a:rPr lang="en-US" sz="1400" dirty="0" smtClean="0">
                <a:latin typeface="Calibri"/>
                <a:ea typeface="ＭＳ Ｐゴシック" pitchFamily="-110" charset="-128"/>
                <a:cs typeface="Calibri"/>
              </a:rPr>
              <a:t>and can p</a:t>
            </a:r>
            <a:r>
              <a:rPr lang="en-US" sz="1400" dirty="0" smtClean="0">
                <a:latin typeface="Calibri"/>
                <a:ea typeface="ＭＳ Ｐゴシック" pitchFamily="-110" charset="-128"/>
                <a:cs typeface="Calibri"/>
              </a:rPr>
              <a:t>revent </a:t>
            </a:r>
            <a:r>
              <a:rPr lang="en-US" sz="1400" dirty="0" smtClean="0">
                <a:latin typeface="Calibri"/>
                <a:ea typeface="ＭＳ Ｐゴシック" pitchFamily="-110" charset="-128"/>
                <a:cs typeface="Calibri"/>
              </a:rPr>
              <a:t>students from developing a true understanding of </a:t>
            </a:r>
            <a:r>
              <a:rPr lang="en-US" sz="1400" dirty="0" smtClean="0">
                <a:latin typeface="Calibri"/>
                <a:ea typeface="ＭＳ Ｐゴシック" pitchFamily="-110" charset="-128"/>
                <a:cs typeface="Calibri"/>
              </a:rPr>
              <a:t>a word. </a:t>
            </a:r>
            <a:endParaRPr lang="en-US" sz="1400" dirty="0">
              <a:latin typeface="Calibri"/>
              <a:ea typeface="ＭＳ Ｐゴシック" pitchFamily="-110" charset="-128"/>
              <a:cs typeface="Calibri"/>
            </a:endParaRPr>
          </a:p>
          <a:p>
            <a:pPr eaLnBrk="1" hangingPunct="1">
              <a:spcBef>
                <a:spcPct val="0"/>
              </a:spcBef>
            </a:pPr>
            <a:endParaRPr lang="en-US" sz="1400" dirty="0" smtClean="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Vocabulary instruction should not be limited to reading and language arts classrooms; instead, vocabulary instruction should occur across all content areas.</a:t>
            </a:r>
          </a:p>
          <a:p>
            <a:pPr eaLnBrk="1" hangingPunct="1">
              <a:spcBef>
                <a:spcPct val="0"/>
              </a:spcBef>
            </a:pPr>
            <a:endParaRPr lang="en-US" sz="1400" dirty="0">
              <a:latin typeface="Calibri"/>
              <a:ea typeface="ＭＳ Ｐゴシック" pitchFamily="-110" charset="-128"/>
              <a:cs typeface="Calibri"/>
            </a:endParaRPr>
          </a:p>
          <a:p>
            <a:pPr eaLnBrk="1" hangingPunct="1">
              <a:spcBef>
                <a:spcPct val="0"/>
              </a:spcBef>
            </a:pPr>
            <a:r>
              <a:rPr lang="en-US" sz="1400" dirty="0" smtClean="0">
                <a:latin typeface="Calibri"/>
                <a:ea typeface="ＭＳ Ｐゴシック" pitchFamily="-110" charset="-128"/>
                <a:cs typeface="Calibri"/>
              </a:rPr>
              <a:t>Finally, vocabulary instruction should not limit student talk. When learning vocabulary, students must be given opportunities to interact with the words.</a:t>
            </a:r>
            <a:endParaRPr lang="en-US" sz="1400" dirty="0" smtClean="0">
              <a:latin typeface="Calibri"/>
              <a:ea typeface="ＭＳ Ｐゴシック" pitchFamily="-110" charset="-128"/>
              <a:cs typeface="Calibri"/>
            </a:endParaRPr>
          </a:p>
        </p:txBody>
      </p:sp>
      <p:sp>
        <p:nvSpPr>
          <p:cNvPr id="11"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2"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7</a:t>
            </a:fld>
            <a:endParaRPr lang="en-US" sz="1000" dirty="0"/>
          </a:p>
        </p:txBody>
      </p:sp>
      <p:sp>
        <p:nvSpPr>
          <p:cNvPr id="13"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Image Placeholder 1"/>
          <p:cNvSpPr>
            <a:spLocks noGrp="1" noRot="1" noChangeAspect="1" noTextEdit="1"/>
          </p:cNvSpPr>
          <p:nvPr>
            <p:ph type="sldImg"/>
          </p:nvPr>
        </p:nvSpPr>
        <p:spPr bwMode="auto">
          <a:noFill/>
          <a:ln>
            <a:solidFill>
              <a:srgbClr val="000000"/>
            </a:solidFill>
            <a:miter lim="800000"/>
            <a:headEnd/>
            <a:tailEnd/>
          </a:ln>
        </p:spPr>
      </p:sp>
      <p:sp>
        <p:nvSpPr>
          <p:cNvPr id="31748" name="Notes Placeholder 2"/>
          <p:cNvSpPr>
            <a:spLocks noGrp="1"/>
          </p:cNvSpPr>
          <p:nvPr>
            <p:ph type="body" idx="1"/>
          </p:nvPr>
        </p:nvSpPr>
        <p:spPr bwMode="auto">
          <a:xfrm>
            <a:off x="685800" y="4343966"/>
            <a:ext cx="5715000" cy="4114233"/>
          </a:xfrm>
          <a:noFill/>
        </p:spPr>
        <p:txBody>
          <a:bodyPr>
            <a:normAutofit/>
          </a:bodyPr>
          <a:lstStyle/>
          <a:p>
            <a:pPr defTabSz="914400">
              <a:spcBef>
                <a:spcPct val="0"/>
              </a:spcBef>
              <a:defRPr/>
            </a:pPr>
            <a:r>
              <a:rPr lang="en-US" sz="1400" dirty="0" smtClean="0">
                <a:latin typeface="Calibri"/>
                <a:ea typeface="ＭＳ Ｐゴシック" pitchFamily="-112" charset="-128"/>
                <a:cs typeface="Calibri"/>
              </a:rPr>
              <a:t>Vocabulary development is part of the English Language Arts and Reading Texas Essential Knowledge and Skills, or ELAR </a:t>
            </a:r>
            <a:r>
              <a:rPr lang="en-US" sz="1400" dirty="0" smtClean="0">
                <a:latin typeface="Calibri"/>
                <a:ea typeface="ＭＳ Ｐゴシック" pitchFamily="-112" charset="-128"/>
                <a:cs typeface="Calibri"/>
              </a:rPr>
              <a:t>TEKS, across all grade levels. </a:t>
            </a:r>
            <a:r>
              <a:rPr lang="en-US" sz="1400" dirty="0" smtClean="0">
                <a:latin typeface="Calibri"/>
                <a:ea typeface="ＭＳ Ｐゴシック" pitchFamily="-112" charset="-128"/>
                <a:cs typeface="Calibri"/>
              </a:rPr>
              <a:t>This slide includes a brief synopsis of some of the state standards related to kindergarten through grade 1 vocabulary development.</a:t>
            </a:r>
          </a:p>
          <a:p>
            <a:pPr defTabSz="914400">
              <a:spcBef>
                <a:spcPct val="0"/>
              </a:spcBef>
              <a:defRPr/>
            </a:pPr>
            <a:endParaRPr lang="en-US" sz="1400" dirty="0" smtClean="0">
              <a:latin typeface="Calibri"/>
              <a:ea typeface="ＭＳ Ｐゴシック" pitchFamily="-112" charset="-128"/>
              <a:cs typeface="Calibri"/>
            </a:endParaRPr>
          </a:p>
          <a:p>
            <a:pPr defTabSz="914400">
              <a:spcBef>
                <a:spcPct val="0"/>
              </a:spcBef>
              <a:defRPr/>
            </a:pPr>
            <a:r>
              <a:rPr lang="en-US" sz="1400" i="1" dirty="0" smtClean="0">
                <a:latin typeface="Calibri"/>
                <a:ea typeface="ＭＳ Ｐゴシック" pitchFamily="-112" charset="-128"/>
                <a:cs typeface="Calibri"/>
              </a:rPr>
              <a:t>&lt;Allow participants a moment to read the slide.&gt;</a:t>
            </a:r>
            <a:endParaRPr lang="en-US" sz="1400" dirty="0" smtClean="0">
              <a:latin typeface="Calibri"/>
              <a:ea typeface="Helvetica" pitchFamily="-110" charset="0"/>
              <a:cs typeface="Calibri"/>
            </a:endParaRPr>
          </a:p>
        </p:txBody>
      </p:sp>
      <p:sp>
        <p:nvSpPr>
          <p:cNvPr id="11"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2"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8</a:t>
            </a:fld>
            <a:endParaRPr lang="en-US" sz="1000" dirty="0"/>
          </a:p>
        </p:txBody>
      </p:sp>
      <p:sp>
        <p:nvSpPr>
          <p:cNvPr id="13"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spcBef>
                <a:spcPct val="0"/>
              </a:spcBef>
              <a:defRPr/>
            </a:pPr>
            <a:r>
              <a:rPr lang="en-US" sz="1400" dirty="0" smtClean="0">
                <a:ea typeface="ＭＳ Ｐゴシック" pitchFamily="-112" charset="-128"/>
                <a:cs typeface="Arial"/>
              </a:rPr>
              <a:t>This slide includes a brief synopsis of some of the state standards related to grades 2–3</a:t>
            </a:r>
            <a:r>
              <a:rPr lang="en-US" sz="1400" baseline="0" dirty="0" smtClean="0">
                <a:ea typeface="ＭＳ Ｐゴシック" pitchFamily="-112" charset="-128"/>
                <a:cs typeface="Arial"/>
              </a:rPr>
              <a:t> </a:t>
            </a:r>
            <a:r>
              <a:rPr lang="en-US" sz="1400" dirty="0" smtClean="0">
                <a:ea typeface="ＭＳ Ｐゴシック" pitchFamily="-112" charset="-128"/>
                <a:cs typeface="Arial"/>
              </a:rPr>
              <a:t>vocabulary development.</a:t>
            </a:r>
          </a:p>
          <a:p>
            <a:pPr defTabSz="914400">
              <a:spcBef>
                <a:spcPct val="0"/>
              </a:spcBef>
              <a:defRPr/>
            </a:pPr>
            <a:endParaRPr lang="en-US" sz="1400" dirty="0" smtClean="0">
              <a:ea typeface="ＭＳ Ｐゴシック" pitchFamily="-112" charset="-128"/>
              <a:cs typeface="Arial"/>
            </a:endParaRPr>
          </a:p>
          <a:p>
            <a:pPr defTabSz="914400">
              <a:spcBef>
                <a:spcPct val="0"/>
              </a:spcBef>
              <a:defRPr/>
            </a:pPr>
            <a:r>
              <a:rPr lang="en-US" sz="1400" i="1" dirty="0" smtClean="0">
                <a:ea typeface="ＭＳ Ｐゴシック" pitchFamily="-112" charset="-128"/>
                <a:cs typeface="Arial"/>
              </a:rPr>
              <a:t>&lt;Allow participants a moment to read the slide.&gt;</a:t>
            </a:r>
            <a:endParaRPr lang="en-US" sz="1400" dirty="0" smtClean="0">
              <a:ea typeface="Helvetica" pitchFamily="-110" charset="0"/>
              <a:cs typeface="Arial"/>
            </a:endParaRPr>
          </a:p>
          <a:p>
            <a:endParaRPr lang="en-US" sz="1400" dirty="0"/>
          </a:p>
        </p:txBody>
      </p:sp>
      <p:sp>
        <p:nvSpPr>
          <p:cNvPr id="11" name="Footer Placeholder 4"/>
          <p:cNvSpPr>
            <a:spLocks noGrp="1"/>
          </p:cNvSpPr>
          <p:nvPr>
            <p:ph type="ftr" sz="quarter" idx="4"/>
          </p:nvPr>
        </p:nvSpPr>
        <p:spPr>
          <a:xfrm>
            <a:off x="-2" y="8685213"/>
            <a:ext cx="6858001" cy="457200"/>
          </a:xfrm>
          <a:prstGeom prst="rect">
            <a:avLst/>
          </a:prstGeom>
        </p:spPr>
        <p:txBody>
          <a:bodyPr/>
          <a:lstStyle/>
          <a:p>
            <a:pPr algn="ctr"/>
            <a:r>
              <a:rPr lang="en-US" sz="1000" dirty="0" smtClean="0"/>
              <a:t>Vaughn Gross Center for Reading and Language Arts at The University of Texas at Austin </a:t>
            </a:r>
            <a:br>
              <a:rPr lang="en-US" sz="1000" dirty="0" smtClean="0"/>
            </a:br>
            <a:r>
              <a:rPr lang="en-US" sz="1000" dirty="0" smtClean="0"/>
              <a:t>© 2013 Texas Education Agency/The University of Texas System</a:t>
            </a:r>
            <a:endParaRPr lang="en-US" sz="1000" dirty="0"/>
          </a:p>
        </p:txBody>
      </p:sp>
      <p:sp>
        <p:nvSpPr>
          <p:cNvPr id="12" name="Slide Number Placeholder 3"/>
          <p:cNvSpPr>
            <a:spLocks noGrp="1"/>
          </p:cNvSpPr>
          <p:nvPr>
            <p:ph type="sldNum" sz="quarter" idx="5"/>
          </p:nvPr>
        </p:nvSpPr>
        <p:spPr>
          <a:xfrm>
            <a:off x="3886200" y="3175"/>
            <a:ext cx="2971800" cy="457200"/>
          </a:xfrm>
        </p:spPr>
        <p:txBody>
          <a:bodyPr/>
          <a:lstStyle/>
          <a:p>
            <a:fld id="{AFE5BB39-EA59-DA40-A688-0C795A9B25A8}" type="slidenum">
              <a:rPr lang="en-US" sz="1000" smtClean="0"/>
              <a:pPr/>
              <a:t>9</a:t>
            </a:fld>
            <a:endParaRPr lang="en-US" sz="1000" dirty="0"/>
          </a:p>
        </p:txBody>
      </p:sp>
      <p:sp>
        <p:nvSpPr>
          <p:cNvPr id="13" name="Header Placeholder 5"/>
          <p:cNvSpPr>
            <a:spLocks noGrp="1"/>
          </p:cNvSpPr>
          <p:nvPr>
            <p:ph type="hdr" sz="quarter"/>
          </p:nvPr>
        </p:nvSpPr>
        <p:spPr>
          <a:xfrm>
            <a:off x="0" y="0"/>
            <a:ext cx="2971800" cy="457200"/>
          </a:xfrm>
        </p:spPr>
        <p:txBody>
          <a:bodyPr/>
          <a:lstStyle/>
          <a:p>
            <a:r>
              <a:rPr lang="en-US" sz="1000" i="1" dirty="0" smtClean="0"/>
              <a:t>Vocabulary and Oral Language Development</a:t>
            </a:r>
            <a:endParaRPr lang="en-US" sz="1000" i="1" dirty="0"/>
          </a:p>
        </p:txBody>
      </p:sp>
    </p:spTree>
    <p:extLst>
      <p:ext uri="{BB962C8B-B14F-4D97-AF65-F5344CB8AC3E}">
        <p14:creationId xmlns:p14="http://schemas.microsoft.com/office/powerpoint/2010/main" val="253937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rmAutofit/>
          </a:bodyPr>
          <a:lstStyle>
            <a:lvl1pPr>
              <a:defRPr sz="4400">
                <a:solidFill>
                  <a:schemeClr val="tx1"/>
                </a:solidFill>
                <a:latin typeface="+mn-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dirty="0"/>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pic>
        <p:nvPicPr>
          <p:cNvPr id="10" name="Picture 3" descr="C:\Documents and Settings\bpham\My Documents\black-cover.jpg"/>
          <p:cNvPicPr>
            <a:picLocks noChangeAspect="1" noChangeArrowheads="1"/>
          </p:cNvPicPr>
          <p:nvPr userDrawn="1"/>
        </p:nvPicPr>
        <p:blipFill>
          <a:blip r:embed="rId2" cstate="print"/>
          <a:srcRect/>
          <a:stretch>
            <a:fillRect/>
          </a:stretch>
        </p:blipFill>
        <p:spPr bwMode="auto">
          <a:xfrm>
            <a:off x="0" y="0"/>
            <a:ext cx="9144000" cy="309432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 2013 Texas Education Agency / The University of Texas System</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 2013 Texas Education Agency / The University of Texas System</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305800" cy="1143000"/>
          </a:xfrm>
        </p:spPr>
        <p:txBody>
          <a:bodyPr/>
          <a:lstStyle>
            <a:lvl1pPr>
              <a:defRPr>
                <a:latin typeface="+mj-l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685800" y="1524000"/>
            <a:ext cx="7772400" cy="4648200"/>
          </a:xfrm>
        </p:spPr>
        <p:txBody>
          <a:bodyPr rtlCol="0">
            <a:normAutofit/>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fld id="{B7565927-49F6-E54E-8988-C824E0A3AA94}" type="slidenum">
              <a:rPr lang="en-US"/>
              <a:pPr/>
              <a:t>‹#›</a:t>
            </a:fld>
            <a:endParaRPr lang="en-US" dirty="0">
              <a:solidFill>
                <a:schemeClr val="accent2"/>
              </a:solidFill>
            </a:endParaRPr>
          </a:p>
        </p:txBody>
      </p:sp>
    </p:spTree>
    <p:extLst>
      <p:ext uri="{BB962C8B-B14F-4D97-AF65-F5344CB8AC3E}">
        <p14:creationId xmlns:p14="http://schemas.microsoft.com/office/powerpoint/2010/main" val="2463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dirty="0"/>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dirty="0"/>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dirty="0"/>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dirty="0"/>
          </a:p>
        </p:txBody>
      </p:sp>
      <p:sp>
        <p:nvSpPr>
          <p:cNvPr id="10"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dirty="0"/>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dirty="0"/>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3008313" cy="59690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 2013 Texas Education Agency / The University of Texas System</a:t>
            </a:r>
            <a:endParaRPr lang="en-US" dirty="0"/>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 2013 Texas Education Agency / The University of Texas System</a:t>
            </a:r>
            <a:endParaRPr lang="en-US" dirty="0"/>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algn="ctr">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2" name="Picture 2" descr="C:\Documents and Settings\bpham\My Documents\blackbottom.jpg"/>
          <p:cNvPicPr>
            <a:picLocks noChangeAspect="1" noChangeArrowheads="1"/>
          </p:cNvPicPr>
          <p:nvPr userDrawn="1"/>
        </p:nvPicPr>
        <p:blipFill>
          <a:blip r:embed="rId14" cstate="print"/>
          <a:srcRect/>
          <a:stretch>
            <a:fillRect/>
          </a:stretch>
        </p:blipFill>
        <p:spPr bwMode="auto">
          <a:xfrm>
            <a:off x="-1" y="5486400"/>
            <a:ext cx="9144001" cy="1360627"/>
          </a:xfrm>
          <a:prstGeom prst="rect">
            <a:avLst/>
          </a:prstGeom>
          <a:noFill/>
        </p:spPr>
      </p:pic>
      <p:pic>
        <p:nvPicPr>
          <p:cNvPr id="13" name="Picture 5" descr="C:\Documents and Settings\bpham\My Documents\blacktop.jpg"/>
          <p:cNvPicPr>
            <a:picLocks noChangeAspect="1" noChangeArrowheads="1"/>
          </p:cNvPicPr>
          <p:nvPr userDrawn="1"/>
        </p:nvPicPr>
        <p:blipFill>
          <a:blip r:embed="rId15" cstate="print"/>
          <a:srcRect/>
          <a:stretch>
            <a:fillRect/>
          </a:stretch>
        </p:blipFill>
        <p:spPr bwMode="auto">
          <a:xfrm>
            <a:off x="0" y="0"/>
            <a:ext cx="9144000" cy="81930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ctr" defTabSz="914400" rtl="0" eaLnBrk="1" latinLnBrk="0" hangingPunct="1">
        <a:spcBef>
          <a:spcPct val="0"/>
        </a:spcBef>
        <a:buNone/>
        <a:defRPr sz="4000" kern="1200">
          <a:solidFill>
            <a:schemeClr val="tx1"/>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microsoft.com/office/2007/relationships/hdphoto" Target="../media/hdphoto2.wdp"/><Relationship Id="rId7"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711575"/>
            <a:ext cx="6629400" cy="1470025"/>
          </a:xfrm>
        </p:spPr>
        <p:txBody>
          <a:bodyPr/>
          <a:lstStyle/>
          <a:p>
            <a:r>
              <a:rPr lang="en-US" dirty="0" smtClean="0">
                <a:solidFill>
                  <a:schemeClr val="bg1"/>
                </a:solidFill>
              </a:rPr>
              <a:t>Vocabulary and</a:t>
            </a:r>
            <a:br>
              <a:rPr lang="en-US" dirty="0" smtClean="0">
                <a:solidFill>
                  <a:schemeClr val="bg1"/>
                </a:solidFill>
              </a:rPr>
            </a:br>
            <a:r>
              <a:rPr lang="en-US" dirty="0" smtClean="0">
                <a:solidFill>
                  <a:schemeClr val="bg1"/>
                </a:solidFill>
              </a:rPr>
              <a:t>Oral Language Development</a:t>
            </a:r>
            <a:endParaRPr lang="en-US" dirty="0">
              <a:solidFill>
                <a:schemeClr val="bg1"/>
              </a:solidFill>
            </a:endParaRPr>
          </a:p>
        </p:txBody>
      </p:sp>
      <p:pic>
        <p:nvPicPr>
          <p:cNvPr id="3" name="Picture 2" descr="Title.png"/>
          <p:cNvPicPr>
            <a:picLocks noChangeAspect="1"/>
          </p:cNvPicPr>
          <p:nvPr/>
        </p:nvPicPr>
        <p:blipFill>
          <a:blip r:embed="rId3">
            <a:biLevel thresh="75000"/>
          </a:blip>
          <a:srcRect l="12059" t="25909" r="32941" b="32727"/>
          <a:stretch>
            <a:fillRect/>
          </a:stretch>
        </p:blipFill>
        <p:spPr>
          <a:xfrm>
            <a:off x="1361842" y="3124200"/>
            <a:ext cx="6314944" cy="3073936"/>
          </a:xfrm>
          <a:prstGeom prst="rect">
            <a:avLst/>
          </a:prstGeom>
        </p:spPr>
      </p:pic>
    </p:spTree>
    <p:extLst>
      <p:ext uri="{BB962C8B-B14F-4D97-AF65-F5344CB8AC3E}">
        <p14:creationId xmlns:p14="http://schemas.microsoft.com/office/powerpoint/2010/main" val="1356040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4–5</a:t>
            </a:r>
            <a:endParaRPr lang="en-US" dirty="0"/>
          </a:p>
        </p:txBody>
      </p:sp>
      <p:sp>
        <p:nvSpPr>
          <p:cNvPr id="3" name="Content Placeholder 2"/>
          <p:cNvSpPr>
            <a:spLocks noGrp="1"/>
          </p:cNvSpPr>
          <p:nvPr>
            <p:ph idx="1"/>
          </p:nvPr>
        </p:nvSpPr>
        <p:spPr/>
        <p:txBody>
          <a:bodyPr>
            <a:noAutofit/>
          </a:bodyPr>
          <a:lstStyle/>
          <a:p>
            <a:pPr marL="342900" lvl="2" indent="-342900">
              <a:lnSpc>
                <a:spcPct val="110000"/>
              </a:lnSpc>
              <a:spcBef>
                <a:spcPts val="600"/>
              </a:spcBef>
            </a:pPr>
            <a:r>
              <a:rPr lang="en-US" sz="2200" b="1" dirty="0">
                <a:solidFill>
                  <a:srgbClr val="000000"/>
                </a:solidFill>
                <a:cs typeface="Arial Rounded MT Bold"/>
              </a:rPr>
              <a:t>Grade 4 (2)(A</a:t>
            </a:r>
            <a:r>
              <a:rPr lang="en-US" sz="2200" b="1" dirty="0" smtClean="0">
                <a:solidFill>
                  <a:srgbClr val="000000"/>
                </a:solidFill>
                <a:cs typeface="Arial Rounded MT Bold"/>
              </a:rPr>
              <a:t>)–</a:t>
            </a:r>
            <a:r>
              <a:rPr lang="en-US" sz="2200" b="1" dirty="0">
                <a:solidFill>
                  <a:srgbClr val="000000"/>
                </a:solidFill>
                <a:cs typeface="Arial Rounded MT Bold"/>
              </a:rPr>
              <a:t>(2)</a:t>
            </a:r>
            <a:r>
              <a:rPr lang="en-US" sz="2200" b="1" dirty="0" smtClean="0">
                <a:solidFill>
                  <a:srgbClr val="000000"/>
                </a:solidFill>
                <a:cs typeface="Arial Rounded MT Bold"/>
              </a:rPr>
              <a:t>(D)</a:t>
            </a:r>
            <a:r>
              <a:rPr lang="en-US" sz="2200" b="1" dirty="0" smtClean="0">
                <a:solidFill>
                  <a:srgbClr val="000000"/>
                </a:solidFill>
              </a:rPr>
              <a:t> </a:t>
            </a:r>
            <a:r>
              <a:rPr lang="en-US" sz="2200" dirty="0"/>
              <a:t>include determining the meaning of grade-level academic English words derived from linguistic roots and </a:t>
            </a:r>
            <a:r>
              <a:rPr lang="en-US" sz="2200" dirty="0" smtClean="0"/>
              <a:t>affixes, </a:t>
            </a:r>
            <a:r>
              <a:rPr lang="en-US" sz="2200" dirty="0">
                <a:solidFill>
                  <a:srgbClr val="000000"/>
                </a:solidFill>
                <a:cs typeface="Arial Rounded MT Bold"/>
              </a:rPr>
              <a:t>using context to determine relevant meaning of unfamiliar and multiple-meaning </a:t>
            </a:r>
            <a:r>
              <a:rPr lang="en-US" sz="2200" dirty="0" smtClean="0">
                <a:solidFill>
                  <a:srgbClr val="000000"/>
                </a:solidFill>
                <a:cs typeface="Arial Rounded MT Bold"/>
              </a:rPr>
              <a:t>words, </a:t>
            </a:r>
            <a:r>
              <a:rPr lang="en-US" sz="2200" dirty="0">
                <a:solidFill>
                  <a:srgbClr val="000000"/>
                </a:solidFill>
                <a:cs typeface="Arial Rounded MT Bold"/>
              </a:rPr>
              <a:t>completing </a:t>
            </a:r>
            <a:r>
              <a:rPr lang="en-US" sz="2200" dirty="0" smtClean="0">
                <a:solidFill>
                  <a:srgbClr val="000000"/>
                </a:solidFill>
                <a:cs typeface="Arial Rounded MT Bold"/>
              </a:rPr>
              <a:t>analogies, </a:t>
            </a:r>
            <a:r>
              <a:rPr lang="en-US" sz="2200" dirty="0">
                <a:solidFill>
                  <a:srgbClr val="000000"/>
                </a:solidFill>
                <a:cs typeface="Arial Rounded MT Bold"/>
              </a:rPr>
              <a:t>and </a:t>
            </a:r>
            <a:r>
              <a:rPr lang="en-US" sz="2200" dirty="0" smtClean="0">
                <a:solidFill>
                  <a:srgbClr val="000000"/>
                </a:solidFill>
                <a:cs typeface="Arial Rounded MT Bold"/>
              </a:rPr>
              <a:t>understanding common </a:t>
            </a:r>
            <a:r>
              <a:rPr lang="en-US" sz="2200" dirty="0">
                <a:solidFill>
                  <a:srgbClr val="000000"/>
                </a:solidFill>
                <a:cs typeface="Arial Rounded MT Bold"/>
              </a:rPr>
              <a:t>idioms</a:t>
            </a:r>
          </a:p>
          <a:p>
            <a:pPr marL="342900" lvl="2" indent="-342900">
              <a:lnSpc>
                <a:spcPct val="110000"/>
              </a:lnSpc>
              <a:spcBef>
                <a:spcPts val="600"/>
              </a:spcBef>
            </a:pPr>
            <a:r>
              <a:rPr lang="en-US" sz="2200" b="1" dirty="0">
                <a:solidFill>
                  <a:srgbClr val="000000"/>
                </a:solidFill>
                <a:cs typeface="Arial Rounded MT Bold"/>
              </a:rPr>
              <a:t>Grade 5 (2)(A</a:t>
            </a:r>
            <a:r>
              <a:rPr lang="en-US" sz="2200" b="1" dirty="0" smtClean="0">
                <a:solidFill>
                  <a:srgbClr val="000000"/>
                </a:solidFill>
                <a:cs typeface="Arial Rounded MT Bold"/>
              </a:rPr>
              <a:t>)–</a:t>
            </a:r>
            <a:r>
              <a:rPr lang="en-US" sz="2200" b="1" dirty="0">
                <a:solidFill>
                  <a:srgbClr val="000000"/>
                </a:solidFill>
                <a:cs typeface="Arial Rounded MT Bold"/>
              </a:rPr>
              <a:t>(2)</a:t>
            </a:r>
            <a:r>
              <a:rPr lang="en-US" sz="2200" b="1" dirty="0" smtClean="0">
                <a:solidFill>
                  <a:srgbClr val="000000"/>
                </a:solidFill>
                <a:cs typeface="Arial Rounded MT Bold"/>
              </a:rPr>
              <a:t>(D) </a:t>
            </a:r>
            <a:r>
              <a:rPr lang="en-US" sz="2200" dirty="0">
                <a:solidFill>
                  <a:srgbClr val="000000"/>
                </a:solidFill>
                <a:cs typeface="Arial Rounded MT Bold"/>
              </a:rPr>
              <a:t>include</a:t>
            </a:r>
            <a:r>
              <a:rPr lang="en-US" sz="2200" b="1" dirty="0">
                <a:solidFill>
                  <a:srgbClr val="000000"/>
                </a:solidFill>
                <a:cs typeface="Arial Rounded MT Bold"/>
              </a:rPr>
              <a:t> </a:t>
            </a:r>
            <a:r>
              <a:rPr lang="en-US" sz="2200" dirty="0" smtClean="0"/>
              <a:t>determining </a:t>
            </a:r>
            <a:r>
              <a:rPr lang="en-US" sz="2200" dirty="0"/>
              <a:t>the meaning of grade-level academic English words derived from linguistic roots and </a:t>
            </a:r>
            <a:r>
              <a:rPr lang="en-US" sz="2200" dirty="0" smtClean="0"/>
              <a:t>affixes, </a:t>
            </a:r>
            <a:r>
              <a:rPr lang="en-US" sz="2200" dirty="0">
                <a:solidFill>
                  <a:srgbClr val="000000"/>
                </a:solidFill>
                <a:cs typeface="Arial Rounded MT Bold"/>
              </a:rPr>
              <a:t>using context to determine relevant meaning of unfamiliar and multiple-meaning </a:t>
            </a:r>
            <a:r>
              <a:rPr lang="en-US" sz="2200" dirty="0" smtClean="0">
                <a:solidFill>
                  <a:srgbClr val="000000"/>
                </a:solidFill>
                <a:cs typeface="Arial Rounded MT Bold"/>
              </a:rPr>
              <a:t>words, producing analogies, identifying and explaining common idioms, and </a:t>
            </a:r>
            <a:r>
              <a:rPr lang="en-US" sz="2200" dirty="0" smtClean="0"/>
              <a:t>explaining </a:t>
            </a:r>
            <a:r>
              <a:rPr lang="en-US" sz="2200" dirty="0"/>
              <a:t>the meaning of foreign words and phrases commonly used in written </a:t>
            </a:r>
            <a:r>
              <a:rPr lang="en-US" sz="2200" dirty="0" smtClean="0"/>
              <a:t>English</a:t>
            </a:r>
            <a:endParaRPr lang="en-US" sz="2200" dirty="0"/>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10</a:t>
            </a:fld>
            <a:endParaRPr lang="en-US" dirty="0"/>
          </a:p>
        </p:txBody>
      </p:sp>
    </p:spTree>
    <p:extLst>
      <p:ext uri="{BB962C8B-B14F-4D97-AF65-F5344CB8AC3E}">
        <p14:creationId xmlns:p14="http://schemas.microsoft.com/office/powerpoint/2010/main" val="416823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6</a:t>
            </a:r>
            <a:r>
              <a:rPr lang="en-US" dirty="0"/>
              <a:t>–</a:t>
            </a:r>
            <a:r>
              <a:rPr lang="en-US" dirty="0" smtClean="0"/>
              <a:t>7</a:t>
            </a:r>
            <a:endParaRPr lang="en-US" dirty="0"/>
          </a:p>
        </p:txBody>
      </p:sp>
      <p:sp>
        <p:nvSpPr>
          <p:cNvPr id="3" name="Content Placeholder 2"/>
          <p:cNvSpPr>
            <a:spLocks noGrp="1"/>
          </p:cNvSpPr>
          <p:nvPr>
            <p:ph idx="1"/>
          </p:nvPr>
        </p:nvSpPr>
        <p:spPr>
          <a:xfrm>
            <a:off x="457200" y="1905000"/>
            <a:ext cx="8229600" cy="4343400"/>
          </a:xfrm>
        </p:spPr>
        <p:txBody>
          <a:bodyPr>
            <a:noAutofit/>
          </a:bodyPr>
          <a:lstStyle/>
          <a:p>
            <a:pPr marL="342900" lvl="2" indent="-342900">
              <a:spcBef>
                <a:spcPts val="600"/>
              </a:spcBef>
            </a:pPr>
            <a:r>
              <a:rPr lang="en-US" sz="2300" b="1" dirty="0" smtClean="0"/>
              <a:t>Grade 6 (2)(A)</a:t>
            </a:r>
            <a:r>
              <a:rPr lang="en-US" sz="2300" b="1" dirty="0" smtClean="0">
                <a:solidFill>
                  <a:srgbClr val="000000"/>
                </a:solidFill>
                <a:cs typeface="Arial Rounded MT Bold"/>
              </a:rPr>
              <a:t>–</a:t>
            </a:r>
            <a:r>
              <a:rPr lang="en-US" sz="2300" b="1" dirty="0" smtClean="0"/>
              <a:t>(2)(D) </a:t>
            </a:r>
            <a:r>
              <a:rPr lang="en-US" sz="2300" dirty="0" smtClean="0"/>
              <a:t>include determining the meaning of grade-level academic English words derived from linguistic roots and affixes, using context to determine relevant meaning of unfamiliar and multiple-meaning words, completing analogies, and explaining the meaning of foreign words and phrases commonly used in written English</a:t>
            </a:r>
          </a:p>
          <a:p>
            <a:pPr marL="342900" lvl="2" indent="-342900">
              <a:spcBef>
                <a:spcPts val="600"/>
              </a:spcBef>
            </a:pPr>
            <a:r>
              <a:rPr lang="en-US" sz="2300" b="1" dirty="0" smtClean="0"/>
              <a:t>Grade 7 (2)(A)</a:t>
            </a:r>
            <a:r>
              <a:rPr lang="en-US" sz="2300" b="1" dirty="0" smtClean="0">
                <a:solidFill>
                  <a:srgbClr val="000000"/>
                </a:solidFill>
                <a:cs typeface="Arial Rounded MT Bold"/>
              </a:rPr>
              <a:t>–</a:t>
            </a:r>
            <a:r>
              <a:rPr lang="en-US" sz="2300" b="1" dirty="0" smtClean="0"/>
              <a:t>(2)(D) </a:t>
            </a:r>
            <a:r>
              <a:rPr lang="en-US" sz="2300" dirty="0" smtClean="0"/>
              <a:t>include determining the meaning of grade-level academic English words derived from linguistic roots and affixes, using context to determine the meaning of unfamiliar or ambiguous words, completing analogies, and identifying the meaning of foreign words and phrases commonly used in written English, with emphasis on Latin and Greek words</a:t>
            </a:r>
          </a:p>
          <a:p>
            <a:pPr marL="0" lvl="2" indent="0">
              <a:spcBef>
                <a:spcPts val="600"/>
              </a:spcBef>
              <a:buNone/>
            </a:pPr>
            <a:r>
              <a:rPr lang="en-US" sz="2300" dirty="0" smtClean="0"/>
              <a:t> </a:t>
            </a:r>
            <a:endParaRPr lang="en-US" sz="2300" dirty="0"/>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11</a:t>
            </a:fld>
            <a:endParaRPr lang="en-US" dirty="0"/>
          </a:p>
        </p:txBody>
      </p:sp>
    </p:spTree>
    <p:extLst>
      <p:ext uri="{BB962C8B-B14F-4D97-AF65-F5344CB8AC3E}">
        <p14:creationId xmlns:p14="http://schemas.microsoft.com/office/powerpoint/2010/main" val="2821686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a:t>
            </a:r>
            <a:r>
              <a:rPr lang="en-US" dirty="0"/>
              <a:t>8</a:t>
            </a:r>
          </a:p>
        </p:txBody>
      </p:sp>
      <p:sp>
        <p:nvSpPr>
          <p:cNvPr id="3" name="Content Placeholder 2"/>
          <p:cNvSpPr>
            <a:spLocks noGrp="1"/>
          </p:cNvSpPr>
          <p:nvPr>
            <p:ph idx="1"/>
          </p:nvPr>
        </p:nvSpPr>
        <p:spPr>
          <a:xfrm>
            <a:off x="457200" y="1905000"/>
            <a:ext cx="8229600" cy="4221163"/>
          </a:xfrm>
        </p:spPr>
        <p:txBody>
          <a:bodyPr>
            <a:normAutofit/>
          </a:bodyPr>
          <a:lstStyle/>
          <a:p>
            <a:pPr marL="0" lvl="2" indent="0">
              <a:spcBef>
                <a:spcPts val="600"/>
              </a:spcBef>
              <a:buNone/>
            </a:pPr>
            <a:r>
              <a:rPr lang="en-US" sz="3200" b="1" dirty="0" smtClean="0"/>
              <a:t>Grade 8 (2)(A)</a:t>
            </a:r>
            <a:r>
              <a:rPr lang="en-US" sz="3200" b="1" dirty="0" smtClean="0">
                <a:solidFill>
                  <a:srgbClr val="000000"/>
                </a:solidFill>
                <a:cs typeface="Arial Rounded MT Bold"/>
              </a:rPr>
              <a:t>–</a:t>
            </a:r>
            <a:r>
              <a:rPr lang="en-US" sz="3200" b="1" dirty="0" smtClean="0"/>
              <a:t>(2)(D)</a:t>
            </a:r>
            <a:r>
              <a:rPr lang="en-US" sz="3200" dirty="0" smtClean="0"/>
              <a:t> include determining the meaning of grade-level academic English words derived from linguistic roots and affixes; using context to determine the meaning of unfamiliar words, ambiguous words, and words with novel meanings; completing analogies; and identifying common words or word parts from other languages that are used in written English</a:t>
            </a:r>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12</a:t>
            </a:fld>
            <a:endParaRPr lang="en-US" dirty="0"/>
          </a:p>
        </p:txBody>
      </p:sp>
    </p:spTree>
    <p:extLst>
      <p:ext uri="{BB962C8B-B14F-4D97-AF65-F5344CB8AC3E}">
        <p14:creationId xmlns:p14="http://schemas.microsoft.com/office/powerpoint/2010/main" val="33087259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English I</a:t>
            </a:r>
            <a:endParaRPr lang="en-US" dirty="0"/>
          </a:p>
        </p:txBody>
      </p:sp>
      <p:sp>
        <p:nvSpPr>
          <p:cNvPr id="3" name="Content Placeholder 2"/>
          <p:cNvSpPr>
            <a:spLocks noGrp="1"/>
          </p:cNvSpPr>
          <p:nvPr>
            <p:ph idx="1"/>
          </p:nvPr>
        </p:nvSpPr>
        <p:spPr/>
        <p:txBody>
          <a:bodyPr>
            <a:noAutofit/>
          </a:bodyPr>
          <a:lstStyle/>
          <a:p>
            <a:pPr marL="0" lvl="2" indent="0">
              <a:buNone/>
            </a:pPr>
            <a:r>
              <a:rPr lang="en-US" sz="3100" b="1" dirty="0" smtClean="0"/>
              <a:t>English I (1)(A)</a:t>
            </a:r>
            <a:r>
              <a:rPr lang="en-US" sz="3100" b="1" dirty="0" smtClean="0">
                <a:solidFill>
                  <a:srgbClr val="000000"/>
                </a:solidFill>
                <a:cs typeface="Arial Rounded MT Bold"/>
              </a:rPr>
              <a:t>–</a:t>
            </a:r>
            <a:r>
              <a:rPr lang="en-US" sz="3100" b="1" dirty="0" smtClean="0"/>
              <a:t>(1)(D)</a:t>
            </a:r>
            <a:r>
              <a:rPr lang="en-US" sz="3100" dirty="0" smtClean="0"/>
              <a:t> include determining the meaning of grade-level technical academic English words in multiple content areas derived from linguistic roots and affixes, analyzing textual context to distinguish between the denotative and connotative meanings of words, producing analogies, and describing the origins and meanings of foreign words or phrases used frequently in written English</a:t>
            </a:r>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13</a:t>
            </a:fld>
            <a:endParaRPr lang="en-US" dirty="0"/>
          </a:p>
        </p:txBody>
      </p:sp>
    </p:spTree>
    <p:extLst>
      <p:ext uri="{BB962C8B-B14F-4D97-AF65-F5344CB8AC3E}">
        <p14:creationId xmlns:p14="http://schemas.microsoft.com/office/powerpoint/2010/main" val="32799120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English II</a:t>
            </a:r>
            <a:endParaRPr lang="en-US" dirty="0"/>
          </a:p>
        </p:txBody>
      </p:sp>
      <p:sp>
        <p:nvSpPr>
          <p:cNvPr id="3" name="Content Placeholder 2"/>
          <p:cNvSpPr>
            <a:spLocks noGrp="1"/>
          </p:cNvSpPr>
          <p:nvPr>
            <p:ph idx="1"/>
          </p:nvPr>
        </p:nvSpPr>
        <p:spPr/>
        <p:txBody>
          <a:bodyPr>
            <a:noAutofit/>
          </a:bodyPr>
          <a:lstStyle/>
          <a:p>
            <a:pPr marL="0" lvl="2" indent="0">
              <a:buNone/>
            </a:pPr>
            <a:r>
              <a:rPr lang="en-US" sz="2700" b="1" dirty="0" smtClean="0"/>
              <a:t>English II (1)(A)</a:t>
            </a:r>
            <a:r>
              <a:rPr lang="en-US" sz="2700" b="1" dirty="0" smtClean="0">
                <a:solidFill>
                  <a:srgbClr val="000000"/>
                </a:solidFill>
                <a:cs typeface="Arial Rounded MT Bold"/>
              </a:rPr>
              <a:t>–</a:t>
            </a:r>
            <a:r>
              <a:rPr lang="en-US" sz="2700" b="1" dirty="0" smtClean="0"/>
              <a:t>(1)(D) </a:t>
            </a:r>
            <a:r>
              <a:rPr lang="en-US" sz="2700" dirty="0" smtClean="0"/>
              <a:t>include determining the meaning of grade-level technical academic English words in multiple content areas derived from linguistic roots and affixes, analyzing textual context to distinguish between the denotative and connotative meanings of words, inferring word meaning through the identification and analysis of analogies and other word relationships, and showing the relationship between the origins and meanings of foreign words or phrases used frequently in written English and historical events or developments</a:t>
            </a:r>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14</a:t>
            </a:fld>
            <a:endParaRPr lang="en-US" dirty="0"/>
          </a:p>
        </p:txBody>
      </p:sp>
    </p:spTree>
    <p:extLst>
      <p:ext uri="{BB962C8B-B14F-4D97-AF65-F5344CB8AC3E}">
        <p14:creationId xmlns:p14="http://schemas.microsoft.com/office/powerpoint/2010/main" val="590688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English III</a:t>
            </a:r>
            <a:endParaRPr lang="en-US" dirty="0"/>
          </a:p>
        </p:txBody>
      </p:sp>
      <p:sp>
        <p:nvSpPr>
          <p:cNvPr id="3" name="Content Placeholder 2"/>
          <p:cNvSpPr>
            <a:spLocks noGrp="1"/>
          </p:cNvSpPr>
          <p:nvPr>
            <p:ph idx="1"/>
          </p:nvPr>
        </p:nvSpPr>
        <p:spPr/>
        <p:txBody>
          <a:bodyPr>
            <a:noAutofit/>
          </a:bodyPr>
          <a:lstStyle/>
          <a:p>
            <a:pPr marL="0" lvl="2" indent="0">
              <a:buNone/>
            </a:pPr>
            <a:r>
              <a:rPr lang="en-US" sz="2800" b="1" dirty="0" smtClean="0"/>
              <a:t>English III (1)(A)</a:t>
            </a:r>
            <a:r>
              <a:rPr lang="en-US" sz="2800" b="1" dirty="0" smtClean="0">
                <a:solidFill>
                  <a:srgbClr val="000000"/>
                </a:solidFill>
                <a:cs typeface="Arial Rounded MT Bold"/>
              </a:rPr>
              <a:t>–</a:t>
            </a:r>
            <a:r>
              <a:rPr lang="en-US" sz="2800" b="1" dirty="0" smtClean="0"/>
              <a:t>(1)(D) </a:t>
            </a:r>
            <a:r>
              <a:rPr lang="en-US" sz="2800" dirty="0" smtClean="0"/>
              <a:t>include determining the meaning of grade-level technical academic English words in multiple content areas derived from linguistic roots and affixes, analyzing textual context to draw conclusions about the nuance in word meanings, inferring word meaning through the identification and analysis of analogies and other word relationships, and recognizing and using knowledge of cognates in different languages and of word origins to determine the meaning of words</a:t>
            </a:r>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15</a:t>
            </a:fld>
            <a:endParaRPr lang="en-US" dirty="0"/>
          </a:p>
        </p:txBody>
      </p:sp>
    </p:spTree>
    <p:extLst>
      <p:ext uri="{BB962C8B-B14F-4D97-AF65-F5344CB8AC3E}">
        <p14:creationId xmlns:p14="http://schemas.microsoft.com/office/powerpoint/2010/main" val="4074549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English IV</a:t>
            </a:r>
            <a:endParaRPr lang="en-US" dirty="0"/>
          </a:p>
        </p:txBody>
      </p:sp>
      <p:sp>
        <p:nvSpPr>
          <p:cNvPr id="3" name="Content Placeholder 2"/>
          <p:cNvSpPr>
            <a:spLocks noGrp="1"/>
          </p:cNvSpPr>
          <p:nvPr>
            <p:ph idx="1"/>
          </p:nvPr>
        </p:nvSpPr>
        <p:spPr/>
        <p:txBody>
          <a:bodyPr>
            <a:noAutofit/>
          </a:bodyPr>
          <a:lstStyle/>
          <a:p>
            <a:pPr marL="0" lvl="2" indent="0">
              <a:buNone/>
            </a:pPr>
            <a:r>
              <a:rPr lang="en-US" sz="2900" b="1" dirty="0" smtClean="0"/>
              <a:t>English IV (1)(A)</a:t>
            </a:r>
            <a:r>
              <a:rPr lang="en-US" sz="2900" b="1" dirty="0" smtClean="0">
                <a:solidFill>
                  <a:srgbClr val="000000"/>
                </a:solidFill>
                <a:cs typeface="Arial Rounded MT Bold"/>
              </a:rPr>
              <a:t>–</a:t>
            </a:r>
            <a:r>
              <a:rPr lang="en-US" sz="2900" b="1" dirty="0" smtClean="0"/>
              <a:t>(1)(D)</a:t>
            </a:r>
            <a:r>
              <a:rPr lang="en-US" sz="2900" dirty="0" smtClean="0"/>
              <a:t> include determining the meaning of technical academic English words in multiple content areas derived from linguistic roots and affixes, analyzing textual context to draw conclusions about the nuance in word meanings, using the relationship between words encountered in analogies to determine their meanings, and analyzing and explaining how the English language has developed and been influenced by other languages</a:t>
            </a:r>
          </a:p>
        </p:txBody>
      </p:sp>
      <p:sp>
        <p:nvSpPr>
          <p:cNvPr id="4" name="Footer Placeholder 3"/>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16</a:t>
            </a:fld>
            <a:endParaRPr lang="en-US" dirty="0"/>
          </a:p>
        </p:txBody>
      </p:sp>
    </p:spTree>
    <p:extLst>
      <p:ext uri="{BB962C8B-B14F-4D97-AF65-F5344CB8AC3E}">
        <p14:creationId xmlns:p14="http://schemas.microsoft.com/office/powerpoint/2010/main" val="19598658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dirty="0" smtClean="0"/>
              <a:t>Why Should We Teach Vocabulary?</a:t>
            </a:r>
          </a:p>
        </p:txBody>
      </p:sp>
      <p:graphicFrame>
        <p:nvGraphicFramePr>
          <p:cNvPr id="6225" name="Group 81"/>
          <p:cNvGraphicFramePr>
            <a:graphicFrameLocks noGrp="1"/>
          </p:cNvGraphicFramePr>
          <p:nvPr>
            <p:ph idx="1"/>
            <p:extLst>
              <p:ext uri="{D42A27DB-BD31-4B8C-83A1-F6EECF244321}">
                <p14:modId xmlns:p14="http://schemas.microsoft.com/office/powerpoint/2010/main" val="897399281"/>
              </p:ext>
            </p:extLst>
          </p:nvPr>
        </p:nvGraphicFramePr>
        <p:xfrm>
          <a:off x="457200" y="2514600"/>
          <a:ext cx="8230913" cy="2459038"/>
        </p:xfrm>
        <a:graphic>
          <a:graphicData uri="http://schemas.openxmlformats.org/drawingml/2006/table">
            <a:tbl>
              <a:tblPr/>
              <a:tblGrid>
                <a:gridCol w="4992952"/>
                <a:gridCol w="3237961"/>
              </a:tblGrid>
              <a:tr h="4685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a:ea typeface="Times New Roman" pitchFamily="-110" charset="0"/>
                          <a:cs typeface="Calibri"/>
                        </a:rPr>
                        <a:t>Cumulative Monthly Vocabulary Spoken in the Home</a:t>
                      </a: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r>
              <a:tr h="689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a:ea typeface="Helvetica" pitchFamily="-110" charset="0"/>
                          <a:cs typeface="Calibri"/>
                        </a:rPr>
                        <a:t>Children in</a:t>
                      </a:r>
                      <a:r>
                        <a:rPr kumimoji="0" lang="en-US" sz="1800" b="0" i="0" u="none" strike="noStrike" cap="none" normalizeH="0" baseline="0" dirty="0" smtClean="0">
                          <a:ln>
                            <a:noFill/>
                          </a:ln>
                          <a:solidFill>
                            <a:srgbClr val="000000"/>
                          </a:solidFill>
                          <a:effectLst/>
                          <a:latin typeface="Calibri"/>
                          <a:ea typeface="Helvetica" pitchFamily="-110" charset="0"/>
                          <a:cs typeface="Calibri"/>
                        </a:rPr>
                        <a:t> </a:t>
                      </a:r>
                      <a:r>
                        <a:rPr kumimoji="0" lang="en-US" sz="1800" b="1" i="0" u="none" strike="noStrike" cap="none" normalizeH="0" baseline="0" dirty="0" smtClean="0">
                          <a:ln>
                            <a:noFill/>
                          </a:ln>
                          <a:solidFill>
                            <a:srgbClr val="000000"/>
                          </a:solidFill>
                          <a:effectLst/>
                          <a:latin typeface="Calibri"/>
                          <a:ea typeface="Helvetica" pitchFamily="-110" charset="0"/>
                          <a:cs typeface="Calibri"/>
                        </a:rPr>
                        <a:t>professional</a:t>
                      </a:r>
                      <a:r>
                        <a:rPr kumimoji="0" lang="en-US" sz="1800" b="0" i="0" u="none" strike="noStrike" cap="none" normalizeH="0" baseline="0" dirty="0" smtClean="0">
                          <a:ln>
                            <a:noFill/>
                          </a:ln>
                          <a:solidFill>
                            <a:srgbClr val="000000"/>
                          </a:solidFill>
                          <a:effectLst/>
                          <a:latin typeface="Calibri"/>
                          <a:ea typeface="Helvetica" pitchFamily="-110" charset="0"/>
                          <a:cs typeface="Calibri"/>
                        </a:rPr>
                        <a:t> homes</a:t>
                      </a:r>
                      <a:endParaRPr kumimoji="0" lang="en-US" sz="1800" b="0" i="0" u="none" strike="noStrike" cap="none" normalizeH="0" baseline="0" dirty="0">
                        <a:ln>
                          <a:noFill/>
                        </a:ln>
                        <a:solidFill>
                          <a:srgbClr val="000000"/>
                        </a:solidFill>
                        <a:effectLst/>
                        <a:latin typeface="Calibri"/>
                        <a:ea typeface="Helvetica" pitchFamily="-110" charset="0"/>
                        <a:cs typeface="Calibri"/>
                      </a:endParaRP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a:ea typeface="Helvetica" pitchFamily="-110" charset="0"/>
                          <a:cs typeface="Calibri"/>
                        </a:rPr>
                        <a:t>1,100</a:t>
                      </a:r>
                      <a:r>
                        <a:rPr kumimoji="0" lang="en-US" sz="1800" b="0" i="0" u="none" strike="noStrike" cap="none" normalizeH="0" baseline="0" dirty="0">
                          <a:ln>
                            <a:noFill/>
                          </a:ln>
                          <a:solidFill>
                            <a:srgbClr val="000000"/>
                          </a:solidFill>
                          <a:effectLst/>
                          <a:latin typeface="Calibri"/>
                          <a:ea typeface="Helvetica" pitchFamily="-110" charset="0"/>
                          <a:cs typeface="Calibri"/>
                        </a:rPr>
                        <a:t> words</a:t>
                      </a: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6913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a:ea typeface="Helvetica" pitchFamily="-110" charset="0"/>
                          <a:cs typeface="Calibri"/>
                        </a:rPr>
                        <a:t>Children in</a:t>
                      </a:r>
                      <a:r>
                        <a:rPr kumimoji="0" lang="en-US" sz="1800" b="0" i="0" u="none" strike="noStrike" cap="none" normalizeH="0" baseline="0" dirty="0" smtClean="0">
                          <a:ln>
                            <a:noFill/>
                          </a:ln>
                          <a:solidFill>
                            <a:srgbClr val="000000"/>
                          </a:solidFill>
                          <a:effectLst/>
                          <a:latin typeface="Calibri"/>
                          <a:ea typeface="Helvetica" pitchFamily="-110" charset="0"/>
                          <a:cs typeface="Calibri"/>
                        </a:rPr>
                        <a:t> </a:t>
                      </a:r>
                      <a:r>
                        <a:rPr kumimoji="0" lang="en-US" sz="1800" b="1" i="0" u="none" strike="noStrike" cap="none" normalizeH="0" baseline="0" dirty="0" smtClean="0">
                          <a:ln>
                            <a:noFill/>
                          </a:ln>
                          <a:solidFill>
                            <a:srgbClr val="000000"/>
                          </a:solidFill>
                          <a:effectLst/>
                          <a:latin typeface="Calibri"/>
                          <a:ea typeface="Helvetica" pitchFamily="-110" charset="0"/>
                          <a:cs typeface="Calibri"/>
                        </a:rPr>
                        <a:t>working-class </a:t>
                      </a:r>
                      <a:r>
                        <a:rPr kumimoji="0" lang="en-US" sz="1800" b="0" i="0" u="none" strike="noStrike" cap="none" normalizeH="0" baseline="0" dirty="0" smtClean="0">
                          <a:ln>
                            <a:noFill/>
                          </a:ln>
                          <a:solidFill>
                            <a:srgbClr val="000000"/>
                          </a:solidFill>
                          <a:effectLst/>
                          <a:latin typeface="Calibri"/>
                          <a:ea typeface="Helvetica" pitchFamily="-110" charset="0"/>
                          <a:cs typeface="Calibri"/>
                        </a:rPr>
                        <a:t>homes</a:t>
                      </a:r>
                      <a:endParaRPr kumimoji="0" lang="en-US" sz="1800" b="0" i="0" u="none" strike="noStrike" cap="none" normalizeH="0" baseline="0" dirty="0">
                        <a:ln>
                          <a:noFill/>
                        </a:ln>
                        <a:solidFill>
                          <a:srgbClr val="000000"/>
                        </a:solidFill>
                        <a:effectLst/>
                        <a:latin typeface="Calibri"/>
                        <a:ea typeface="Helvetica" pitchFamily="-110" charset="0"/>
                        <a:cs typeface="Calibri"/>
                      </a:endParaRP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a:ea typeface="Helvetica" pitchFamily="-110" charset="0"/>
                          <a:cs typeface="Calibri"/>
                        </a:rPr>
                        <a:t>700</a:t>
                      </a:r>
                      <a:r>
                        <a:rPr kumimoji="0" lang="en-US" sz="1800" b="0" i="0" u="none" strike="noStrike" cap="none" normalizeH="0" baseline="0" dirty="0">
                          <a:ln>
                            <a:noFill/>
                          </a:ln>
                          <a:solidFill>
                            <a:srgbClr val="000000"/>
                          </a:solidFill>
                          <a:effectLst/>
                          <a:latin typeface="Calibri"/>
                          <a:ea typeface="Helvetica" pitchFamily="-110" charset="0"/>
                          <a:cs typeface="Calibri"/>
                        </a:rPr>
                        <a:t> words</a:t>
                      </a: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609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a:ea typeface="Helvetica" pitchFamily="-110" charset="0"/>
                          <a:cs typeface="Calibri"/>
                        </a:rPr>
                        <a:t>Children in </a:t>
                      </a:r>
                      <a:r>
                        <a:rPr kumimoji="0" lang="en-US" sz="1800" b="1" i="0" u="none" strike="noStrike" cap="none" normalizeH="0" baseline="0" dirty="0">
                          <a:ln>
                            <a:noFill/>
                          </a:ln>
                          <a:solidFill>
                            <a:srgbClr val="000000"/>
                          </a:solidFill>
                          <a:effectLst/>
                          <a:latin typeface="Calibri"/>
                          <a:ea typeface="Helvetica" pitchFamily="-110" charset="0"/>
                          <a:cs typeface="Calibri"/>
                        </a:rPr>
                        <a:t>high-poverty </a:t>
                      </a:r>
                      <a:r>
                        <a:rPr kumimoji="0" lang="en-US" sz="1800" b="0" i="0" u="none" strike="noStrike" cap="none" normalizeH="0" baseline="0" dirty="0">
                          <a:ln>
                            <a:noFill/>
                          </a:ln>
                          <a:solidFill>
                            <a:srgbClr val="000000"/>
                          </a:solidFill>
                          <a:effectLst/>
                          <a:latin typeface="Calibri"/>
                          <a:ea typeface="Helvetica" pitchFamily="-110" charset="0"/>
                          <a:cs typeface="Calibri"/>
                        </a:rPr>
                        <a:t>homes</a:t>
                      </a: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a:ea typeface="Helvetica" pitchFamily="-110" charset="0"/>
                          <a:cs typeface="Calibri"/>
                        </a:rPr>
                        <a:t>500</a:t>
                      </a:r>
                      <a:r>
                        <a:rPr kumimoji="0" lang="en-US" sz="1800" b="0" i="0" u="none" strike="noStrike" cap="none" normalizeH="0" baseline="0" dirty="0">
                          <a:ln>
                            <a:noFill/>
                          </a:ln>
                          <a:solidFill>
                            <a:srgbClr val="000000"/>
                          </a:solidFill>
                          <a:effectLst/>
                          <a:latin typeface="Calibri"/>
                          <a:ea typeface="Helvetica" pitchFamily="-110" charset="0"/>
                          <a:cs typeface="Calibri"/>
                        </a:rPr>
                        <a:t> words</a:t>
                      </a:r>
                    </a:p>
                  </a:txBody>
                  <a:tcPr marL="113539" marR="113539"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32787" name="TextBox 6"/>
          <p:cNvSpPr txBox="1">
            <a:spLocks noChangeArrowheads="1"/>
          </p:cNvSpPr>
          <p:nvPr/>
        </p:nvSpPr>
        <p:spPr bwMode="auto">
          <a:xfrm>
            <a:off x="457200" y="1730514"/>
            <a:ext cx="8229600"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latin typeface="Calibri"/>
                <a:ea typeface="Helvetica" pitchFamily="-110" charset="0"/>
                <a:cs typeface="Calibri"/>
              </a:rPr>
              <a:t>Each month, children in high-poverty</a:t>
            </a:r>
            <a:r>
              <a:rPr lang="en-US" sz="2000" dirty="0" smtClean="0">
                <a:solidFill>
                  <a:srgbClr val="000000"/>
                </a:solidFill>
                <a:latin typeface="Calibri"/>
                <a:ea typeface="Helvetica" pitchFamily="-110" charset="0"/>
                <a:cs typeface="Calibri"/>
              </a:rPr>
              <a:t> homes are </a:t>
            </a:r>
            <a:r>
              <a:rPr lang="en-US" sz="2000" dirty="0">
                <a:solidFill>
                  <a:srgbClr val="000000"/>
                </a:solidFill>
                <a:latin typeface="Calibri"/>
                <a:ea typeface="Helvetica" pitchFamily="-110" charset="0"/>
                <a:cs typeface="Calibri"/>
              </a:rPr>
              <a:t>exposed to 600 fewer different words than children in</a:t>
            </a:r>
            <a:r>
              <a:rPr lang="en-US" sz="2000" dirty="0" smtClean="0">
                <a:solidFill>
                  <a:srgbClr val="000000"/>
                </a:solidFill>
                <a:latin typeface="Calibri"/>
                <a:ea typeface="Helvetica" pitchFamily="-110" charset="0"/>
                <a:cs typeface="Calibri"/>
              </a:rPr>
              <a:t> professional homes.</a:t>
            </a:r>
            <a:endParaRPr lang="en-US" sz="2000" dirty="0">
              <a:solidFill>
                <a:srgbClr val="000000"/>
              </a:solidFill>
              <a:latin typeface="Calibri"/>
              <a:ea typeface="Helvetica" pitchFamily="-110" charset="0"/>
              <a:cs typeface="Calibri"/>
            </a:endParaRPr>
          </a:p>
        </p:txBody>
      </p:sp>
      <p:sp>
        <p:nvSpPr>
          <p:cNvPr id="32788" name="TextBox 7"/>
          <p:cNvSpPr txBox="1">
            <a:spLocks noChangeArrowheads="1"/>
          </p:cNvSpPr>
          <p:nvPr/>
        </p:nvSpPr>
        <p:spPr bwMode="auto">
          <a:xfrm>
            <a:off x="457200" y="5083314"/>
            <a:ext cx="8229600" cy="707886"/>
          </a:xfrm>
          <a:prstGeom prst="rect">
            <a:avLst/>
          </a:prstGeom>
          <a:noFill/>
          <a:ln w="9525">
            <a:noFill/>
            <a:miter lim="800000"/>
            <a:headEnd/>
            <a:tailEnd/>
          </a:ln>
        </p:spPr>
        <p:txBody>
          <a:bodyPr wrap="square">
            <a:prstTxWarp prst="textNoShape">
              <a:avLst/>
            </a:prstTxWarp>
            <a:spAutoFit/>
          </a:bodyPr>
          <a:lstStyle/>
          <a:p>
            <a:r>
              <a:rPr lang="en-US" sz="2000" dirty="0">
                <a:ea typeface="Helvetica" pitchFamily="-110" charset="0"/>
                <a:cs typeface="Arial Rounded MT Bold"/>
              </a:rPr>
              <a:t>By age 4, children in</a:t>
            </a:r>
            <a:r>
              <a:rPr lang="en-US" sz="2000" dirty="0" smtClean="0">
                <a:ea typeface="Helvetica" pitchFamily="-110" charset="0"/>
                <a:cs typeface="Arial Rounded MT Bold"/>
              </a:rPr>
              <a:t> high-poverty homes have heard 32 million fewer words than those in professional homes.</a:t>
            </a:r>
            <a:endParaRPr lang="en-US" sz="1200" dirty="0">
              <a:ea typeface="Helvetica" pitchFamily="-110" charset="0"/>
              <a:cs typeface="Arial Rounded MT Bold"/>
            </a:endParaRPr>
          </a:p>
        </p:txBody>
      </p:sp>
      <p:sp>
        <p:nvSpPr>
          <p:cNvPr id="8" name="Rectangle 7"/>
          <p:cNvSpPr/>
          <p:nvPr/>
        </p:nvSpPr>
        <p:spPr>
          <a:xfrm>
            <a:off x="6417076" y="5715000"/>
            <a:ext cx="2117324" cy="369332"/>
          </a:xfrm>
          <a:prstGeom prst="rect">
            <a:avLst/>
          </a:prstGeom>
        </p:spPr>
        <p:txBody>
          <a:bodyPr wrap="none">
            <a:spAutoFit/>
          </a:bodyPr>
          <a:lstStyle/>
          <a:p>
            <a:pPr algn="r"/>
            <a:r>
              <a:rPr lang="en-US" dirty="0">
                <a:solidFill>
                  <a:srgbClr val="000000"/>
                </a:solidFill>
                <a:latin typeface="Calibri"/>
                <a:ea typeface="Helvetica" pitchFamily="-110" charset="0"/>
                <a:cs typeface="Calibri"/>
              </a:rPr>
              <a:t>(Hart &amp; Risley, 2003)                                 </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17</a:t>
            </a:fld>
            <a:endParaRPr lang="en-US" dirty="0"/>
          </a:p>
        </p:txBody>
      </p:sp>
    </p:spTree>
    <p:extLst>
      <p:ext uri="{BB962C8B-B14F-4D97-AF65-F5344CB8AC3E}">
        <p14:creationId xmlns:p14="http://schemas.microsoft.com/office/powerpoint/2010/main" val="17705134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p:txBody>
          <a:bodyPr>
            <a:noAutofit/>
          </a:bodyPr>
          <a:lstStyle/>
          <a:p>
            <a:r>
              <a:rPr lang="en-US" dirty="0" smtClean="0"/>
              <a:t>Why Should We Teach Vocabulary Explicitly and Systematically?</a:t>
            </a:r>
          </a:p>
        </p:txBody>
      </p:sp>
      <p:sp>
        <p:nvSpPr>
          <p:cNvPr id="34819" name="Rectangle 5"/>
          <p:cNvSpPr>
            <a:spLocks noGrp="1"/>
          </p:cNvSpPr>
          <p:nvPr>
            <p:ph idx="1"/>
          </p:nvPr>
        </p:nvSpPr>
        <p:spPr>
          <a:xfrm>
            <a:off x="457200" y="2057400"/>
            <a:ext cx="8229600" cy="3810000"/>
          </a:xfrm>
        </p:spPr>
        <p:txBody>
          <a:bodyPr>
            <a:normAutofit/>
          </a:bodyPr>
          <a:lstStyle/>
          <a:p>
            <a:r>
              <a:rPr lang="en-US" dirty="0" smtClean="0"/>
              <a:t>Vocabulary knowledge is the key that unlocks the meaning of text: Vocabulary knowledge improves comprehension and fluency.</a:t>
            </a:r>
          </a:p>
          <a:p>
            <a:r>
              <a:rPr lang="en-US" dirty="0" smtClean="0"/>
              <a:t>Research has shown that direct and explicit vocabulary instruction is an effective way for students to acquire vocabulary knowledge.</a:t>
            </a:r>
          </a:p>
        </p:txBody>
      </p:sp>
      <p:sp>
        <p:nvSpPr>
          <p:cNvPr id="34820" name="Rectangle 5"/>
          <p:cNvSpPr>
            <a:spLocks noChangeArrowheads="1"/>
          </p:cNvSpPr>
          <p:nvPr/>
        </p:nvSpPr>
        <p:spPr bwMode="auto">
          <a:xfrm>
            <a:off x="569687" y="5486400"/>
            <a:ext cx="7863114" cy="646331"/>
          </a:xfrm>
          <a:prstGeom prst="rect">
            <a:avLst/>
          </a:prstGeom>
          <a:noFill/>
          <a:ln w="9525">
            <a:noFill/>
            <a:miter lim="800000"/>
            <a:headEnd/>
            <a:tailEnd/>
          </a:ln>
        </p:spPr>
        <p:txBody>
          <a:bodyPr wrap="square">
            <a:prstTxWarp prst="textNoShape">
              <a:avLst/>
            </a:prstTxWarp>
            <a:spAutoFit/>
          </a:bodyPr>
          <a:lstStyle/>
          <a:p>
            <a:pPr algn="r"/>
            <a:r>
              <a:rPr lang="en-US" dirty="0">
                <a:solidFill>
                  <a:srgbClr val="000000"/>
                </a:solidFill>
                <a:latin typeface="Calibri"/>
                <a:ea typeface="Helvetica" pitchFamily="-110" charset="0"/>
                <a:cs typeface="Calibri"/>
              </a:rPr>
              <a:t>(Hiebert &amp; Kamil, 2005; McKeown &amp; Beck, 2004; </a:t>
            </a:r>
            <a:r>
              <a:rPr lang="en-US" dirty="0" smtClean="0">
                <a:solidFill>
                  <a:srgbClr val="000000"/>
                </a:solidFill>
                <a:latin typeface="Calibri"/>
                <a:ea typeface="Helvetica" pitchFamily="-110" charset="0"/>
                <a:cs typeface="Calibri"/>
              </a:rPr>
              <a:t/>
            </a:r>
            <a:br>
              <a:rPr lang="en-US" dirty="0" smtClean="0">
                <a:solidFill>
                  <a:srgbClr val="000000"/>
                </a:solidFill>
                <a:latin typeface="Calibri"/>
                <a:ea typeface="Helvetica" pitchFamily="-110" charset="0"/>
                <a:cs typeface="Calibri"/>
              </a:rPr>
            </a:br>
            <a:r>
              <a:rPr lang="en-US" dirty="0" smtClean="0">
                <a:solidFill>
                  <a:srgbClr val="000000"/>
                </a:solidFill>
                <a:latin typeface="Calibri"/>
                <a:ea typeface="Helvetica" pitchFamily="-110" charset="0"/>
                <a:cs typeface="Calibri"/>
              </a:rPr>
              <a:t>National Center for Education Statistics, 2012; Stahl </a:t>
            </a:r>
            <a:r>
              <a:rPr lang="en-US" dirty="0">
                <a:solidFill>
                  <a:srgbClr val="000000"/>
                </a:solidFill>
                <a:latin typeface="Calibri"/>
                <a:ea typeface="Helvetica" pitchFamily="-110" charset="0"/>
                <a:cs typeface="Calibri"/>
              </a:rPr>
              <a:t>&amp; Nagy, 2006)</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18</a:t>
            </a:fld>
            <a:endParaRPr lang="en-US" dirty="0"/>
          </a:p>
        </p:txBody>
      </p:sp>
    </p:spTree>
    <p:extLst>
      <p:ext uri="{BB962C8B-B14F-4D97-AF65-F5344CB8AC3E}">
        <p14:creationId xmlns:p14="http://schemas.microsoft.com/office/powerpoint/2010/main" val="22134686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Autofit/>
          </a:bodyPr>
          <a:lstStyle/>
          <a:p>
            <a:r>
              <a:rPr lang="en-US" dirty="0" smtClean="0"/>
              <a:t>Supporting English Language Learners in Vocabulary Instruction</a:t>
            </a:r>
          </a:p>
        </p:txBody>
      </p:sp>
      <p:sp>
        <p:nvSpPr>
          <p:cNvPr id="36867" name="Content Placeholder 2"/>
          <p:cNvSpPr>
            <a:spLocks noGrp="1"/>
          </p:cNvSpPr>
          <p:nvPr>
            <p:ph idx="1"/>
          </p:nvPr>
        </p:nvSpPr>
        <p:spPr>
          <a:xfrm>
            <a:off x="457200" y="1981200"/>
            <a:ext cx="8229600" cy="3657600"/>
          </a:xfrm>
        </p:spPr>
        <p:txBody>
          <a:bodyPr>
            <a:normAutofit/>
          </a:bodyPr>
          <a:lstStyle/>
          <a:p>
            <a:r>
              <a:rPr lang="en-US" sz="3100" dirty="0" smtClean="0"/>
              <a:t>Provide vocabulary support throughout all content areas with direct instruction and scaffolding.</a:t>
            </a:r>
          </a:p>
          <a:p>
            <a:r>
              <a:rPr lang="en-US" sz="3100" dirty="0" smtClean="0"/>
              <a:t>Use native language as a resource (e.g., Spanish-English cognates and false cognates).</a:t>
            </a:r>
          </a:p>
          <a:p>
            <a:r>
              <a:rPr lang="en-US" sz="3100" dirty="0" smtClean="0"/>
              <a:t>Use pictures and visuals to help students connect words and meanings.</a:t>
            </a:r>
          </a:p>
        </p:txBody>
      </p:sp>
      <p:sp>
        <p:nvSpPr>
          <p:cNvPr id="36868" name="Rectangle 5"/>
          <p:cNvSpPr>
            <a:spLocks noChangeArrowheads="1"/>
          </p:cNvSpPr>
          <p:nvPr/>
        </p:nvSpPr>
        <p:spPr bwMode="auto">
          <a:xfrm>
            <a:off x="457200" y="5562600"/>
            <a:ext cx="8077200" cy="646112"/>
          </a:xfrm>
          <a:prstGeom prst="rect">
            <a:avLst/>
          </a:prstGeom>
          <a:noFill/>
          <a:ln w="9525">
            <a:noFill/>
            <a:miter lim="800000"/>
            <a:headEnd/>
            <a:tailEnd/>
          </a:ln>
        </p:spPr>
        <p:txBody>
          <a:bodyPr>
            <a:prstTxWarp prst="textNoShape">
              <a:avLst/>
            </a:prstTxWarp>
            <a:spAutoFit/>
          </a:bodyPr>
          <a:lstStyle/>
          <a:p>
            <a:pPr algn="r"/>
            <a:r>
              <a:rPr lang="en-US" dirty="0">
                <a:solidFill>
                  <a:srgbClr val="000000"/>
                </a:solidFill>
                <a:latin typeface="Calibri"/>
                <a:ea typeface="Helvetica" pitchFamily="-110" charset="0"/>
                <a:cs typeface="Calibri"/>
              </a:rPr>
              <a:t>(August, Carlo, Dressler, &amp; Snow, 2005; Calder</a:t>
            </a:r>
            <a:r>
              <a:rPr lang="en-US" altLang="ja-JP" dirty="0">
                <a:solidFill>
                  <a:srgbClr val="000000"/>
                </a:solidFill>
                <a:latin typeface="Calibri"/>
                <a:ea typeface="Helvetica" pitchFamily="-110" charset="0"/>
                <a:cs typeface="Calibri"/>
              </a:rPr>
              <a:t>ón et al., 2005; </a:t>
            </a:r>
          </a:p>
          <a:p>
            <a:pPr algn="r"/>
            <a:r>
              <a:rPr lang="en-US" altLang="ja-JP" dirty="0">
                <a:solidFill>
                  <a:srgbClr val="000000"/>
                </a:solidFill>
                <a:latin typeface="Calibri"/>
                <a:ea typeface="Helvetica" pitchFamily="-110" charset="0"/>
                <a:cs typeface="Calibri"/>
              </a:rPr>
              <a:t>Francis, Rivera, Lesaux, Kieffer, &amp; Rivera, 2006)</a:t>
            </a:r>
            <a:endParaRPr lang="en-US" dirty="0">
              <a:solidFill>
                <a:srgbClr val="000000"/>
              </a:solidFill>
              <a:latin typeface="Calibri"/>
              <a:ea typeface="Helvetica" pitchFamily="-110" charset="0"/>
              <a:cs typeface="Calibri"/>
            </a:endParaRP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19</a:t>
            </a:fld>
            <a:endParaRPr lang="en-US" dirty="0"/>
          </a:p>
        </p:txBody>
      </p:sp>
    </p:spTree>
    <p:extLst>
      <p:ext uri="{BB962C8B-B14F-4D97-AF65-F5344CB8AC3E}">
        <p14:creationId xmlns:p14="http://schemas.microsoft.com/office/powerpoint/2010/main" val="2877466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dirty="0" smtClean="0"/>
              <a:t>Objectives</a:t>
            </a:r>
          </a:p>
        </p:txBody>
      </p:sp>
      <p:sp>
        <p:nvSpPr>
          <p:cNvPr id="18435" name="Rectangle 3"/>
          <p:cNvSpPr>
            <a:spLocks noGrp="1"/>
          </p:cNvSpPr>
          <p:nvPr>
            <p:ph idx="1"/>
          </p:nvPr>
        </p:nvSpPr>
        <p:spPr>
          <a:xfrm>
            <a:off x="457200" y="1981201"/>
            <a:ext cx="8229600" cy="3962400"/>
          </a:xfrm>
        </p:spPr>
        <p:txBody>
          <a:bodyPr>
            <a:normAutofit/>
          </a:bodyPr>
          <a:lstStyle/>
          <a:p>
            <a:r>
              <a:rPr lang="en-US" dirty="0" smtClean="0"/>
              <a:t>Look purposefully at vocabulary instruction</a:t>
            </a:r>
          </a:p>
          <a:p>
            <a:r>
              <a:rPr lang="en-US" dirty="0" smtClean="0"/>
              <a:t>Discuss how this component is effectively taught</a:t>
            </a:r>
          </a:p>
          <a:p>
            <a:r>
              <a:rPr lang="en-US" dirty="0" smtClean="0"/>
              <a:t>Collaborate to plan for strategic instruction in vocabulary and oral language development</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a:t>
            </a:fld>
            <a:endParaRPr lang="en-US" dirty="0"/>
          </a:p>
        </p:txBody>
      </p:sp>
    </p:spTree>
    <p:extLst>
      <p:ext uri="{BB962C8B-B14F-4D97-AF65-F5344CB8AC3E}">
        <p14:creationId xmlns:p14="http://schemas.microsoft.com/office/powerpoint/2010/main" val="19378369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Autofit/>
          </a:bodyPr>
          <a:lstStyle/>
          <a:p>
            <a:r>
              <a:rPr lang="en-US" dirty="0" smtClean="0"/>
              <a:t>Supporting English Language Learners in Vocabulary Instruction (cont.)</a:t>
            </a:r>
          </a:p>
        </p:txBody>
      </p:sp>
      <p:sp>
        <p:nvSpPr>
          <p:cNvPr id="38915" name="Content Placeholder 2"/>
          <p:cNvSpPr>
            <a:spLocks noGrp="1"/>
          </p:cNvSpPr>
          <p:nvPr>
            <p:ph idx="1"/>
          </p:nvPr>
        </p:nvSpPr>
        <p:spPr>
          <a:xfrm>
            <a:off x="457200" y="2057401"/>
            <a:ext cx="8229600" cy="3733800"/>
          </a:xfrm>
        </p:spPr>
        <p:txBody>
          <a:bodyPr>
            <a:normAutofit/>
          </a:bodyPr>
          <a:lstStyle/>
          <a:p>
            <a:r>
              <a:rPr lang="en-US" dirty="0" smtClean="0"/>
              <a:t>Screen text for unfamiliar words. </a:t>
            </a:r>
          </a:p>
          <a:p>
            <a:r>
              <a:rPr lang="en-US" dirty="0" smtClean="0"/>
              <a:t>Emphasize academic English.</a:t>
            </a:r>
          </a:p>
          <a:p>
            <a:r>
              <a:rPr lang="en-US" dirty="0" smtClean="0"/>
              <a:t>Teach difficult or multiple-meaning words in advance.</a:t>
            </a:r>
          </a:p>
        </p:txBody>
      </p:sp>
      <p:sp>
        <p:nvSpPr>
          <p:cNvPr id="38916" name="Rectangle 5"/>
          <p:cNvSpPr>
            <a:spLocks noChangeArrowheads="1"/>
          </p:cNvSpPr>
          <p:nvPr/>
        </p:nvSpPr>
        <p:spPr bwMode="auto">
          <a:xfrm>
            <a:off x="457200" y="5715000"/>
            <a:ext cx="8077200" cy="369888"/>
          </a:xfrm>
          <a:prstGeom prst="rect">
            <a:avLst/>
          </a:prstGeom>
          <a:noFill/>
          <a:ln w="9525">
            <a:noFill/>
            <a:miter lim="800000"/>
            <a:headEnd/>
            <a:tailEnd/>
          </a:ln>
        </p:spPr>
        <p:txBody>
          <a:bodyPr>
            <a:prstTxWarp prst="textNoShape">
              <a:avLst/>
            </a:prstTxWarp>
            <a:spAutoFit/>
          </a:bodyPr>
          <a:lstStyle/>
          <a:p>
            <a:pPr algn="r"/>
            <a:r>
              <a:rPr lang="en-US" dirty="0">
                <a:solidFill>
                  <a:srgbClr val="000000"/>
                </a:solidFill>
                <a:latin typeface="Calibri"/>
                <a:ea typeface="Helvetica" pitchFamily="-110" charset="0"/>
                <a:cs typeface="Calibri"/>
              </a:rPr>
              <a:t>(August et al., 2005; Calder</a:t>
            </a:r>
            <a:r>
              <a:rPr lang="en-US" altLang="ja-JP" dirty="0">
                <a:solidFill>
                  <a:srgbClr val="000000"/>
                </a:solidFill>
                <a:latin typeface="Calibri"/>
                <a:ea typeface="Helvetica" pitchFamily="-110" charset="0"/>
                <a:cs typeface="Calibri"/>
              </a:rPr>
              <a:t>ón et al., 2005; Francis et al., 2006)</a:t>
            </a:r>
            <a:endParaRPr lang="en-US" dirty="0">
              <a:solidFill>
                <a:srgbClr val="000000"/>
              </a:solidFill>
              <a:latin typeface="Calibri"/>
              <a:ea typeface="Helvetica" pitchFamily="-110" charset="0"/>
              <a:cs typeface="Calibri"/>
            </a:endParaRP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20</a:t>
            </a:fld>
            <a:endParaRPr lang="en-US" dirty="0"/>
          </a:p>
        </p:txBody>
      </p:sp>
    </p:spTree>
    <p:extLst>
      <p:ext uri="{BB962C8B-B14F-4D97-AF65-F5344CB8AC3E}">
        <p14:creationId xmlns:p14="http://schemas.microsoft.com/office/powerpoint/2010/main" val="14958937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noAutofit/>
          </a:bodyPr>
          <a:lstStyle/>
          <a:p>
            <a:r>
              <a:rPr lang="en-US" dirty="0" smtClean="0"/>
              <a:t>Multiple-Meaning </a:t>
            </a:r>
            <a:br>
              <a:rPr lang="en-US" dirty="0" smtClean="0"/>
            </a:br>
            <a:r>
              <a:rPr lang="en-US" dirty="0" smtClean="0"/>
              <a:t>(or Polysemous) Words</a:t>
            </a:r>
          </a:p>
        </p:txBody>
      </p:sp>
      <p:sp>
        <p:nvSpPr>
          <p:cNvPr id="45059" name="Rectangle 3"/>
          <p:cNvSpPr>
            <a:spLocks noGrp="1"/>
          </p:cNvSpPr>
          <p:nvPr>
            <p:ph idx="1"/>
          </p:nvPr>
        </p:nvSpPr>
        <p:spPr>
          <a:xfrm>
            <a:off x="457200" y="2057400"/>
            <a:ext cx="8229600" cy="4068763"/>
          </a:xfrm>
        </p:spPr>
        <p:txBody>
          <a:bodyPr/>
          <a:lstStyle/>
          <a:p>
            <a:pPr algn="ctr">
              <a:buNone/>
            </a:pPr>
            <a:r>
              <a:rPr lang="en-US" b="1" i="1" dirty="0" smtClean="0">
                <a:solidFill>
                  <a:srgbClr val="000000"/>
                </a:solidFill>
              </a:rPr>
              <a:t>light</a:t>
            </a:r>
          </a:p>
          <a:p>
            <a:pPr algn="ctr">
              <a:buNone/>
            </a:pPr>
            <a:endParaRPr lang="en-US" sz="1800" dirty="0" smtClean="0">
              <a:solidFill>
                <a:srgbClr val="000000"/>
              </a:solidFill>
            </a:endParaRPr>
          </a:p>
          <a:p>
            <a:r>
              <a:rPr lang="en-US" dirty="0" smtClean="0">
                <a:solidFill>
                  <a:srgbClr val="000000"/>
                </a:solidFill>
              </a:rPr>
              <a:t>There is too much </a:t>
            </a:r>
            <a:r>
              <a:rPr lang="en-US" b="1" i="1" dirty="0" smtClean="0">
                <a:solidFill>
                  <a:srgbClr val="000000"/>
                </a:solidFill>
              </a:rPr>
              <a:t>light</a:t>
            </a:r>
            <a:r>
              <a:rPr lang="en-US" dirty="0" smtClean="0">
                <a:solidFill>
                  <a:srgbClr val="000000"/>
                </a:solidFill>
              </a:rPr>
              <a:t> in this room.</a:t>
            </a:r>
          </a:p>
          <a:p>
            <a:r>
              <a:rPr lang="en-US" dirty="0" smtClean="0">
                <a:solidFill>
                  <a:srgbClr val="000000"/>
                </a:solidFill>
              </a:rPr>
              <a:t>Paco’s suitcase is very </a:t>
            </a:r>
            <a:r>
              <a:rPr lang="en-US" b="1" i="1" dirty="0" smtClean="0">
                <a:solidFill>
                  <a:srgbClr val="000000"/>
                </a:solidFill>
              </a:rPr>
              <a:t>light</a:t>
            </a:r>
            <a:r>
              <a:rPr lang="en-US" dirty="0" smtClean="0">
                <a:solidFill>
                  <a:srgbClr val="000000"/>
                </a:solidFill>
              </a:rPr>
              <a:t>.</a:t>
            </a:r>
          </a:p>
          <a:p>
            <a:r>
              <a:rPr lang="en-US" dirty="0" smtClean="0">
                <a:solidFill>
                  <a:srgbClr val="000000"/>
                </a:solidFill>
              </a:rPr>
              <a:t>Grandma’s sweater is </a:t>
            </a:r>
            <a:r>
              <a:rPr lang="en-US" b="1" i="1" dirty="0" smtClean="0">
                <a:solidFill>
                  <a:srgbClr val="000000"/>
                </a:solidFill>
              </a:rPr>
              <a:t>light</a:t>
            </a:r>
            <a:r>
              <a:rPr lang="en-US" dirty="0" smtClean="0">
                <a:solidFill>
                  <a:srgbClr val="000000"/>
                </a:solidFill>
              </a:rPr>
              <a:t> blue.</a:t>
            </a:r>
          </a:p>
          <a:p>
            <a:r>
              <a:rPr lang="en-US" dirty="0" smtClean="0">
                <a:solidFill>
                  <a:srgbClr val="000000"/>
                </a:solidFill>
              </a:rPr>
              <a:t>The baby is a </a:t>
            </a:r>
            <a:r>
              <a:rPr lang="en-US" b="1" i="1" dirty="0" smtClean="0">
                <a:solidFill>
                  <a:srgbClr val="000000"/>
                </a:solidFill>
              </a:rPr>
              <a:t>light</a:t>
            </a:r>
            <a:r>
              <a:rPr lang="en-US" dirty="0" smtClean="0">
                <a:solidFill>
                  <a:srgbClr val="000000"/>
                </a:solidFill>
              </a:rPr>
              <a:t> sleeper.</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21</a:t>
            </a:fld>
            <a:endParaRPr lang="en-US" dirty="0"/>
          </a:p>
        </p:txBody>
      </p:sp>
    </p:spTree>
    <p:extLst>
      <p:ext uri="{BB962C8B-B14F-4D97-AF65-F5344CB8AC3E}">
        <p14:creationId xmlns:p14="http://schemas.microsoft.com/office/powerpoint/2010/main" val="11830531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normAutofit fontScale="90000"/>
          </a:bodyPr>
          <a:lstStyle/>
          <a:p>
            <a:r>
              <a:rPr lang="en-US" dirty="0" smtClean="0"/>
              <a:t>Planning Effective Vocabulary Instruction: </a:t>
            </a:r>
            <a:r>
              <a:rPr lang="en-US" b="1" dirty="0" smtClean="0">
                <a:solidFill>
                  <a:srgbClr val="000000"/>
                </a:solidFill>
              </a:rPr>
              <a:t>Before Reading</a:t>
            </a:r>
          </a:p>
        </p:txBody>
      </p:sp>
      <p:sp>
        <p:nvSpPr>
          <p:cNvPr id="47107" name="Content Placeholder 8"/>
          <p:cNvSpPr>
            <a:spLocks noGrp="1"/>
          </p:cNvSpPr>
          <p:nvPr>
            <p:ph idx="1"/>
          </p:nvPr>
        </p:nvSpPr>
        <p:spPr/>
        <p:txBody>
          <a:bodyPr>
            <a:noAutofit/>
          </a:bodyPr>
          <a:lstStyle/>
          <a:p>
            <a:r>
              <a:rPr lang="en-US" sz="2800" dirty="0" smtClean="0"/>
              <a:t>Select text with opportunity for vocabulary development.</a:t>
            </a:r>
          </a:p>
          <a:p>
            <a:r>
              <a:rPr lang="en-US" sz="2800" dirty="0" smtClean="0"/>
              <a:t>Determine words to directly teach.</a:t>
            </a:r>
          </a:p>
          <a:p>
            <a:r>
              <a:rPr lang="en-US" sz="2800" dirty="0" smtClean="0"/>
              <a:t>Explicitly teach vocabulary words and activate prior knowledge.</a:t>
            </a:r>
          </a:p>
          <a:p>
            <a:r>
              <a:rPr lang="en-US" sz="2800" dirty="0" smtClean="0"/>
              <a:t>Record words and ideas on visual models and discuss new words.</a:t>
            </a:r>
          </a:p>
          <a:p>
            <a:r>
              <a:rPr lang="en-US" sz="2800" dirty="0" smtClean="0"/>
              <a:t>Teach these models with explicit language and modeling.</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22</a:t>
            </a:fld>
            <a:endParaRPr lang="en-US" dirty="0"/>
          </a:p>
        </p:txBody>
      </p:sp>
    </p:spTree>
    <p:extLst>
      <p:ext uri="{BB962C8B-B14F-4D97-AF65-F5344CB8AC3E}">
        <p14:creationId xmlns:p14="http://schemas.microsoft.com/office/powerpoint/2010/main" val="17550067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noAutofit/>
          </a:bodyPr>
          <a:lstStyle/>
          <a:p>
            <a:r>
              <a:rPr lang="en-US" sz="3900" dirty="0" smtClean="0"/>
              <a:t>Steps for Explicit Vocabulary Instruction</a:t>
            </a:r>
          </a:p>
        </p:txBody>
      </p:sp>
      <p:sp>
        <p:nvSpPr>
          <p:cNvPr id="53251" name="Rectangle 3"/>
          <p:cNvSpPr>
            <a:spLocks noGrp="1"/>
          </p:cNvSpPr>
          <p:nvPr>
            <p:ph idx="1"/>
          </p:nvPr>
        </p:nvSpPr>
        <p:spPr>
          <a:xfrm>
            <a:off x="457200" y="1752600"/>
            <a:ext cx="8229600" cy="4221163"/>
          </a:xfrm>
        </p:spPr>
        <p:txBody>
          <a:bodyPr>
            <a:normAutofit fontScale="92500" lnSpcReduction="10000"/>
          </a:bodyPr>
          <a:lstStyle/>
          <a:p>
            <a:pPr marL="514350" indent="-514350">
              <a:buFont typeface="+mj-lt"/>
              <a:buAutoNum type="arabicPeriod"/>
            </a:pPr>
            <a:r>
              <a:rPr lang="en-US" sz="2800" dirty="0"/>
              <a:t>Have students say the word. </a:t>
            </a:r>
          </a:p>
          <a:p>
            <a:pPr marL="514350" indent="-514350">
              <a:buFont typeface="+mj-lt"/>
              <a:buAutoNum type="arabicPeriod"/>
            </a:pPr>
            <a:r>
              <a:rPr lang="en-US" sz="2800" dirty="0"/>
              <a:t>Provide a definition of the word, using student-friendly explanations and visuals. </a:t>
            </a:r>
          </a:p>
          <a:p>
            <a:pPr marL="514350" indent="-514350">
              <a:buFont typeface="+mj-lt"/>
              <a:buAutoNum type="arabicPeriod"/>
            </a:pPr>
            <a:r>
              <a:rPr lang="en-US" sz="2800" dirty="0"/>
              <a:t>Have students discuss what is known about the word. </a:t>
            </a:r>
          </a:p>
          <a:p>
            <a:pPr marL="514350" indent="-514350">
              <a:buFont typeface="+mj-lt"/>
              <a:buAutoNum type="arabicPeriod"/>
            </a:pPr>
            <a:r>
              <a:rPr lang="en-US" sz="2800" dirty="0"/>
              <a:t>Provide examples and nonexamples of the word.</a:t>
            </a:r>
          </a:p>
          <a:p>
            <a:pPr marL="514350" indent="-514350">
              <a:buFont typeface="+mj-lt"/>
              <a:buAutoNum type="arabicPeriod"/>
            </a:pPr>
            <a:r>
              <a:rPr lang="en-US" sz="2800" dirty="0"/>
              <a:t>Engage in deep-processing activities by asking questions, using graphic organizers, or having students act out the word. </a:t>
            </a:r>
          </a:p>
          <a:p>
            <a:pPr marL="514350" indent="-514350">
              <a:buFont typeface="+mj-lt"/>
              <a:buAutoNum type="arabicPeriod"/>
            </a:pPr>
            <a:r>
              <a:rPr lang="en-US" sz="2800" dirty="0" smtClean="0"/>
              <a:t>Provide scaffolds so that students can </a:t>
            </a:r>
            <a:r>
              <a:rPr lang="en-US" sz="2800" dirty="0"/>
              <a:t>create powerful sentences with the new word.</a:t>
            </a:r>
          </a:p>
        </p:txBody>
      </p:sp>
      <p:sp>
        <p:nvSpPr>
          <p:cNvPr id="53252" name="Rectangle 5"/>
          <p:cNvSpPr>
            <a:spLocks noChangeArrowheads="1"/>
          </p:cNvSpPr>
          <p:nvPr/>
        </p:nvSpPr>
        <p:spPr bwMode="auto">
          <a:xfrm>
            <a:off x="838200" y="5833646"/>
            <a:ext cx="7696200" cy="338554"/>
          </a:xfrm>
          <a:prstGeom prst="rect">
            <a:avLst/>
          </a:prstGeom>
          <a:noFill/>
          <a:ln w="9525">
            <a:noFill/>
            <a:miter lim="800000"/>
            <a:headEnd/>
            <a:tailEnd/>
          </a:ln>
        </p:spPr>
        <p:txBody>
          <a:bodyPr>
            <a:prstTxWarp prst="textNoShape">
              <a:avLst/>
            </a:prstTxWarp>
            <a:spAutoFit/>
          </a:bodyPr>
          <a:lstStyle/>
          <a:p>
            <a:pPr algn="r"/>
            <a:r>
              <a:rPr lang="en-US" sz="1600" dirty="0">
                <a:solidFill>
                  <a:srgbClr val="000000"/>
                </a:solidFill>
                <a:latin typeface="Calibri"/>
                <a:ea typeface="Helvetica" pitchFamily="-110" charset="0"/>
                <a:cs typeface="Calibri"/>
              </a:rPr>
              <a:t>(August et al., 2005; Vaughn &amp; Linan-Thompson, 2004)</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23</a:t>
            </a:fld>
            <a:endParaRPr lang="en-US" dirty="0"/>
          </a:p>
        </p:txBody>
      </p:sp>
    </p:spTree>
    <p:extLst>
      <p:ext uri="{BB962C8B-B14F-4D97-AF65-F5344CB8AC3E}">
        <p14:creationId xmlns:p14="http://schemas.microsoft.com/office/powerpoint/2010/main" val="17797102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noAutofit/>
          </a:bodyPr>
          <a:lstStyle/>
          <a:p>
            <a:r>
              <a:rPr lang="en-US" sz="3300" dirty="0" smtClean="0"/>
              <a:t>Steps for Explicit Vocabulary Instruction (cont.)</a:t>
            </a:r>
          </a:p>
        </p:txBody>
      </p:sp>
      <p:sp>
        <p:nvSpPr>
          <p:cNvPr id="53251" name="Rectangle 3"/>
          <p:cNvSpPr>
            <a:spLocks noGrp="1"/>
          </p:cNvSpPr>
          <p:nvPr>
            <p:ph idx="1"/>
          </p:nvPr>
        </p:nvSpPr>
        <p:spPr>
          <a:xfrm>
            <a:off x="457200" y="1752600"/>
            <a:ext cx="8229600" cy="4221163"/>
          </a:xfrm>
        </p:spPr>
        <p:txBody>
          <a:bodyPr>
            <a:noAutofit/>
          </a:bodyPr>
          <a:lstStyle/>
          <a:p>
            <a:pPr marL="514350" indent="-514350">
              <a:buFont typeface="+mj-lt"/>
              <a:buAutoNum type="arabicPeriod"/>
            </a:pPr>
            <a:r>
              <a:rPr lang="en-US" sz="2400" dirty="0" smtClean="0"/>
              <a:t>Have students say the word. </a:t>
            </a:r>
          </a:p>
          <a:p>
            <a:pPr marL="514350" indent="-514350">
              <a:buFont typeface="+mj-lt"/>
              <a:buAutoNum type="arabicPeriod"/>
            </a:pPr>
            <a:r>
              <a:rPr lang="en-US" sz="2400" dirty="0" smtClean="0"/>
              <a:t>Provide a definition of the word, using student-friendly explanations and visuals. </a:t>
            </a:r>
          </a:p>
          <a:p>
            <a:pPr marL="514350" indent="-514350">
              <a:buFont typeface="+mj-lt"/>
              <a:buAutoNum type="arabicPeriod"/>
            </a:pPr>
            <a:r>
              <a:rPr lang="en-US" sz="2400" dirty="0" smtClean="0"/>
              <a:t>Have students discuss what is known about the word. </a:t>
            </a:r>
          </a:p>
          <a:p>
            <a:pPr marL="514350" indent="-514350">
              <a:buFont typeface="+mj-lt"/>
              <a:buAutoNum type="arabicPeriod"/>
            </a:pPr>
            <a:r>
              <a:rPr lang="en-US" sz="2400" dirty="0" smtClean="0"/>
              <a:t>Provide examples and nonexamples of the word.</a:t>
            </a:r>
          </a:p>
          <a:p>
            <a:pPr marL="514350" indent="-514350">
              <a:buFont typeface="+mj-lt"/>
              <a:buAutoNum type="arabicPeriod"/>
            </a:pPr>
            <a:r>
              <a:rPr lang="en-US" sz="2400" dirty="0" smtClean="0"/>
              <a:t>Engage in deep-processing activities by asking questions, using graphic organizers, or having students act out the word. </a:t>
            </a:r>
          </a:p>
          <a:p>
            <a:pPr marL="514350" indent="-514350">
              <a:buFont typeface="+mj-lt"/>
              <a:buAutoNum type="arabicPeriod"/>
            </a:pPr>
            <a:r>
              <a:rPr lang="en-US" sz="2400" dirty="0" smtClean="0"/>
              <a:t>Provide scaffolds so that students can create powerful sentences with the new word.</a:t>
            </a:r>
          </a:p>
        </p:txBody>
      </p:sp>
      <p:sp>
        <p:nvSpPr>
          <p:cNvPr id="53252" name="Rectangle 5"/>
          <p:cNvSpPr>
            <a:spLocks noChangeArrowheads="1"/>
          </p:cNvSpPr>
          <p:nvPr/>
        </p:nvSpPr>
        <p:spPr bwMode="auto">
          <a:xfrm>
            <a:off x="838200" y="5791200"/>
            <a:ext cx="7696200" cy="338554"/>
          </a:xfrm>
          <a:prstGeom prst="rect">
            <a:avLst/>
          </a:prstGeom>
          <a:noFill/>
          <a:ln w="9525">
            <a:noFill/>
            <a:miter lim="800000"/>
            <a:headEnd/>
            <a:tailEnd/>
          </a:ln>
        </p:spPr>
        <p:txBody>
          <a:bodyPr>
            <a:prstTxWarp prst="textNoShape">
              <a:avLst/>
            </a:prstTxWarp>
            <a:spAutoFit/>
          </a:bodyPr>
          <a:lstStyle/>
          <a:p>
            <a:pPr algn="r"/>
            <a:r>
              <a:rPr lang="en-US" sz="1600" dirty="0">
                <a:solidFill>
                  <a:srgbClr val="000000"/>
                </a:solidFill>
                <a:latin typeface="Calibri"/>
                <a:ea typeface="Helvetica" pitchFamily="-110" charset="0"/>
                <a:cs typeface="Calibri"/>
              </a:rPr>
              <a:t>(August et al., 2005; Vaughn &amp; Linan-Thompson, 2004)</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24</a:t>
            </a:fld>
            <a:endParaRPr lang="en-US" dirty="0"/>
          </a:p>
        </p:txBody>
      </p:sp>
    </p:spTree>
    <p:extLst>
      <p:ext uri="{BB962C8B-B14F-4D97-AF65-F5344CB8AC3E}">
        <p14:creationId xmlns:p14="http://schemas.microsoft.com/office/powerpoint/2010/main" val="20945904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457200" y="1059359"/>
            <a:ext cx="8229600" cy="769441"/>
          </a:xfrm>
        </p:spPr>
        <p:txBody>
          <a:bodyPr>
            <a:noAutofit/>
          </a:bodyPr>
          <a:lstStyle/>
          <a:p>
            <a:r>
              <a:rPr lang="en-US" dirty="0" smtClean="0"/>
              <a:t>Planning Effective Vocabulary Instruction: </a:t>
            </a:r>
            <a:r>
              <a:rPr lang="en-US" b="1" dirty="0" smtClean="0">
                <a:solidFill>
                  <a:srgbClr val="000000"/>
                </a:solidFill>
              </a:rPr>
              <a:t>During Reading</a:t>
            </a:r>
          </a:p>
        </p:txBody>
      </p:sp>
      <p:sp>
        <p:nvSpPr>
          <p:cNvPr id="49155" name="Content Placeholder 6"/>
          <p:cNvSpPr>
            <a:spLocks noGrp="1"/>
          </p:cNvSpPr>
          <p:nvPr>
            <p:ph idx="1"/>
          </p:nvPr>
        </p:nvSpPr>
        <p:spPr>
          <a:xfrm>
            <a:off x="457200" y="2133600"/>
            <a:ext cx="8229600" cy="3992563"/>
          </a:xfrm>
        </p:spPr>
        <p:txBody>
          <a:bodyPr>
            <a:normAutofit/>
          </a:bodyPr>
          <a:lstStyle/>
          <a:p>
            <a:r>
              <a:rPr lang="en-US" dirty="0" smtClean="0"/>
              <a:t>Ask students to listen for new words and discuss their context.</a:t>
            </a:r>
          </a:p>
          <a:p>
            <a:r>
              <a:rPr lang="en-US" dirty="0" smtClean="0"/>
              <a:t>Continue to allow students to discuss new words.</a:t>
            </a:r>
          </a:p>
          <a:p>
            <a:r>
              <a:rPr lang="en-US" dirty="0" smtClean="0"/>
              <a:t>Continue to record words and ideas on a visual model.</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25</a:t>
            </a:fld>
            <a:endParaRPr lang="en-US" dirty="0"/>
          </a:p>
        </p:txBody>
      </p:sp>
    </p:spTree>
    <p:extLst>
      <p:ext uri="{BB962C8B-B14F-4D97-AF65-F5344CB8AC3E}">
        <p14:creationId xmlns:p14="http://schemas.microsoft.com/office/powerpoint/2010/main" val="3904866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8"/>
          <p:cNvSpPr>
            <a:spLocks noGrp="1"/>
          </p:cNvSpPr>
          <p:nvPr>
            <p:ph type="title"/>
          </p:nvPr>
        </p:nvSpPr>
        <p:spPr>
          <a:xfrm>
            <a:off x="457200" y="1364159"/>
            <a:ext cx="8229600" cy="769441"/>
          </a:xfrm>
        </p:spPr>
        <p:txBody>
          <a:bodyPr>
            <a:noAutofit/>
          </a:bodyPr>
          <a:lstStyle/>
          <a:p>
            <a:r>
              <a:rPr lang="en-US" dirty="0" smtClean="0"/>
              <a:t>Planning Effective Vocabulary Instruction: </a:t>
            </a:r>
            <a:r>
              <a:rPr lang="en-US" b="1" dirty="0" smtClean="0">
                <a:solidFill>
                  <a:srgbClr val="000000"/>
                </a:solidFill>
              </a:rPr>
              <a:t>After Reading</a:t>
            </a:r>
            <a:r>
              <a:rPr lang="en-US" dirty="0" smtClean="0"/>
              <a:t/>
            </a:r>
            <a:br>
              <a:rPr lang="en-US" dirty="0" smtClean="0"/>
            </a:br>
            <a:endParaRPr lang="en-US" dirty="0" smtClean="0"/>
          </a:p>
        </p:txBody>
      </p:sp>
      <p:sp>
        <p:nvSpPr>
          <p:cNvPr id="51203" name="Content Placeholder 6"/>
          <p:cNvSpPr>
            <a:spLocks noGrp="1"/>
          </p:cNvSpPr>
          <p:nvPr>
            <p:ph idx="1"/>
          </p:nvPr>
        </p:nvSpPr>
        <p:spPr>
          <a:xfrm>
            <a:off x="457200" y="2286001"/>
            <a:ext cx="8229600" cy="3352800"/>
          </a:xfrm>
        </p:spPr>
        <p:txBody>
          <a:bodyPr>
            <a:normAutofit/>
          </a:bodyPr>
          <a:lstStyle/>
          <a:p>
            <a:r>
              <a:rPr lang="en-US" dirty="0" smtClean="0"/>
              <a:t>Review new words in a variety of ways.</a:t>
            </a:r>
          </a:p>
          <a:p>
            <a:r>
              <a:rPr lang="en-US" dirty="0" smtClean="0"/>
              <a:t>Have students use words in different contexts.</a:t>
            </a:r>
          </a:p>
          <a:p>
            <a:r>
              <a:rPr lang="en-US" dirty="0" smtClean="0"/>
              <a:t>Discuss words from other content areas.</a:t>
            </a:r>
          </a:p>
          <a:p>
            <a:r>
              <a:rPr lang="en-US" dirty="0" smtClean="0"/>
              <a:t>Use centers and workstations.</a:t>
            </a:r>
          </a:p>
          <a:p>
            <a:r>
              <a:rPr lang="en-US" dirty="0" smtClean="0"/>
              <a:t>Revisit and review words frequently.</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26</a:t>
            </a:fld>
            <a:endParaRPr lang="en-US" dirty="0"/>
          </a:p>
        </p:txBody>
      </p:sp>
    </p:spTree>
    <p:extLst>
      <p:ext uri="{BB962C8B-B14F-4D97-AF65-F5344CB8AC3E}">
        <p14:creationId xmlns:p14="http://schemas.microsoft.com/office/powerpoint/2010/main" val="8145501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noAutofit/>
          </a:bodyPr>
          <a:lstStyle/>
          <a:p>
            <a:r>
              <a:rPr lang="en-US" sz="3900" dirty="0" smtClean="0"/>
              <a:t>Explicit Vocabulary Instruction Example</a:t>
            </a:r>
          </a:p>
        </p:txBody>
      </p:sp>
      <p:graphicFrame>
        <p:nvGraphicFramePr>
          <p:cNvPr id="11" name="Group 128"/>
          <p:cNvGraphicFramePr>
            <a:graphicFrameLocks noGrp="1"/>
          </p:cNvGraphicFramePr>
          <p:nvPr>
            <p:ph idx="1"/>
            <p:extLst>
              <p:ext uri="{D42A27DB-BD31-4B8C-83A1-F6EECF244321}">
                <p14:modId xmlns:p14="http://schemas.microsoft.com/office/powerpoint/2010/main" val="1074305167"/>
              </p:ext>
            </p:extLst>
          </p:nvPr>
        </p:nvGraphicFramePr>
        <p:xfrm>
          <a:off x="457200" y="1752600"/>
          <a:ext cx="8229097" cy="4453616"/>
        </p:xfrm>
        <a:graphic>
          <a:graphicData uri="http://schemas.openxmlformats.org/drawingml/2006/table">
            <a:tbl>
              <a:tblPr/>
              <a:tblGrid>
                <a:gridCol w="2526070"/>
                <a:gridCol w="5703027"/>
              </a:tblGrid>
              <a:tr h="1466576">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000000"/>
                          </a:solidFill>
                          <a:effectLst/>
                          <a:latin typeface="Calibri"/>
                          <a:ea typeface="Helvetica" pitchFamily="-110" charset="0"/>
                          <a:cs typeface="Calibri"/>
                        </a:rPr>
                        <a:t>Have students say the word.  </a:t>
                      </a: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Write 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on the board.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“Today we are going to learn 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Let’s say the word together: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a:t>
                      </a: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2953024">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000000"/>
                          </a:solidFill>
                          <a:effectLst/>
                          <a:latin typeface="Calibri"/>
                          <a:ea typeface="Helvetica" pitchFamily="-110" charset="0"/>
                          <a:cs typeface="Calibri"/>
                        </a:rPr>
                        <a:t>Provide a definition of the word, using student-friendly explanations and visuals. </a:t>
                      </a: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“We are going to study a definition for 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The definition for</a:t>
                      </a:r>
                      <a:r>
                        <a:rPr kumimoji="0" lang="en-US" sz="2000" b="0" i="1" u="none" strike="noStrike" cap="none" normalizeH="0" baseline="0" dirty="0" smtClean="0">
                          <a:ln>
                            <a:noFill/>
                          </a:ln>
                          <a:solidFill>
                            <a:srgbClr val="000000"/>
                          </a:solidFill>
                          <a:effectLst/>
                          <a:latin typeface="Calibri"/>
                          <a:ea typeface="Helvetica" pitchFamily="-110" charset="0"/>
                          <a:cs typeface="Calibri"/>
                        </a:rPr>
                        <a:t> 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is ‘something that is connected to the sun.’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is an adjective that describes a noun.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Here is how we would use 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a:t>
                      </a:r>
                      <a:r>
                        <a:rPr kumimoji="0" lang="en-US" sz="2000" b="0" i="0" u="none" strike="noStrike" cap="none" normalizeH="0" baseline="0" dirty="0" smtClean="0">
                          <a:ln>
                            <a:noFill/>
                          </a:ln>
                          <a:solidFill>
                            <a:srgbClr val="000000"/>
                          </a:solidFill>
                          <a:effectLst/>
                          <a:latin typeface="Calibri"/>
                          <a:ea typeface="Helvetica" pitchFamily="-110" charset="0"/>
                          <a:cs typeface="Calibri"/>
                        </a:rPr>
                        <a:t> in a sentence: Solar energy is energy that comes from the sun.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Other ways we can use this word include solar system and solar panel.”</a:t>
                      </a:r>
                      <a:endParaRPr kumimoji="0" lang="en-US" sz="2000" b="0" i="1" u="none" strike="noStrike" cap="none" normalizeH="0" baseline="0" dirty="0" smtClean="0">
                        <a:ln>
                          <a:noFill/>
                        </a:ln>
                        <a:solidFill>
                          <a:srgbClr val="000000"/>
                        </a:solidFill>
                        <a:effectLst/>
                        <a:latin typeface="Calibri"/>
                        <a:ea typeface="Helvetica" pitchFamily="-110" charset="0"/>
                        <a:cs typeface="Calibri"/>
                      </a:endParaRP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27</a:t>
            </a:fld>
            <a:endParaRPr lang="en-US" dirty="0"/>
          </a:p>
        </p:txBody>
      </p:sp>
    </p:spTree>
    <p:extLst>
      <p:ext uri="{BB962C8B-B14F-4D97-AF65-F5344CB8AC3E}">
        <p14:creationId xmlns:p14="http://schemas.microsoft.com/office/powerpoint/2010/main" val="5601302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nchor="t" anchorCtr="0">
            <a:noAutofit/>
          </a:bodyPr>
          <a:lstStyle/>
          <a:p>
            <a:r>
              <a:rPr lang="en-US" sz="3200" dirty="0" smtClean="0"/>
              <a:t>Explicit Vocabulary Instruction Example (cont.)</a:t>
            </a:r>
          </a:p>
        </p:txBody>
      </p:sp>
      <p:graphicFrame>
        <p:nvGraphicFramePr>
          <p:cNvPr id="11" name="Group 128"/>
          <p:cNvGraphicFramePr>
            <a:graphicFrameLocks noGrp="1"/>
          </p:cNvGraphicFramePr>
          <p:nvPr>
            <p:ph idx="1"/>
            <p:extLst>
              <p:ext uri="{D42A27DB-BD31-4B8C-83A1-F6EECF244321}">
                <p14:modId xmlns:p14="http://schemas.microsoft.com/office/powerpoint/2010/main" val="191940346"/>
              </p:ext>
            </p:extLst>
          </p:nvPr>
        </p:nvGraphicFramePr>
        <p:xfrm>
          <a:off x="533400" y="1608666"/>
          <a:ext cx="8229097" cy="4868334"/>
        </p:xfrm>
        <a:graphic>
          <a:graphicData uri="http://schemas.openxmlformats.org/drawingml/2006/table">
            <a:tbl>
              <a:tblPr/>
              <a:tblGrid>
                <a:gridCol w="2526070"/>
                <a:gridCol w="5703027"/>
              </a:tblGrid>
              <a:tr h="2362200">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000000"/>
                          </a:solidFill>
                          <a:effectLst/>
                          <a:latin typeface="Calibri"/>
                          <a:ea typeface="Helvetica" pitchFamily="-110" charset="0"/>
                          <a:cs typeface="Calibri"/>
                        </a:rPr>
                        <a:t>Have students discuss what is known about the word. </a:t>
                      </a: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“Think about 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What do you already know about the word?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Turn to your partner and tell him or her one idea about 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Be prepared to share with the rest of the group what you and your partner talk about.”</a:t>
                      </a:r>
                      <a:endParaRPr kumimoji="0" lang="en-US" sz="2000" b="0" i="1" u="none" strike="noStrike" cap="none" normalizeH="0" baseline="0" dirty="0" smtClean="0">
                        <a:ln>
                          <a:noFill/>
                        </a:ln>
                        <a:solidFill>
                          <a:srgbClr val="000000"/>
                        </a:solidFill>
                        <a:effectLst/>
                        <a:latin typeface="Calibri"/>
                        <a:ea typeface="Helvetica" pitchFamily="-110" charset="0"/>
                        <a:cs typeface="Calibri"/>
                      </a:endParaRP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2506134">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000000"/>
                          </a:solidFill>
                          <a:effectLst/>
                          <a:latin typeface="Calibri"/>
                          <a:ea typeface="Helvetica" pitchFamily="-110" charset="0"/>
                          <a:cs typeface="Calibri"/>
                        </a:rPr>
                        <a:t>Provide examples and nonexamples of the word. </a:t>
                      </a: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“Some examples of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are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system</a:t>
                      </a:r>
                      <a:r>
                        <a:rPr kumimoji="0" lang="en-US" sz="2000" b="0" i="0" u="none" strike="noStrike" cap="none" normalizeH="0" baseline="0" dirty="0" smtClean="0">
                          <a:ln>
                            <a:noFill/>
                          </a:ln>
                          <a:solidFill>
                            <a:srgbClr val="000000"/>
                          </a:solidFill>
                          <a:effectLst/>
                          <a:latin typeface="Calibri"/>
                          <a:ea typeface="Helvetica" pitchFamily="-110" charset="0"/>
                          <a:cs typeface="Calibri"/>
                        </a:rPr>
                        <a:t> and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energy</a:t>
                      </a:r>
                      <a:r>
                        <a:rPr kumimoji="0" lang="en-US" sz="2000" b="0" i="0" u="none" strike="noStrike" cap="none" normalizeH="0" baseline="0" dirty="0" smtClean="0">
                          <a:ln>
                            <a:noFill/>
                          </a:ln>
                          <a:solidFill>
                            <a:srgbClr val="000000"/>
                          </a:solidFill>
                          <a:effectLst/>
                          <a:latin typeface="Calibri"/>
                          <a:ea typeface="Helvetica" pitchFamily="-110" charset="0"/>
                          <a:cs typeface="Calibri"/>
                        </a:rPr>
                        <a:t>. Both terms refer to things that are connected or related to the sun.</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Calibri"/>
                          <a:ea typeface="Helvetica" pitchFamily="-110" charset="0"/>
                          <a:cs typeface="Calibri"/>
                        </a:rPr>
                        <a:t>The word </a:t>
                      </a:r>
                      <a:r>
                        <a:rPr kumimoji="0" lang="en-US" sz="20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2000" b="0" i="0" u="none" strike="noStrike" cap="none" normalizeH="0" baseline="0" dirty="0" smtClean="0">
                          <a:ln>
                            <a:noFill/>
                          </a:ln>
                          <a:solidFill>
                            <a:srgbClr val="000000"/>
                          </a:solidFill>
                          <a:effectLst/>
                          <a:latin typeface="Calibri"/>
                          <a:ea typeface="Helvetica" pitchFamily="-110" charset="0"/>
                          <a:cs typeface="Calibri"/>
                        </a:rPr>
                        <a:t>does not mean ‘having to do with planets or other stars.’ It refers only to the sun.”</a:t>
                      </a:r>
                      <a:endParaRPr kumimoji="0" lang="en-US" sz="2000" b="0" i="1" u="none" strike="noStrike" cap="none" normalizeH="0" baseline="0" dirty="0" smtClean="0">
                        <a:ln>
                          <a:noFill/>
                        </a:ln>
                        <a:solidFill>
                          <a:srgbClr val="000000"/>
                        </a:solidFill>
                        <a:effectLst/>
                        <a:latin typeface="Calibri"/>
                        <a:ea typeface="Helvetica" pitchFamily="-110" charset="0"/>
                        <a:cs typeface="Calibri"/>
                      </a:endParaRPr>
                    </a:p>
                  </a:txBody>
                  <a:tcPr marL="97545" marR="97545"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28</a:t>
            </a:fld>
            <a:endParaRPr lang="en-US" dirty="0"/>
          </a:p>
        </p:txBody>
      </p:sp>
    </p:spTree>
    <p:extLst>
      <p:ext uri="{BB962C8B-B14F-4D97-AF65-F5344CB8AC3E}">
        <p14:creationId xmlns:p14="http://schemas.microsoft.com/office/powerpoint/2010/main" val="32790432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noAutofit/>
          </a:bodyPr>
          <a:lstStyle/>
          <a:p>
            <a:r>
              <a:rPr lang="en-US" sz="3200" dirty="0" smtClean="0"/>
              <a:t>Explicit Vocabulary Instruction Example (cont.)</a:t>
            </a:r>
          </a:p>
        </p:txBody>
      </p:sp>
      <p:graphicFrame>
        <p:nvGraphicFramePr>
          <p:cNvPr id="11" name="Group 41"/>
          <p:cNvGraphicFramePr>
            <a:graphicFrameLocks noGrp="1"/>
          </p:cNvGraphicFramePr>
          <p:nvPr>
            <p:ph idx="1"/>
            <p:extLst>
              <p:ext uri="{D42A27DB-BD31-4B8C-83A1-F6EECF244321}">
                <p14:modId xmlns:p14="http://schemas.microsoft.com/office/powerpoint/2010/main" val="3592334085"/>
              </p:ext>
            </p:extLst>
          </p:nvPr>
        </p:nvGraphicFramePr>
        <p:xfrm>
          <a:off x="457200" y="1905000"/>
          <a:ext cx="8229437" cy="4343400"/>
        </p:xfrm>
        <a:graphic>
          <a:graphicData uri="http://schemas.openxmlformats.org/drawingml/2006/table">
            <a:tbl>
              <a:tblPr/>
              <a:tblGrid>
                <a:gridCol w="2455814"/>
                <a:gridCol w="5773623"/>
              </a:tblGrid>
              <a:tr h="2171700">
                <a:tc>
                  <a:txBody>
                    <a:bodyPr/>
                    <a:lstStyle/>
                    <a:p>
                      <a:pPr marL="0" marR="0" lvl="0" indent="0" algn="l" defTabSz="914400" rtl="0" eaLnBrk="0" fontAlgn="base" latinLnBrk="0" hangingPunct="0">
                        <a:lnSpc>
                          <a:spcPct val="100000"/>
                        </a:lnSpc>
                        <a:spcBef>
                          <a:spcPct val="20000"/>
                        </a:spcBef>
                        <a:spcAft>
                          <a:spcPts val="1200"/>
                        </a:spcAft>
                        <a:buClrTx/>
                        <a:buSzTx/>
                        <a:buFont typeface="Arial" pitchFamily="-110" charset="0"/>
                        <a:buNone/>
                        <a:tabLst/>
                      </a:pPr>
                      <a:r>
                        <a:rPr kumimoji="0" lang="en-US" sz="1800" b="1" i="0" u="none" strike="noStrike" cap="none" normalizeH="0" baseline="0" dirty="0" smtClean="0">
                          <a:ln>
                            <a:noFill/>
                          </a:ln>
                          <a:solidFill>
                            <a:srgbClr val="000000"/>
                          </a:solidFill>
                          <a:effectLst/>
                          <a:latin typeface="Calibri"/>
                          <a:ea typeface="Helvetica" pitchFamily="-110" charset="0"/>
                          <a:cs typeface="Calibri"/>
                        </a:rPr>
                        <a:t>Engage in deep- processing activities by asking questions, using graphic organizers, or having students act out the word. </a:t>
                      </a:r>
                    </a:p>
                  </a:txBody>
                  <a:tcPr marL="98448" marR="98448"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000000"/>
                          </a:solidFill>
                          <a:effectLst/>
                          <a:latin typeface="Calibri"/>
                          <a:ea typeface="Helvetica" pitchFamily="-110" charset="0"/>
                          <a:cs typeface="Calibri"/>
                        </a:rPr>
                        <a:t>“Analyze the word </a:t>
                      </a:r>
                      <a:r>
                        <a:rPr kumimoji="0" lang="en-US" sz="1800" b="0" i="1" u="none" strike="noStrike" cap="none" normalizeH="0" baseline="0" dirty="0" smtClean="0">
                          <a:ln>
                            <a:noFill/>
                          </a:ln>
                          <a:solidFill>
                            <a:srgbClr val="000000"/>
                          </a:solidFill>
                          <a:effectLst/>
                          <a:latin typeface="Calibri"/>
                          <a:ea typeface="Helvetica" pitchFamily="-110" charset="0"/>
                          <a:cs typeface="Calibri"/>
                        </a:rPr>
                        <a:t>solar</a:t>
                      </a:r>
                      <a:r>
                        <a:rPr kumimoji="0" lang="en-US" sz="1800" b="0" i="0" u="none" strike="noStrike" cap="none" normalizeH="0" baseline="0" dirty="0" smtClean="0">
                          <a:ln>
                            <a:noFill/>
                          </a:ln>
                          <a:solidFill>
                            <a:srgbClr val="000000"/>
                          </a:solidFill>
                          <a:effectLst/>
                          <a:latin typeface="Calibri"/>
                          <a:ea typeface="Helvetica" pitchFamily="-110" charset="0"/>
                          <a:cs typeface="Calibri"/>
                        </a:rPr>
                        <a:t> and categorize it with other words like it.” </a:t>
                      </a:r>
                      <a:r>
                        <a:rPr kumimoji="0" lang="en-US" sz="1800" b="1" i="1" u="none" strike="noStrike" cap="none" normalizeH="0" baseline="0" dirty="0" smtClean="0">
                          <a:ln>
                            <a:noFill/>
                          </a:ln>
                          <a:solidFill>
                            <a:srgbClr val="000000"/>
                          </a:solidFill>
                          <a:effectLst/>
                          <a:latin typeface="Calibri"/>
                          <a:ea typeface="Helvetica" pitchFamily="-110" charset="0"/>
                          <a:cs typeface="Calibri"/>
                        </a:rPr>
                        <a:t>OR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000000"/>
                          </a:solidFill>
                          <a:effectLst/>
                          <a:latin typeface="Calibri"/>
                          <a:ea typeface="Helvetica" pitchFamily="-110" charset="0"/>
                          <a:cs typeface="Calibri"/>
                        </a:rPr>
                        <a:t>“Compare and contrast the word </a:t>
                      </a:r>
                      <a:r>
                        <a:rPr kumimoji="0" lang="en-US" sz="18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1800" b="0" i="0" u="none" strike="noStrike" cap="none" normalizeH="0" baseline="0" dirty="0" smtClean="0">
                          <a:ln>
                            <a:noFill/>
                          </a:ln>
                          <a:solidFill>
                            <a:srgbClr val="000000"/>
                          </a:solidFill>
                          <a:effectLst/>
                          <a:latin typeface="Calibri"/>
                          <a:ea typeface="Helvetica" pitchFamily="-110" charset="0"/>
                          <a:cs typeface="Calibri"/>
                        </a:rPr>
                        <a:t>with the word </a:t>
                      </a:r>
                      <a:r>
                        <a:rPr kumimoji="0" lang="en-US" sz="1800" b="0" i="1" u="none" strike="noStrike" cap="none" normalizeH="0" baseline="0" dirty="0" smtClean="0">
                          <a:ln>
                            <a:noFill/>
                          </a:ln>
                          <a:solidFill>
                            <a:srgbClr val="000000"/>
                          </a:solidFill>
                          <a:effectLst/>
                          <a:latin typeface="Calibri"/>
                          <a:ea typeface="Helvetica" pitchFamily="-110" charset="0"/>
                          <a:cs typeface="Calibri"/>
                        </a:rPr>
                        <a:t>lunar </a:t>
                      </a:r>
                      <a:r>
                        <a:rPr kumimoji="0" lang="en-US" sz="1800" b="0" i="0" u="none" strike="noStrike" cap="none" normalizeH="0" baseline="0" dirty="0" smtClean="0">
                          <a:ln>
                            <a:noFill/>
                          </a:ln>
                          <a:solidFill>
                            <a:srgbClr val="000000"/>
                          </a:solidFill>
                          <a:effectLst/>
                          <a:latin typeface="Calibri"/>
                          <a:ea typeface="Helvetica" pitchFamily="-110" charset="0"/>
                          <a:cs typeface="Calibri"/>
                        </a:rPr>
                        <a:t>and complete a Venn diagram graphic organizer.”</a:t>
                      </a:r>
                      <a:r>
                        <a:rPr kumimoji="0" lang="en-US" sz="1800" b="0" i="1" u="none" strike="noStrike" cap="none" normalizeH="0" baseline="0" dirty="0" smtClean="0">
                          <a:ln>
                            <a:noFill/>
                          </a:ln>
                          <a:solidFill>
                            <a:srgbClr val="000000"/>
                          </a:solidFill>
                          <a:effectLst/>
                          <a:latin typeface="Calibri"/>
                          <a:ea typeface="Helvetica" pitchFamily="-110" charset="0"/>
                          <a:cs typeface="Calibri"/>
                        </a:rPr>
                        <a:t> </a:t>
                      </a:r>
                      <a:r>
                        <a:rPr kumimoji="0" lang="en-US" sz="1800" b="1" i="1" u="none" strike="noStrike" cap="none" normalizeH="0" baseline="0" dirty="0" smtClean="0">
                          <a:ln>
                            <a:noFill/>
                          </a:ln>
                          <a:solidFill>
                            <a:srgbClr val="000000"/>
                          </a:solidFill>
                          <a:effectLst/>
                          <a:latin typeface="Calibri"/>
                          <a:ea typeface="Helvetica" pitchFamily="-110" charset="0"/>
                          <a:cs typeface="Calibri"/>
                        </a:rPr>
                        <a:t>OR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000000"/>
                          </a:solidFill>
                          <a:effectLst/>
                          <a:latin typeface="Calibri"/>
                          <a:ea typeface="Helvetica" pitchFamily="-110" charset="0"/>
                          <a:cs typeface="Calibri"/>
                        </a:rPr>
                        <a:t>“Act out the word </a:t>
                      </a:r>
                      <a:r>
                        <a:rPr kumimoji="0" lang="en-US" sz="18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1800" b="0" i="0" u="none" strike="noStrike" cap="none" normalizeH="0" baseline="0" dirty="0" smtClean="0">
                          <a:ln>
                            <a:noFill/>
                          </a:ln>
                          <a:solidFill>
                            <a:srgbClr val="000000"/>
                          </a:solidFill>
                          <a:effectLst/>
                          <a:latin typeface="Calibri"/>
                          <a:ea typeface="Helvetica" pitchFamily="-110" charset="0"/>
                          <a:cs typeface="Calibri"/>
                        </a:rPr>
                        <a:t>so that your classmates can guess its meaning.”</a:t>
                      </a:r>
                    </a:p>
                  </a:txBody>
                  <a:tcPr marL="98448" marR="98448"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2171700">
                <a:tc>
                  <a:txBody>
                    <a:bodyPr/>
                    <a:lstStyle/>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1" i="0" u="none" strike="noStrike" cap="none" normalizeH="0" baseline="0" dirty="0" smtClean="0">
                          <a:ln>
                            <a:noFill/>
                          </a:ln>
                          <a:solidFill>
                            <a:srgbClr val="000000"/>
                          </a:solidFill>
                          <a:effectLst/>
                          <a:latin typeface="Calibri"/>
                          <a:ea typeface="Helvetica" pitchFamily="-110" charset="0"/>
                          <a:cs typeface="Calibri"/>
                        </a:rPr>
                        <a:t>Provide scaffolds so that students can create powerful sentences with the new word.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1" i="0" u="none" strike="noStrike" cap="none" normalizeH="0" baseline="0" dirty="0" smtClean="0">
                          <a:ln>
                            <a:noFill/>
                          </a:ln>
                          <a:solidFill>
                            <a:srgbClr val="000000"/>
                          </a:solidFill>
                          <a:effectLst/>
                          <a:latin typeface="Calibri"/>
                          <a:ea typeface="Helvetica" pitchFamily="-110" charset="0"/>
                          <a:cs typeface="Calibri"/>
                        </a:rPr>
                        <a:t>Provide sentence stems as a scaffold. </a:t>
                      </a:r>
                    </a:p>
                  </a:txBody>
                  <a:tcPr marL="98448" marR="98448"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000000"/>
                          </a:solidFill>
                          <a:effectLst/>
                          <a:latin typeface="Calibri"/>
                          <a:ea typeface="Helvetica" pitchFamily="-110" charset="0"/>
                          <a:cs typeface="Calibri"/>
                        </a:rPr>
                        <a:t>“Powerful sentences help us understand the word by using the word within the correct context. </a:t>
                      </a:r>
                    </a:p>
                    <a:p>
                      <a:pPr marL="0" marR="0" lvl="0" indent="0" algn="l" defTabSz="457200" rtl="0" eaLnBrk="1" fontAlgn="base" latinLnBrk="0" hangingPunct="1">
                        <a:lnSpc>
                          <a:spcPct val="100000"/>
                        </a:lnSpc>
                        <a:spcBef>
                          <a:spcPct val="0"/>
                        </a:spcBef>
                        <a:spcAft>
                          <a:spcPts val="1200"/>
                        </a:spcAft>
                        <a:buClrTx/>
                        <a:buSzTx/>
                        <a:buFontTx/>
                        <a:buNone/>
                        <a:tabLst/>
                      </a:pPr>
                      <a:r>
                        <a:rPr kumimoji="0" lang="en-US" sz="1800" b="0" i="0" u="none" strike="noStrike" cap="none" normalizeH="0" baseline="0" dirty="0" smtClean="0">
                          <a:ln>
                            <a:noFill/>
                          </a:ln>
                          <a:solidFill>
                            <a:srgbClr val="000000"/>
                          </a:solidFill>
                          <a:effectLst/>
                          <a:latin typeface="Calibri"/>
                          <a:ea typeface="Helvetica" pitchFamily="-110" charset="0"/>
                          <a:cs typeface="Calibri"/>
                        </a:rPr>
                        <a:t>For example, a powerful sentence for the word </a:t>
                      </a:r>
                      <a:r>
                        <a:rPr kumimoji="0" lang="en-US" sz="1800" b="0" i="1" u="none" strike="noStrike" cap="none" normalizeH="0" baseline="0" dirty="0" smtClean="0">
                          <a:ln>
                            <a:noFill/>
                          </a:ln>
                          <a:solidFill>
                            <a:srgbClr val="000000"/>
                          </a:solidFill>
                          <a:effectLst/>
                          <a:latin typeface="Calibri"/>
                          <a:ea typeface="Helvetica" pitchFamily="-110" charset="0"/>
                          <a:cs typeface="Calibri"/>
                        </a:rPr>
                        <a:t>solar </a:t>
                      </a:r>
                      <a:r>
                        <a:rPr kumimoji="0" lang="en-US" sz="1800" b="0" i="0" u="none" strike="noStrike" cap="none" normalizeH="0" baseline="0" dirty="0" smtClean="0">
                          <a:ln>
                            <a:noFill/>
                          </a:ln>
                          <a:solidFill>
                            <a:srgbClr val="000000"/>
                          </a:solidFill>
                          <a:effectLst/>
                          <a:latin typeface="Calibri"/>
                          <a:ea typeface="Helvetica" pitchFamily="-110" charset="0"/>
                          <a:cs typeface="Calibri"/>
                        </a:rPr>
                        <a:t>is: </a:t>
                      </a:r>
                      <a:r>
                        <a:rPr kumimoji="0" lang="en-US" sz="1800" b="1" i="0" u="none" strike="noStrike" cap="none" normalizeH="0" baseline="0" dirty="0" smtClean="0">
                          <a:ln>
                            <a:noFill/>
                          </a:ln>
                          <a:solidFill>
                            <a:srgbClr val="000000"/>
                          </a:solidFill>
                          <a:effectLst/>
                          <a:latin typeface="Calibri"/>
                          <a:ea typeface="Helvetica" pitchFamily="-110" charset="0"/>
                          <a:cs typeface="Calibri"/>
                        </a:rPr>
                        <a:t>The sun produces solar energy that we can use to turn on our lights and heat our homes.</a:t>
                      </a:r>
                      <a:r>
                        <a:rPr kumimoji="0" lang="en-US" sz="1800" b="0" i="0" u="none" strike="noStrike" cap="none" normalizeH="0" baseline="0" dirty="0" smtClean="0">
                          <a:ln>
                            <a:noFill/>
                          </a:ln>
                          <a:solidFill>
                            <a:srgbClr val="000000"/>
                          </a:solidFill>
                          <a:effectLst/>
                          <a:latin typeface="Calibri"/>
                          <a:ea typeface="Helvetica" pitchFamily="-110" charset="0"/>
                          <a:cs typeface="Calibri"/>
                        </a:rPr>
                        <a:t>”</a:t>
                      </a:r>
                      <a:r>
                        <a:rPr kumimoji="0" lang="en-US" sz="1800" b="1" i="0" u="none" strike="noStrike" cap="none" normalizeH="0" baseline="0" dirty="0" smtClean="0">
                          <a:ln>
                            <a:noFill/>
                          </a:ln>
                          <a:solidFill>
                            <a:srgbClr val="000000"/>
                          </a:solidFill>
                          <a:effectLst/>
                          <a:latin typeface="Calibri"/>
                          <a:ea typeface="Helvetica" pitchFamily="-110" charset="0"/>
                          <a:cs typeface="Calibri"/>
                        </a:rPr>
                        <a:t> </a:t>
                      </a:r>
                      <a:endParaRPr kumimoji="0" lang="en-US" sz="1800" b="0" i="1" u="none" strike="noStrike" cap="none" normalizeH="0" baseline="0" dirty="0" smtClean="0">
                        <a:ln>
                          <a:noFill/>
                        </a:ln>
                        <a:solidFill>
                          <a:srgbClr val="000000"/>
                        </a:solidFill>
                        <a:effectLst/>
                        <a:latin typeface="Calibri"/>
                        <a:ea typeface="Helvetica" pitchFamily="-110" charset="0"/>
                        <a:cs typeface="Calibri"/>
                      </a:endParaRPr>
                    </a:p>
                  </a:txBody>
                  <a:tcPr marL="98448" marR="98448" anchor="ctr"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29</a:t>
            </a:fld>
            <a:endParaRPr lang="en-US" dirty="0"/>
          </a:p>
        </p:txBody>
      </p:sp>
    </p:spTree>
    <p:extLst>
      <p:ext uri="{BB962C8B-B14F-4D97-AF65-F5344CB8AC3E}">
        <p14:creationId xmlns:p14="http://schemas.microsoft.com/office/powerpoint/2010/main" val="24851132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838200"/>
            <a:ext cx="8686800" cy="769441"/>
          </a:xfrm>
        </p:spPr>
        <p:txBody>
          <a:bodyPr>
            <a:normAutofit fontScale="90000"/>
          </a:bodyPr>
          <a:lstStyle/>
          <a:p>
            <a:r>
              <a:rPr lang="en-US" dirty="0" smtClean="0"/>
              <a:t>Vocabulary and Oral Language Development</a:t>
            </a:r>
          </a:p>
        </p:txBody>
      </p:sp>
      <p:sp>
        <p:nvSpPr>
          <p:cNvPr id="20483" name="Subtitle 2"/>
          <p:cNvSpPr>
            <a:spLocks noGrp="1"/>
          </p:cNvSpPr>
          <p:nvPr>
            <p:ph idx="1"/>
          </p:nvPr>
        </p:nvSpPr>
        <p:spPr>
          <a:xfrm>
            <a:off x="457200" y="1905001"/>
            <a:ext cx="8229600" cy="3886200"/>
          </a:xfrm>
        </p:spPr>
        <p:txBody>
          <a:bodyPr>
            <a:normAutofit/>
          </a:bodyPr>
          <a:lstStyle/>
          <a:p>
            <a:pPr marL="0" indent="0" eaLnBrk="1" hangingPunct="1">
              <a:buFont typeface="Wingdings" pitchFamily="-110" charset="2"/>
              <a:buNone/>
            </a:pPr>
            <a:r>
              <a:rPr lang="en-US" sz="2800" dirty="0" smtClean="0">
                <a:latin typeface="Calibri"/>
                <a:ea typeface="ＭＳ Ｐゴシック" pitchFamily="-110" charset="-128"/>
                <a:cs typeface="Calibri"/>
              </a:rPr>
              <a:t>“Good vocabulary instruction helps children gain ownership of words, instead of just learning words well enough to pass a test. Good vocabulary instruction provides multiple exposures through rich and varied activities to meaningful information about the word.”</a:t>
            </a:r>
          </a:p>
          <a:p>
            <a:pPr algn="r" eaLnBrk="1" hangingPunct="1">
              <a:buFont typeface="Wingdings" pitchFamily="-110" charset="2"/>
              <a:buNone/>
            </a:pPr>
            <a:r>
              <a:rPr lang="en-US" sz="1800" dirty="0" smtClean="0">
                <a:latin typeface="Calibri"/>
                <a:ea typeface="ＭＳ Ｐゴシック" pitchFamily="-110" charset="-128"/>
                <a:cs typeface="Calibri"/>
              </a:rPr>
              <a:t>(Stahl &amp; Kapinus, 2001, p. 14)</a:t>
            </a:r>
          </a:p>
          <a:p>
            <a:pPr eaLnBrk="1" hangingPunct="1"/>
            <a:endParaRPr lang="en-US" dirty="0" smtClean="0">
              <a:latin typeface="Calibri"/>
              <a:ea typeface="ＭＳ Ｐゴシック" pitchFamily="-110" charset="-128"/>
              <a:cs typeface="Calibri"/>
            </a:endParaRP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3</a:t>
            </a:fld>
            <a:endParaRPr lang="en-US" dirty="0"/>
          </a:p>
        </p:txBody>
      </p:sp>
    </p:spTree>
    <p:extLst>
      <p:ext uri="{BB962C8B-B14F-4D97-AF65-F5344CB8AC3E}">
        <p14:creationId xmlns:p14="http://schemas.microsoft.com/office/powerpoint/2010/main" val="14972249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457200" y="1066800"/>
            <a:ext cx="8229600" cy="769441"/>
          </a:xfrm>
        </p:spPr>
        <p:txBody>
          <a:bodyPr>
            <a:noAutofit/>
          </a:bodyPr>
          <a:lstStyle/>
          <a:p>
            <a:r>
              <a:rPr lang="en-US" dirty="0" smtClean="0"/>
              <a:t>Explicit Vocabulary Instruction: </a:t>
            </a:r>
            <a:br>
              <a:rPr lang="en-US" dirty="0" smtClean="0"/>
            </a:br>
            <a:r>
              <a:rPr lang="en-US" dirty="0" smtClean="0"/>
              <a:t>Your Turn!</a:t>
            </a:r>
          </a:p>
        </p:txBody>
      </p:sp>
      <p:sp>
        <p:nvSpPr>
          <p:cNvPr id="59395" name="Rectangle 3"/>
          <p:cNvSpPr>
            <a:spLocks noGrp="1"/>
          </p:cNvSpPr>
          <p:nvPr>
            <p:ph idx="1"/>
          </p:nvPr>
        </p:nvSpPr>
        <p:spPr>
          <a:xfrm>
            <a:off x="457200" y="2209801"/>
            <a:ext cx="8229600" cy="3505200"/>
          </a:xfrm>
        </p:spPr>
        <p:txBody>
          <a:bodyPr>
            <a:normAutofit/>
          </a:bodyPr>
          <a:lstStyle/>
          <a:p>
            <a:r>
              <a:rPr lang="en-US" sz="2800" dirty="0" smtClean="0"/>
              <a:t>Choose one word (per pair of participants).</a:t>
            </a:r>
          </a:p>
          <a:p>
            <a:r>
              <a:rPr lang="en-US" sz="2800" dirty="0" smtClean="0"/>
              <a:t>Follow the routine for explicit vocabulary instruction.</a:t>
            </a:r>
          </a:p>
          <a:p>
            <a:r>
              <a:rPr lang="en-US" sz="2800" dirty="0" smtClean="0"/>
              <a:t>Practice teaching and learning your word.</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30</a:t>
            </a:fld>
            <a:endParaRPr lang="en-US" dirty="0"/>
          </a:p>
        </p:txBody>
      </p:sp>
    </p:spTree>
    <p:extLst>
      <p:ext uri="{BB962C8B-B14F-4D97-AF65-F5344CB8AC3E}">
        <p14:creationId xmlns:p14="http://schemas.microsoft.com/office/powerpoint/2010/main" val="23174002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059359"/>
            <a:ext cx="8229600" cy="769441"/>
          </a:xfrm>
        </p:spPr>
        <p:txBody>
          <a:bodyPr>
            <a:noAutofit/>
          </a:bodyPr>
          <a:lstStyle/>
          <a:p>
            <a:r>
              <a:rPr lang="en-US" dirty="0" smtClean="0"/>
              <a:t>Effective Vocabulary Instruction: </a:t>
            </a:r>
            <a:br>
              <a:rPr lang="en-US" dirty="0" smtClean="0"/>
            </a:br>
            <a:r>
              <a:rPr lang="en-US" dirty="0" smtClean="0"/>
              <a:t>Things to Remember</a:t>
            </a:r>
          </a:p>
        </p:txBody>
      </p:sp>
      <p:sp>
        <p:nvSpPr>
          <p:cNvPr id="61443" name="Content Placeholder 2"/>
          <p:cNvSpPr>
            <a:spLocks noGrp="1"/>
          </p:cNvSpPr>
          <p:nvPr>
            <p:ph idx="1"/>
          </p:nvPr>
        </p:nvSpPr>
        <p:spPr>
          <a:xfrm>
            <a:off x="457200" y="2133599"/>
            <a:ext cx="8229600" cy="3733801"/>
          </a:xfrm>
        </p:spPr>
        <p:txBody>
          <a:bodyPr>
            <a:noAutofit/>
          </a:bodyPr>
          <a:lstStyle/>
          <a:p>
            <a:pPr>
              <a:lnSpc>
                <a:spcPct val="110000"/>
              </a:lnSpc>
              <a:spcBef>
                <a:spcPts val="600"/>
              </a:spcBef>
            </a:pPr>
            <a:r>
              <a:rPr lang="en-US" sz="2300" dirty="0" smtClean="0"/>
              <a:t>Teach vocabulary throughout the day and across content areas.</a:t>
            </a:r>
          </a:p>
          <a:p>
            <a:pPr>
              <a:lnSpc>
                <a:spcPct val="110000"/>
              </a:lnSpc>
              <a:spcBef>
                <a:spcPts val="600"/>
              </a:spcBef>
            </a:pPr>
            <a:r>
              <a:rPr lang="en-US" sz="2300" dirty="0" smtClean="0"/>
              <a:t>Create opportunities for interactive classroom talk.</a:t>
            </a:r>
          </a:p>
          <a:p>
            <a:pPr>
              <a:lnSpc>
                <a:spcPct val="110000"/>
              </a:lnSpc>
              <a:spcBef>
                <a:spcPts val="600"/>
              </a:spcBef>
            </a:pPr>
            <a:r>
              <a:rPr lang="en-US" sz="2300" dirty="0" smtClean="0"/>
              <a:t>Engage students in discussions of words, their meanings, and their uses, usually through read-alouds.</a:t>
            </a:r>
          </a:p>
          <a:p>
            <a:pPr>
              <a:lnSpc>
                <a:spcPct val="110000"/>
              </a:lnSpc>
              <a:spcBef>
                <a:spcPts val="600"/>
              </a:spcBef>
            </a:pPr>
            <a:r>
              <a:rPr lang="en-US" sz="2300" dirty="0" smtClean="0"/>
              <a:t>Make connections to students’ background knowledge.</a:t>
            </a:r>
          </a:p>
          <a:p>
            <a:pPr>
              <a:lnSpc>
                <a:spcPct val="110000"/>
              </a:lnSpc>
              <a:spcBef>
                <a:spcPts val="600"/>
              </a:spcBef>
            </a:pPr>
            <a:r>
              <a:rPr lang="en-US" sz="2300" dirty="0" smtClean="0"/>
              <a:t>Teach word meanings directly.</a:t>
            </a:r>
          </a:p>
          <a:p>
            <a:pPr>
              <a:lnSpc>
                <a:spcPct val="110000"/>
              </a:lnSpc>
              <a:spcBef>
                <a:spcPts val="600"/>
              </a:spcBef>
            </a:pPr>
            <a:r>
              <a:rPr lang="en-US" sz="2300" dirty="0"/>
              <a:t>Use multiple strategies to involve students in active exploration of words</a:t>
            </a:r>
            <a:r>
              <a:rPr lang="en-US" sz="2300" dirty="0" smtClean="0"/>
              <a:t>.</a:t>
            </a:r>
            <a:endParaRPr lang="en-US" sz="2300" dirty="0"/>
          </a:p>
        </p:txBody>
      </p:sp>
      <p:sp>
        <p:nvSpPr>
          <p:cNvPr id="61444" name="Rectangle 5"/>
          <p:cNvSpPr>
            <a:spLocks noChangeArrowheads="1"/>
          </p:cNvSpPr>
          <p:nvPr/>
        </p:nvSpPr>
        <p:spPr bwMode="auto">
          <a:xfrm>
            <a:off x="423334" y="5791200"/>
            <a:ext cx="8153400" cy="307777"/>
          </a:xfrm>
          <a:prstGeom prst="rect">
            <a:avLst/>
          </a:prstGeom>
          <a:noFill/>
          <a:ln w="9525">
            <a:noFill/>
            <a:miter lim="800000"/>
            <a:headEnd/>
            <a:tailEnd/>
          </a:ln>
        </p:spPr>
        <p:txBody>
          <a:bodyPr wrap="square">
            <a:prstTxWarp prst="textNoShape">
              <a:avLst/>
            </a:prstTxWarp>
            <a:spAutoFit/>
          </a:bodyPr>
          <a:lstStyle/>
          <a:p>
            <a:pPr algn="r"/>
            <a:r>
              <a:rPr lang="en-US" sz="1400" dirty="0">
                <a:solidFill>
                  <a:srgbClr val="000000"/>
                </a:solidFill>
                <a:latin typeface="Calibri"/>
                <a:ea typeface="Helvetica" pitchFamily="-110" charset="0"/>
                <a:cs typeface="Calibri"/>
              </a:rPr>
              <a:t>(August et al., 2005; Hiebert &amp; Kamil, 2005;</a:t>
            </a:r>
            <a:r>
              <a:rPr lang="en-US" sz="1400" dirty="0" smtClean="0">
                <a:solidFill>
                  <a:srgbClr val="000000"/>
                </a:solidFill>
                <a:latin typeface="Calibri"/>
                <a:ea typeface="Helvetica" pitchFamily="-110" charset="0"/>
                <a:cs typeface="Calibri"/>
              </a:rPr>
              <a:t> McKeown </a:t>
            </a:r>
            <a:r>
              <a:rPr lang="en-US" sz="1400" dirty="0">
                <a:solidFill>
                  <a:srgbClr val="000000"/>
                </a:solidFill>
                <a:latin typeface="Calibri"/>
                <a:ea typeface="Helvetica" pitchFamily="-110" charset="0"/>
                <a:cs typeface="Calibri"/>
              </a:rPr>
              <a:t>&amp; Beck, 2004; Stahl &amp; Nagy, 2006)</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31</a:t>
            </a:fld>
            <a:endParaRPr lang="en-US" dirty="0"/>
          </a:p>
        </p:txBody>
      </p:sp>
    </p:spTree>
    <p:extLst>
      <p:ext uri="{BB962C8B-B14F-4D97-AF65-F5344CB8AC3E}">
        <p14:creationId xmlns:p14="http://schemas.microsoft.com/office/powerpoint/2010/main" val="34244813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a:xfrm>
            <a:off x="457200" y="1059359"/>
            <a:ext cx="8229600" cy="769441"/>
          </a:xfrm>
        </p:spPr>
        <p:txBody>
          <a:bodyPr>
            <a:noAutofit/>
          </a:bodyPr>
          <a:lstStyle/>
          <a:p>
            <a:r>
              <a:rPr lang="en-US" dirty="0" smtClean="0"/>
              <a:t>Effective Vocabulary Instruction: </a:t>
            </a:r>
            <a:br>
              <a:rPr lang="en-US" dirty="0" smtClean="0"/>
            </a:br>
            <a:r>
              <a:rPr lang="en-US" dirty="0" smtClean="0"/>
              <a:t>Things to Remember (cont.)</a:t>
            </a:r>
          </a:p>
        </p:txBody>
      </p:sp>
      <p:sp>
        <p:nvSpPr>
          <p:cNvPr id="63491" name="Rectangle 5"/>
          <p:cNvSpPr>
            <a:spLocks noGrp="1"/>
          </p:cNvSpPr>
          <p:nvPr>
            <p:ph idx="1"/>
          </p:nvPr>
        </p:nvSpPr>
        <p:spPr>
          <a:xfrm>
            <a:off x="457200" y="2133599"/>
            <a:ext cx="8229600" cy="3581401"/>
          </a:xfrm>
        </p:spPr>
        <p:txBody>
          <a:bodyPr>
            <a:noAutofit/>
          </a:bodyPr>
          <a:lstStyle/>
          <a:p>
            <a:pPr>
              <a:spcBef>
                <a:spcPts val="600"/>
              </a:spcBef>
            </a:pPr>
            <a:r>
              <a:rPr lang="en-US" sz="2500" dirty="0" smtClean="0"/>
              <a:t>Ensure that students encounter new words multiple times.</a:t>
            </a:r>
          </a:p>
          <a:p>
            <a:pPr>
              <a:spcBef>
                <a:spcPts val="600"/>
              </a:spcBef>
            </a:pPr>
            <a:r>
              <a:rPr lang="en-US" sz="2500" dirty="0" smtClean="0"/>
              <a:t>Use dictionaries strategically.</a:t>
            </a:r>
          </a:p>
          <a:p>
            <a:pPr>
              <a:spcBef>
                <a:spcPts val="600"/>
              </a:spcBef>
            </a:pPr>
            <a:r>
              <a:rPr lang="en-US" sz="2500" dirty="0" smtClean="0"/>
              <a:t>Use semantic maps and graphic organizers.</a:t>
            </a:r>
          </a:p>
          <a:p>
            <a:pPr>
              <a:spcBef>
                <a:spcPts val="600"/>
              </a:spcBef>
            </a:pPr>
            <a:r>
              <a:rPr lang="en-US" sz="2500" dirty="0" smtClean="0"/>
              <a:t>Use examples and nonexamples.</a:t>
            </a:r>
          </a:p>
          <a:p>
            <a:pPr>
              <a:spcBef>
                <a:spcPts val="600"/>
              </a:spcBef>
            </a:pPr>
            <a:r>
              <a:rPr lang="en-US" sz="2500" dirty="0" smtClean="0"/>
              <a:t>Explain synonyms and antonyms.</a:t>
            </a:r>
          </a:p>
          <a:p>
            <a:pPr>
              <a:spcBef>
                <a:spcPts val="600"/>
              </a:spcBef>
            </a:pPr>
            <a:r>
              <a:rPr lang="en-US" sz="2500" dirty="0" smtClean="0"/>
              <a:t>Engage students in activities that require them to determine relationships among, between, and within words.</a:t>
            </a:r>
          </a:p>
        </p:txBody>
      </p:sp>
      <p:sp>
        <p:nvSpPr>
          <p:cNvPr id="7" name="Rectangle 5"/>
          <p:cNvSpPr>
            <a:spLocks noChangeArrowheads="1"/>
          </p:cNvSpPr>
          <p:nvPr/>
        </p:nvSpPr>
        <p:spPr bwMode="auto">
          <a:xfrm>
            <a:off x="423334" y="5791200"/>
            <a:ext cx="8153400" cy="307777"/>
          </a:xfrm>
          <a:prstGeom prst="rect">
            <a:avLst/>
          </a:prstGeom>
          <a:noFill/>
          <a:ln w="9525">
            <a:noFill/>
            <a:miter lim="800000"/>
            <a:headEnd/>
            <a:tailEnd/>
          </a:ln>
        </p:spPr>
        <p:txBody>
          <a:bodyPr wrap="square">
            <a:prstTxWarp prst="textNoShape">
              <a:avLst/>
            </a:prstTxWarp>
            <a:spAutoFit/>
          </a:bodyPr>
          <a:lstStyle/>
          <a:p>
            <a:pPr algn="r"/>
            <a:r>
              <a:rPr lang="en-US" sz="1400" dirty="0">
                <a:solidFill>
                  <a:srgbClr val="000000"/>
                </a:solidFill>
                <a:latin typeface="Calibri"/>
                <a:ea typeface="Helvetica" pitchFamily="-110" charset="0"/>
                <a:cs typeface="Calibri"/>
              </a:rPr>
              <a:t>(August et al., 2005; Hiebert &amp; Kamil, 2005;</a:t>
            </a:r>
            <a:r>
              <a:rPr lang="en-US" sz="1400" dirty="0" smtClean="0">
                <a:solidFill>
                  <a:srgbClr val="000000"/>
                </a:solidFill>
                <a:latin typeface="Calibri"/>
                <a:ea typeface="Helvetica" pitchFamily="-110" charset="0"/>
                <a:cs typeface="Calibri"/>
              </a:rPr>
              <a:t> McKeown </a:t>
            </a:r>
            <a:r>
              <a:rPr lang="en-US" sz="1400" dirty="0">
                <a:solidFill>
                  <a:srgbClr val="000000"/>
                </a:solidFill>
                <a:latin typeface="Calibri"/>
                <a:ea typeface="Helvetica" pitchFamily="-110" charset="0"/>
                <a:cs typeface="Calibri"/>
              </a:rPr>
              <a:t>&amp; Beck, 2004; Stahl &amp; Nagy, 2006)</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32</a:t>
            </a:fld>
            <a:endParaRPr lang="en-US" dirty="0"/>
          </a:p>
        </p:txBody>
      </p:sp>
    </p:spTree>
    <p:extLst>
      <p:ext uri="{BB962C8B-B14F-4D97-AF65-F5344CB8AC3E}">
        <p14:creationId xmlns:p14="http://schemas.microsoft.com/office/powerpoint/2010/main" val="2054386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uzz.png"/>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40000"/>
                    </a14:imgEffect>
                  </a14:imgLayer>
                </a14:imgProps>
              </a:ext>
            </a:extLst>
          </a:blip>
          <a:srcRect l="6176" t="4545" r="34118" b="4091"/>
          <a:stretch>
            <a:fillRect/>
          </a:stretch>
        </p:blipFill>
        <p:spPr>
          <a:xfrm>
            <a:off x="3718959" y="2058708"/>
            <a:ext cx="4124921" cy="4085357"/>
          </a:xfrm>
          <a:prstGeom prst="rect">
            <a:avLst/>
          </a:prstGeom>
        </p:spPr>
      </p:pic>
      <p:sp>
        <p:nvSpPr>
          <p:cNvPr id="22530" name="Title 25"/>
          <p:cNvSpPr>
            <a:spLocks noGrp="1"/>
          </p:cNvSpPr>
          <p:nvPr>
            <p:ph type="title"/>
          </p:nvPr>
        </p:nvSpPr>
        <p:spPr>
          <a:xfrm>
            <a:off x="457200" y="678359"/>
            <a:ext cx="8229600" cy="769441"/>
          </a:xfrm>
        </p:spPr>
        <p:txBody>
          <a:bodyPr/>
          <a:lstStyle/>
          <a:p>
            <a:pPr algn="l"/>
            <a:r>
              <a:rPr lang="en-US" dirty="0" smtClean="0"/>
              <a:t>Reading is…</a:t>
            </a:r>
          </a:p>
        </p:txBody>
      </p:sp>
      <p:sp>
        <p:nvSpPr>
          <p:cNvPr id="22531" name="Text Box 10"/>
          <p:cNvSpPr txBox="1">
            <a:spLocks noChangeArrowheads="1"/>
          </p:cNvSpPr>
          <p:nvPr/>
        </p:nvSpPr>
        <p:spPr bwMode="auto">
          <a:xfrm>
            <a:off x="0" y="1371600"/>
            <a:ext cx="9144000" cy="707886"/>
          </a:xfrm>
          <a:prstGeom prst="rect">
            <a:avLst/>
          </a:prstGeom>
          <a:noFill/>
          <a:ln w="9525">
            <a:noFill/>
            <a:miter lim="800000"/>
            <a:headEnd/>
            <a:tailEnd/>
          </a:ln>
        </p:spPr>
        <p:txBody>
          <a:bodyPr>
            <a:prstTxWarp prst="textNoShape">
              <a:avLst/>
            </a:prstTxWarp>
            <a:spAutoFit/>
          </a:bodyPr>
          <a:lstStyle/>
          <a:p>
            <a:pPr algn="ctr" eaLnBrk="0" hangingPunct="0"/>
            <a:r>
              <a:rPr lang="en-US" sz="2000" dirty="0">
                <a:solidFill>
                  <a:srgbClr val="000000"/>
                </a:solidFill>
                <a:latin typeface="Calibri"/>
                <a:ea typeface="Helvetica" pitchFamily="-110" charset="0"/>
                <a:cs typeface="Calibri"/>
              </a:rPr>
              <a:t>…the product of decoding </a:t>
            </a:r>
            <a:r>
              <a:rPr lang="en-US" sz="2000" i="1" dirty="0">
                <a:solidFill>
                  <a:srgbClr val="000000"/>
                </a:solidFill>
                <a:latin typeface="Calibri"/>
                <a:ea typeface="Helvetica" pitchFamily="-110" charset="0"/>
                <a:cs typeface="Calibri"/>
              </a:rPr>
              <a:t>(the ability to read words on a page) </a:t>
            </a:r>
            <a:br>
              <a:rPr lang="en-US" sz="2000" i="1" dirty="0">
                <a:solidFill>
                  <a:srgbClr val="000000"/>
                </a:solidFill>
                <a:latin typeface="Calibri"/>
                <a:ea typeface="Helvetica" pitchFamily="-110" charset="0"/>
                <a:cs typeface="Calibri"/>
              </a:rPr>
            </a:br>
            <a:r>
              <a:rPr lang="en-US" sz="2000" dirty="0">
                <a:solidFill>
                  <a:srgbClr val="000000"/>
                </a:solidFill>
                <a:latin typeface="Calibri"/>
                <a:ea typeface="Helvetica" pitchFamily="-110" charset="0"/>
                <a:cs typeface="Calibri"/>
              </a:rPr>
              <a:t>and comprehending language </a:t>
            </a:r>
            <a:r>
              <a:rPr lang="en-US" sz="2000" i="1" dirty="0">
                <a:solidFill>
                  <a:srgbClr val="000000"/>
                </a:solidFill>
                <a:latin typeface="Calibri"/>
                <a:ea typeface="Helvetica" pitchFamily="-110" charset="0"/>
                <a:cs typeface="Calibri"/>
              </a:rPr>
              <a:t>(understanding those words)</a:t>
            </a:r>
            <a:r>
              <a:rPr lang="en-US" sz="2000" dirty="0">
                <a:solidFill>
                  <a:srgbClr val="000000"/>
                </a:solidFill>
                <a:latin typeface="Calibri"/>
                <a:ea typeface="Helvetica" pitchFamily="-110" charset="0"/>
                <a:cs typeface="Calibri"/>
              </a:rPr>
              <a:t>.</a:t>
            </a:r>
          </a:p>
        </p:txBody>
      </p:sp>
      <p:sp>
        <p:nvSpPr>
          <p:cNvPr id="22532" name="Text Box 94"/>
          <p:cNvSpPr txBox="1">
            <a:spLocks noChangeArrowheads="1"/>
          </p:cNvSpPr>
          <p:nvPr/>
        </p:nvSpPr>
        <p:spPr bwMode="auto">
          <a:xfrm>
            <a:off x="6248400" y="6096000"/>
            <a:ext cx="1499667" cy="369332"/>
          </a:xfrm>
          <a:prstGeom prst="rect">
            <a:avLst/>
          </a:prstGeom>
          <a:noFill/>
          <a:ln w="9525">
            <a:noFill/>
            <a:miter lim="800000"/>
            <a:headEnd/>
            <a:tailEnd/>
          </a:ln>
        </p:spPr>
        <p:txBody>
          <a:bodyPr wrap="none">
            <a:prstTxWarp prst="textNoShape">
              <a:avLst/>
            </a:prstTxWarp>
            <a:spAutoFit/>
          </a:bodyPr>
          <a:lstStyle/>
          <a:p>
            <a:pPr algn="r" eaLnBrk="0" hangingPunct="0"/>
            <a:r>
              <a:rPr lang="en-US" dirty="0" smtClean="0">
                <a:solidFill>
                  <a:srgbClr val="000000"/>
                </a:solidFill>
                <a:latin typeface="Calibri"/>
                <a:ea typeface="Helvetica" pitchFamily="-110" charset="0"/>
                <a:cs typeface="Calibri"/>
              </a:rPr>
              <a:t>(Moats</a:t>
            </a:r>
            <a:r>
              <a:rPr lang="en-US" dirty="0">
                <a:solidFill>
                  <a:srgbClr val="000000"/>
                </a:solidFill>
                <a:latin typeface="Calibri"/>
                <a:ea typeface="Helvetica" pitchFamily="-110" charset="0"/>
                <a:cs typeface="Calibri"/>
              </a:rPr>
              <a:t>, </a:t>
            </a:r>
            <a:r>
              <a:rPr lang="en-US" dirty="0" smtClean="0">
                <a:solidFill>
                  <a:srgbClr val="000000"/>
                </a:solidFill>
                <a:latin typeface="Calibri"/>
                <a:ea typeface="Helvetica" pitchFamily="-110" charset="0"/>
                <a:cs typeface="Calibri"/>
              </a:rPr>
              <a:t>2005)</a:t>
            </a:r>
            <a:endParaRPr lang="en-US" dirty="0">
              <a:solidFill>
                <a:srgbClr val="000000"/>
              </a:solidFill>
              <a:latin typeface="Calibri"/>
              <a:ea typeface="Helvetica" pitchFamily="-110" charset="0"/>
              <a:cs typeface="Calibri"/>
            </a:endParaRPr>
          </a:p>
        </p:txBody>
      </p:sp>
      <p:sp>
        <p:nvSpPr>
          <p:cNvPr id="22535" name="Rectangle 95"/>
          <p:cNvSpPr>
            <a:spLocks noChangeArrowheads="1"/>
          </p:cNvSpPr>
          <p:nvPr/>
        </p:nvSpPr>
        <p:spPr bwMode="auto">
          <a:xfrm>
            <a:off x="3752871" y="2317935"/>
            <a:ext cx="2082958" cy="307777"/>
          </a:xfrm>
          <a:prstGeom prst="rect">
            <a:avLst/>
          </a:prstGeom>
          <a:noFill/>
          <a:ln w="9525">
            <a:noFill/>
            <a:miter lim="800000"/>
            <a:headEnd/>
            <a:tailEnd/>
          </a:ln>
        </p:spPr>
        <p:txBody>
          <a:bodyPr wrap="square">
            <a:prstTxWarp prst="textNoShape">
              <a:avLst/>
            </a:prstTxWarp>
            <a:spAutoFit/>
          </a:bodyPr>
          <a:lstStyle/>
          <a:p>
            <a:pPr algn="ctr"/>
            <a:r>
              <a:rPr lang="en-US" sz="1400" b="1" dirty="0">
                <a:solidFill>
                  <a:schemeClr val="bg1"/>
                </a:solidFill>
                <a:latin typeface="Arial Rounded MT Bold"/>
                <a:ea typeface="Times New Roman" pitchFamily="-110" charset="0"/>
                <a:cs typeface="Arial Rounded MT Bold"/>
              </a:rPr>
              <a:t>DECODING</a:t>
            </a:r>
          </a:p>
        </p:txBody>
      </p:sp>
      <p:sp>
        <p:nvSpPr>
          <p:cNvPr id="22536" name="Rectangle 96"/>
          <p:cNvSpPr>
            <a:spLocks noChangeArrowheads="1"/>
          </p:cNvSpPr>
          <p:nvPr/>
        </p:nvSpPr>
        <p:spPr bwMode="auto">
          <a:xfrm>
            <a:off x="5775320" y="2331814"/>
            <a:ext cx="2161697" cy="289823"/>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1400" b="1" dirty="0">
                <a:solidFill>
                  <a:schemeClr val="bg1"/>
                </a:solidFill>
                <a:latin typeface="Arial Rounded MT Bold"/>
                <a:ea typeface="Times New Roman" pitchFamily="-110" charset="0"/>
                <a:cs typeface="Arial Rounded MT Bold"/>
              </a:rPr>
              <a:t>COMPREHENSION</a:t>
            </a:r>
          </a:p>
        </p:txBody>
      </p:sp>
      <p:sp>
        <p:nvSpPr>
          <p:cNvPr id="22537" name="AutoShape 97"/>
          <p:cNvSpPr>
            <a:spLocks noChangeArrowheads="1"/>
          </p:cNvSpPr>
          <p:nvPr/>
        </p:nvSpPr>
        <p:spPr bwMode="auto">
          <a:xfrm>
            <a:off x="4008114" y="5183902"/>
            <a:ext cx="1173319" cy="340519"/>
          </a:xfrm>
          <a:prstGeom prst="roundRect">
            <a:avLst>
              <a:gd name="adj" fmla="val 16667"/>
            </a:avLst>
          </a:prstGeom>
          <a:noFill/>
          <a:ln w="9525">
            <a:noFill/>
            <a:round/>
            <a:headEnd/>
            <a:tailEnd/>
          </a:ln>
        </p:spPr>
        <p:txBody>
          <a:bodyPr wrap="square">
            <a:prstTxWarp prst="textNoShape">
              <a:avLst/>
            </a:prstTxWarp>
            <a:spAutoFit/>
          </a:bodyPr>
          <a:lstStyle/>
          <a:p>
            <a:pPr algn="ctr"/>
            <a:r>
              <a:rPr lang="en-US" sz="1400" b="1" dirty="0">
                <a:solidFill>
                  <a:schemeClr val="bg1"/>
                </a:solidFill>
                <a:latin typeface="Arial Rounded MT Bold"/>
                <a:ea typeface="Helvetica" pitchFamily="-110" charset="0"/>
                <a:cs typeface="Arial Rounded MT Bold"/>
              </a:rPr>
              <a:t>Phonics</a:t>
            </a:r>
          </a:p>
        </p:txBody>
      </p:sp>
      <p:sp>
        <p:nvSpPr>
          <p:cNvPr id="22538" name="AutoShape 98"/>
          <p:cNvSpPr>
            <a:spLocks noChangeArrowheads="1"/>
          </p:cNvSpPr>
          <p:nvPr/>
        </p:nvSpPr>
        <p:spPr bwMode="auto">
          <a:xfrm>
            <a:off x="5136336" y="3944868"/>
            <a:ext cx="1173319" cy="340519"/>
          </a:xfrm>
          <a:prstGeom prst="roundRect">
            <a:avLst>
              <a:gd name="adj" fmla="val 16667"/>
            </a:avLst>
          </a:prstGeom>
          <a:noFill/>
          <a:ln w="9525">
            <a:noFill/>
            <a:round/>
            <a:headEnd/>
            <a:tailEnd/>
          </a:ln>
        </p:spPr>
        <p:txBody>
          <a:bodyPr wrap="square">
            <a:prstTxWarp prst="textNoShape">
              <a:avLst/>
            </a:prstTxWarp>
            <a:spAutoFit/>
          </a:bodyPr>
          <a:lstStyle/>
          <a:p>
            <a:pPr algn="ctr"/>
            <a:r>
              <a:rPr lang="en-US" sz="1400" b="1" dirty="0">
                <a:solidFill>
                  <a:schemeClr val="bg1"/>
                </a:solidFill>
                <a:latin typeface="Arial Rounded MT Bold"/>
                <a:ea typeface="Helvetica" pitchFamily="-110" charset="0"/>
                <a:cs typeface="Arial Rounded MT Bold"/>
              </a:rPr>
              <a:t>Fluency</a:t>
            </a:r>
          </a:p>
        </p:txBody>
      </p:sp>
      <p:sp>
        <p:nvSpPr>
          <p:cNvPr id="22539" name="AutoShape 99"/>
          <p:cNvSpPr>
            <a:spLocks noChangeArrowheads="1"/>
          </p:cNvSpPr>
          <p:nvPr/>
        </p:nvSpPr>
        <p:spPr bwMode="auto">
          <a:xfrm>
            <a:off x="6408611" y="3009507"/>
            <a:ext cx="1279296" cy="340519"/>
          </a:xfrm>
          <a:prstGeom prst="roundRect">
            <a:avLst>
              <a:gd name="adj" fmla="val 16667"/>
            </a:avLst>
          </a:prstGeom>
          <a:noFill/>
          <a:ln w="9525">
            <a:noFill/>
            <a:round/>
            <a:headEnd/>
            <a:tailEnd/>
          </a:ln>
        </p:spPr>
        <p:txBody>
          <a:bodyPr wrap="square">
            <a:prstTxWarp prst="textNoShape">
              <a:avLst/>
            </a:prstTxWarp>
            <a:spAutoFit/>
          </a:bodyPr>
          <a:lstStyle/>
          <a:p>
            <a:pPr algn="ctr"/>
            <a:r>
              <a:rPr lang="en-US" sz="1400" b="1" dirty="0">
                <a:solidFill>
                  <a:schemeClr val="bg1"/>
                </a:solidFill>
                <a:latin typeface="Arial Rounded MT Bold"/>
                <a:ea typeface="Helvetica" pitchFamily="-110" charset="0"/>
                <a:cs typeface="Arial Rounded MT Bold"/>
              </a:rPr>
              <a:t>Vocabulary</a:t>
            </a:r>
          </a:p>
        </p:txBody>
      </p:sp>
      <p:sp>
        <p:nvSpPr>
          <p:cNvPr id="22540" name="AutoShape 100"/>
          <p:cNvSpPr>
            <a:spLocks noChangeArrowheads="1"/>
          </p:cNvSpPr>
          <p:nvPr/>
        </p:nvSpPr>
        <p:spPr bwMode="auto">
          <a:xfrm>
            <a:off x="5924143" y="5050887"/>
            <a:ext cx="1763764" cy="578882"/>
          </a:xfrm>
          <a:prstGeom prst="roundRect">
            <a:avLst>
              <a:gd name="adj" fmla="val 16667"/>
            </a:avLst>
          </a:prstGeom>
          <a:noFill/>
          <a:ln w="38100">
            <a:noFill/>
            <a:round/>
            <a:headEnd/>
            <a:tailEnd/>
          </a:ln>
        </p:spPr>
        <p:txBody>
          <a:bodyPr wrap="square">
            <a:prstTxWarp prst="textNoShape">
              <a:avLst/>
            </a:prstTxWarp>
            <a:spAutoFit/>
          </a:bodyPr>
          <a:lstStyle/>
          <a:p>
            <a:pPr algn="ctr"/>
            <a:r>
              <a:rPr lang="en-US" sz="1400" b="1" dirty="0">
                <a:solidFill>
                  <a:schemeClr val="bg1"/>
                </a:solidFill>
                <a:latin typeface="Arial Rounded MT Bold"/>
                <a:ea typeface="Helvetica" pitchFamily="-110" charset="0"/>
                <a:cs typeface="Arial Rounded MT Bold"/>
              </a:rPr>
              <a:t>Text Comprehension</a:t>
            </a:r>
          </a:p>
        </p:txBody>
      </p:sp>
      <p:sp>
        <p:nvSpPr>
          <p:cNvPr id="22545" name="AutoShape 106"/>
          <p:cNvSpPr>
            <a:spLocks noChangeArrowheads="1"/>
          </p:cNvSpPr>
          <p:nvPr/>
        </p:nvSpPr>
        <p:spPr bwMode="auto">
          <a:xfrm>
            <a:off x="3826216" y="2977043"/>
            <a:ext cx="1448355" cy="817245"/>
          </a:xfrm>
          <a:prstGeom prst="roundRect">
            <a:avLst>
              <a:gd name="adj" fmla="val 16667"/>
            </a:avLst>
          </a:prstGeom>
          <a:noFill/>
          <a:ln w="9525">
            <a:noFill/>
            <a:round/>
            <a:headEnd/>
            <a:tailEnd/>
          </a:ln>
        </p:spPr>
        <p:txBody>
          <a:bodyPr wrap="square">
            <a:prstTxWarp prst="textNoShape">
              <a:avLst/>
            </a:prstTxWarp>
            <a:spAutoFit/>
          </a:bodyPr>
          <a:lstStyle/>
          <a:p>
            <a:pPr algn="ctr" eaLnBrk="0" hangingPunct="0"/>
            <a:r>
              <a:rPr lang="en-US" sz="1400" b="1" dirty="0">
                <a:solidFill>
                  <a:schemeClr val="bg1"/>
                </a:solidFill>
                <a:latin typeface="Arial Rounded MT Bold"/>
                <a:ea typeface="Helvetica" pitchFamily="-110" charset="0"/>
                <a:cs typeface="Arial Rounded MT Bold"/>
              </a:rPr>
              <a:t>Phonological Awareness</a:t>
            </a:r>
          </a:p>
          <a:p>
            <a:pPr algn="ctr" eaLnBrk="0" hangingPunct="0"/>
            <a:endParaRPr lang="en-US" sz="1400" b="1" dirty="0">
              <a:solidFill>
                <a:schemeClr val="bg1"/>
              </a:solidFill>
              <a:latin typeface="Arial Rounded MT Bold"/>
              <a:ea typeface="Helvetica" pitchFamily="-110" charset="0"/>
              <a:cs typeface="Arial Rounded MT Bold"/>
            </a:endParaRPr>
          </a:p>
        </p:txBody>
      </p:sp>
      <p:pic>
        <p:nvPicPr>
          <p:cNvPr id="24" name="Picture 23" descr="Domains.png"/>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rcRect l="21176" t="6364" r="58235" b="80000"/>
          <a:stretch>
            <a:fillRect/>
          </a:stretch>
        </p:blipFill>
        <p:spPr>
          <a:xfrm>
            <a:off x="1346421" y="1862661"/>
            <a:ext cx="2448025" cy="1049383"/>
          </a:xfrm>
          <a:prstGeom prst="rect">
            <a:avLst/>
          </a:prstGeom>
        </p:spPr>
      </p:pic>
      <p:pic>
        <p:nvPicPr>
          <p:cNvPr id="25" name="Picture 24" descr="Domains.png"/>
          <p:cNvPicPr>
            <a:picLocks noChangeAspect="1"/>
          </p:cNvPicPr>
          <p:nvPr/>
        </p:nvPicPr>
        <p:blipFill>
          <a:blip r:embed="rId5">
            <a:extLst>
              <a:ext uri="{BEBA8EAE-BF5A-486C-A8C5-ECC9F3942E4B}">
                <a14:imgProps xmlns:a14="http://schemas.microsoft.com/office/drawing/2010/main">
                  <a14:imgLayer r:embed="rId7">
                    <a14:imgEffect>
                      <a14:saturation sat="0"/>
                    </a14:imgEffect>
                  </a14:imgLayer>
                </a14:imgProps>
              </a:ext>
            </a:extLst>
          </a:blip>
          <a:srcRect l="26471" t="46364" r="48824" b="22727"/>
          <a:stretch>
            <a:fillRect/>
          </a:stretch>
        </p:blipFill>
        <p:spPr>
          <a:xfrm>
            <a:off x="598649" y="3200932"/>
            <a:ext cx="2999260" cy="2428838"/>
          </a:xfrm>
          <a:prstGeom prst="rect">
            <a:avLst/>
          </a:prstGeom>
        </p:spPr>
      </p:pic>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4</a:t>
            </a:fld>
            <a:endParaRPr lang="en-US" dirty="0"/>
          </a:p>
        </p:txBody>
      </p:sp>
    </p:spTree>
    <p:extLst>
      <p:ext uri="{BB962C8B-B14F-4D97-AF65-F5344CB8AC3E}">
        <p14:creationId xmlns:p14="http://schemas.microsoft.com/office/powerpoint/2010/main" val="41100916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Vocabulary</a:t>
            </a:r>
            <a:endParaRPr lang="en-US" dirty="0"/>
          </a:p>
        </p:txBody>
      </p:sp>
      <p:sp>
        <p:nvSpPr>
          <p:cNvPr id="5" name="Content Placeholder 4"/>
          <p:cNvSpPr>
            <a:spLocks noGrp="1"/>
          </p:cNvSpPr>
          <p:nvPr>
            <p:ph idx="1"/>
          </p:nvPr>
        </p:nvSpPr>
        <p:spPr/>
        <p:txBody>
          <a:bodyPr>
            <a:normAutofit fontScale="70000" lnSpcReduction="20000"/>
          </a:bodyPr>
          <a:lstStyle/>
          <a:p>
            <a:pPr>
              <a:lnSpc>
                <a:spcPct val="120000"/>
              </a:lnSpc>
              <a:spcAft>
                <a:spcPts val="600"/>
              </a:spcAft>
            </a:pPr>
            <a:r>
              <a:rPr lang="en-US" dirty="0" smtClean="0"/>
              <a:t>Words that make up speech (oral) or text (reading and writing) and their meanings</a:t>
            </a:r>
          </a:p>
          <a:p>
            <a:pPr>
              <a:spcAft>
                <a:spcPts val="600"/>
              </a:spcAft>
            </a:pPr>
            <a:r>
              <a:rPr lang="en-US" dirty="0" smtClean="0"/>
              <a:t>Distinctions:</a:t>
            </a:r>
          </a:p>
          <a:p>
            <a:pPr lvl="1">
              <a:lnSpc>
                <a:spcPct val="120000"/>
              </a:lnSpc>
              <a:spcAft>
                <a:spcPts val="600"/>
              </a:spcAft>
            </a:pPr>
            <a:r>
              <a:rPr lang="en-US" b="1" dirty="0" smtClean="0">
                <a:solidFill>
                  <a:srgbClr val="000000"/>
                </a:solidFill>
              </a:rPr>
              <a:t>Receptive vocabulary: </a:t>
            </a:r>
            <a:r>
              <a:rPr lang="en-US" dirty="0" smtClean="0">
                <a:solidFill>
                  <a:srgbClr val="000000"/>
                </a:solidFill>
              </a:rPr>
              <a:t>R</a:t>
            </a:r>
            <a:r>
              <a:rPr lang="en-US" dirty="0" smtClean="0"/>
              <a:t>equires a reader to associate a specific meaning with a given label</a:t>
            </a:r>
          </a:p>
          <a:p>
            <a:pPr lvl="2">
              <a:spcAft>
                <a:spcPts val="600"/>
              </a:spcAft>
            </a:pPr>
            <a:r>
              <a:rPr lang="en-US" dirty="0" smtClean="0"/>
              <a:t>Oral vocabulary</a:t>
            </a:r>
          </a:p>
          <a:p>
            <a:pPr lvl="2">
              <a:spcAft>
                <a:spcPts val="600"/>
              </a:spcAft>
            </a:pPr>
            <a:r>
              <a:rPr lang="en-US" dirty="0" smtClean="0"/>
              <a:t>Reading vocabulary</a:t>
            </a:r>
          </a:p>
          <a:p>
            <a:pPr lvl="1">
              <a:lnSpc>
                <a:spcPct val="120000"/>
              </a:lnSpc>
              <a:spcAft>
                <a:spcPts val="600"/>
              </a:spcAft>
            </a:pPr>
            <a:r>
              <a:rPr lang="en-US" b="1" dirty="0" smtClean="0">
                <a:solidFill>
                  <a:srgbClr val="000000"/>
                </a:solidFill>
              </a:rPr>
              <a:t>Expressive vocabulary: </a:t>
            </a:r>
            <a:r>
              <a:rPr lang="en-US" dirty="0"/>
              <a:t>R</a:t>
            </a:r>
            <a:r>
              <a:rPr lang="en-US" dirty="0" smtClean="0"/>
              <a:t>equires a speaker or writer to produce a specific label for a particular meaning</a:t>
            </a:r>
          </a:p>
          <a:p>
            <a:pPr lvl="2">
              <a:spcAft>
                <a:spcPts val="600"/>
              </a:spcAft>
            </a:pPr>
            <a:r>
              <a:rPr lang="en-US" dirty="0" smtClean="0"/>
              <a:t>Oral vocabulary</a:t>
            </a:r>
          </a:p>
          <a:p>
            <a:pPr lvl="2">
              <a:spcAft>
                <a:spcPts val="600"/>
              </a:spcAft>
            </a:pPr>
            <a:r>
              <a:rPr lang="en-US" dirty="0" smtClean="0"/>
              <a:t>Writing vocabulary</a:t>
            </a:r>
          </a:p>
        </p:txBody>
      </p:sp>
      <p:sp>
        <p:nvSpPr>
          <p:cNvPr id="8" name="Rectangle 7"/>
          <p:cNvSpPr/>
          <p:nvPr/>
        </p:nvSpPr>
        <p:spPr>
          <a:xfrm>
            <a:off x="2285999" y="5791200"/>
            <a:ext cx="6146802" cy="307777"/>
          </a:xfrm>
          <a:prstGeom prst="rect">
            <a:avLst/>
          </a:prstGeom>
        </p:spPr>
        <p:txBody>
          <a:bodyPr wrap="square">
            <a:spAutoFit/>
          </a:bodyPr>
          <a:lstStyle/>
          <a:p>
            <a:pPr lvl="2" algn="r"/>
            <a:r>
              <a:rPr lang="en-US" sz="1400" dirty="0" smtClean="0">
                <a:solidFill>
                  <a:srgbClr val="000000"/>
                </a:solidFill>
              </a:rPr>
              <a:t>(Cunningham, 2005; Nagy, 2005; Stahl &amp; Nagy, 2006)</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5</a:t>
            </a:fld>
            <a:endParaRPr lang="en-US" dirty="0"/>
          </a:p>
        </p:txBody>
      </p:sp>
    </p:spTree>
    <p:extLst>
      <p:ext uri="{BB962C8B-B14F-4D97-AF65-F5344CB8AC3E}">
        <p14:creationId xmlns:p14="http://schemas.microsoft.com/office/powerpoint/2010/main" val="15637185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p:txBody>
          <a:bodyPr>
            <a:normAutofit/>
          </a:bodyPr>
          <a:lstStyle/>
          <a:p>
            <a:r>
              <a:rPr lang="en-US" dirty="0" smtClean="0"/>
              <a:t>Vocabulary Instruction: What It Is</a:t>
            </a:r>
          </a:p>
        </p:txBody>
      </p:sp>
      <p:sp>
        <p:nvSpPr>
          <p:cNvPr id="26627" name="Rectangle 5"/>
          <p:cNvSpPr>
            <a:spLocks noGrp="1"/>
          </p:cNvSpPr>
          <p:nvPr>
            <p:ph idx="1"/>
          </p:nvPr>
        </p:nvSpPr>
        <p:spPr/>
        <p:txBody>
          <a:bodyPr>
            <a:normAutofit/>
          </a:bodyPr>
          <a:lstStyle/>
          <a:p>
            <a:r>
              <a:rPr lang="en-US" b="1" dirty="0" smtClean="0">
                <a:solidFill>
                  <a:srgbClr val="000000"/>
                </a:solidFill>
              </a:rPr>
              <a:t>Indirect: </a:t>
            </a:r>
            <a:r>
              <a:rPr lang="en-US" dirty="0"/>
              <a:t>E</a:t>
            </a:r>
            <a:r>
              <a:rPr lang="en-US" dirty="0" smtClean="0"/>
              <a:t>ngagement in discussions and reading</a:t>
            </a:r>
          </a:p>
          <a:p>
            <a:r>
              <a:rPr lang="en-US" b="1" dirty="0" smtClean="0">
                <a:solidFill>
                  <a:srgbClr val="000000"/>
                </a:solidFill>
              </a:rPr>
              <a:t>Direct: </a:t>
            </a:r>
            <a:r>
              <a:rPr lang="en-US" dirty="0"/>
              <a:t>E</a:t>
            </a:r>
            <a:r>
              <a:rPr lang="en-US" dirty="0" smtClean="0"/>
              <a:t>xplicit instruction of words through the following:</a:t>
            </a:r>
          </a:p>
          <a:p>
            <a:pPr marL="804863" lvl="1" indent="-347663"/>
            <a:r>
              <a:rPr lang="en-US" dirty="0" smtClean="0"/>
              <a:t>Teaching the use of context</a:t>
            </a:r>
          </a:p>
          <a:p>
            <a:pPr marL="804863" lvl="1" indent="-347663"/>
            <a:r>
              <a:rPr lang="en-US" dirty="0" smtClean="0"/>
              <a:t>Using models, demonstrations, illustrations, graphic organizers, and classroom discussions</a:t>
            </a:r>
          </a:p>
          <a:p>
            <a:endParaRPr lang="en-US" dirty="0" smtClean="0"/>
          </a:p>
        </p:txBody>
      </p:sp>
      <p:sp>
        <p:nvSpPr>
          <p:cNvPr id="26628" name="Rectangle 6"/>
          <p:cNvSpPr>
            <a:spLocks noChangeArrowheads="1"/>
          </p:cNvSpPr>
          <p:nvPr/>
        </p:nvSpPr>
        <p:spPr bwMode="auto">
          <a:xfrm>
            <a:off x="2969647" y="5791200"/>
            <a:ext cx="5147338" cy="346249"/>
          </a:xfrm>
          <a:prstGeom prst="rect">
            <a:avLst/>
          </a:prstGeom>
          <a:noFill/>
          <a:ln w="9525">
            <a:noFill/>
            <a:miter lim="800000"/>
            <a:headEnd/>
            <a:tailEnd/>
          </a:ln>
        </p:spPr>
        <p:txBody>
          <a:bodyPr wrap="none">
            <a:prstTxWarp prst="textNoShape">
              <a:avLst/>
            </a:prstTxWarp>
            <a:spAutoFit/>
          </a:bodyPr>
          <a:lstStyle/>
          <a:p>
            <a:pPr lvl="1" algn="r" eaLnBrk="0" hangingPunct="0">
              <a:lnSpc>
                <a:spcPct val="90000"/>
              </a:lnSpc>
              <a:spcBef>
                <a:spcPct val="20000"/>
              </a:spcBef>
              <a:buFont typeface="Arial" pitchFamily="-110" charset="0"/>
              <a:buNone/>
            </a:pPr>
            <a:r>
              <a:rPr lang="en-US" dirty="0">
                <a:solidFill>
                  <a:srgbClr val="000000"/>
                </a:solidFill>
                <a:latin typeface="Calibri"/>
                <a:ea typeface="Helvetica" pitchFamily="-110" charset="0"/>
                <a:cs typeface="Calibri"/>
              </a:rPr>
              <a:t>(Cunningham, 2005; Nagy, 2005; Stahl &amp; Nagy, 2006)</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6</a:t>
            </a:fld>
            <a:endParaRPr lang="en-US" dirty="0"/>
          </a:p>
        </p:txBody>
      </p:sp>
    </p:spTree>
    <p:extLst>
      <p:ext uri="{BB962C8B-B14F-4D97-AF65-F5344CB8AC3E}">
        <p14:creationId xmlns:p14="http://schemas.microsoft.com/office/powerpoint/2010/main" val="35204129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p:cNvSpPr>
          <p:nvPr>
            <p:ph type="title"/>
          </p:nvPr>
        </p:nvSpPr>
        <p:spPr/>
        <p:txBody>
          <a:bodyPr>
            <a:normAutofit/>
          </a:bodyPr>
          <a:lstStyle/>
          <a:p>
            <a:r>
              <a:rPr lang="en-US" dirty="0" smtClean="0"/>
              <a:t>Vocabulary Instruction: What It Is Not</a:t>
            </a:r>
          </a:p>
        </p:txBody>
      </p:sp>
      <p:sp>
        <p:nvSpPr>
          <p:cNvPr id="28675" name="Rectangle 5"/>
          <p:cNvSpPr>
            <a:spLocks noGrp="1"/>
          </p:cNvSpPr>
          <p:nvPr>
            <p:ph idx="1"/>
          </p:nvPr>
        </p:nvSpPr>
        <p:spPr/>
        <p:txBody>
          <a:bodyPr>
            <a:normAutofit lnSpcReduction="10000"/>
          </a:bodyPr>
          <a:lstStyle/>
          <a:p>
            <a:r>
              <a:rPr lang="en-US" dirty="0" smtClean="0"/>
              <a:t>Expecting students to learn words through reading alone</a:t>
            </a:r>
          </a:p>
          <a:p>
            <a:r>
              <a:rPr lang="en-US" dirty="0" smtClean="0"/>
              <a:t>Limiting student talk</a:t>
            </a:r>
          </a:p>
          <a:p>
            <a:r>
              <a:rPr lang="en-US" dirty="0" smtClean="0"/>
              <a:t>Confining instruction to reading/language arts </a:t>
            </a:r>
          </a:p>
          <a:p>
            <a:r>
              <a:rPr lang="en-US" dirty="0" smtClean="0"/>
              <a:t>Limiting activities to the following:</a:t>
            </a:r>
          </a:p>
          <a:p>
            <a:pPr marL="804863" lvl="1" indent="-347663"/>
            <a:r>
              <a:rPr lang="en-US" dirty="0" smtClean="0"/>
              <a:t>Matching words with definitions</a:t>
            </a:r>
          </a:p>
          <a:p>
            <a:pPr marL="804863" lvl="1" indent="-347663"/>
            <a:r>
              <a:rPr lang="en-US" dirty="0" smtClean="0"/>
              <a:t>Looking up definitions in the dictionary</a:t>
            </a:r>
          </a:p>
          <a:p>
            <a:pPr marL="804863" lvl="1" indent="-347663"/>
            <a:r>
              <a:rPr lang="en-US" dirty="0" smtClean="0"/>
              <a:t>Placing words on a word wall</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7</a:t>
            </a:fld>
            <a:endParaRPr lang="en-US" dirty="0"/>
          </a:p>
        </p:txBody>
      </p:sp>
    </p:spTree>
    <p:extLst>
      <p:ext uri="{BB962C8B-B14F-4D97-AF65-F5344CB8AC3E}">
        <p14:creationId xmlns:p14="http://schemas.microsoft.com/office/powerpoint/2010/main" val="385745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itle 1"/>
          <p:cNvSpPr>
            <a:spLocks noGrp="1"/>
          </p:cNvSpPr>
          <p:nvPr>
            <p:ph type="title"/>
          </p:nvPr>
        </p:nvSpPr>
        <p:spPr/>
        <p:txBody>
          <a:bodyPr>
            <a:normAutofit/>
          </a:bodyPr>
          <a:lstStyle/>
          <a:p>
            <a:r>
              <a:rPr lang="en-US" dirty="0" smtClean="0"/>
              <a:t>State Standards, K–1</a:t>
            </a:r>
          </a:p>
        </p:txBody>
      </p:sp>
      <p:sp>
        <p:nvSpPr>
          <p:cNvPr id="9" name="Rectangle 5"/>
          <p:cNvSpPr txBox="1">
            <a:spLocks noGrp="1"/>
          </p:cNvSpPr>
          <p:nvPr>
            <p:ph idx="1"/>
          </p:nvPr>
        </p:nvSpPr>
        <p:spPr>
          <a:prstGeom prst="rect">
            <a:avLst/>
          </a:prstGeom>
        </p:spPr>
        <p:txBody>
          <a:bodyPr vert="horz" lIns="91440" tIns="45720" rIns="91440" bIns="45720" rtlCol="0">
            <a:noAutofit/>
          </a:bodyPr>
          <a:lstStyle/>
          <a:p>
            <a:pPr marL="0" indent="0">
              <a:spcBef>
                <a:spcPts val="600"/>
              </a:spcBef>
              <a:buNone/>
            </a:pPr>
            <a:r>
              <a:rPr lang="en-US" sz="2700" dirty="0" smtClean="0">
                <a:solidFill>
                  <a:srgbClr val="000000"/>
                </a:solidFill>
                <a:latin typeface="Calibri"/>
                <a:cs typeface="Calibri"/>
              </a:rPr>
              <a:t>English Language Arts and Reading Texas Essential Knowledge and Skills, Reading/Vocabulary Development:</a:t>
            </a:r>
          </a:p>
          <a:p>
            <a:pPr marL="685800" lvl="2" indent="-338138">
              <a:spcBef>
                <a:spcPts val="600"/>
              </a:spcBef>
              <a:buFont typeface="Arial" pitchFamily="-110" charset="0"/>
              <a:buChar char="•"/>
            </a:pPr>
            <a:r>
              <a:rPr lang="en-US" sz="2700" b="1" dirty="0" smtClean="0">
                <a:solidFill>
                  <a:srgbClr val="000000"/>
                </a:solidFill>
                <a:latin typeface="Calibri"/>
                <a:cs typeface="Calibri"/>
              </a:rPr>
              <a:t>Kindergarten (5)(A)–(5)(D) </a:t>
            </a:r>
            <a:r>
              <a:rPr lang="en-US" sz="2700" dirty="0" smtClean="0">
                <a:solidFill>
                  <a:srgbClr val="000000"/>
                </a:solidFill>
                <a:latin typeface="Calibri"/>
                <a:cs typeface="Calibri"/>
              </a:rPr>
              <a:t>include recognizing that compound words are made up of shorter words and putting pictures and objects into categories</a:t>
            </a:r>
          </a:p>
          <a:p>
            <a:pPr marL="685800" lvl="2" indent="-338138">
              <a:spcBef>
                <a:spcPts val="600"/>
              </a:spcBef>
              <a:buFont typeface="Arial" pitchFamily="-110" charset="0"/>
              <a:buChar char="•"/>
            </a:pPr>
            <a:r>
              <a:rPr lang="en-US" sz="2700" b="1" dirty="0" smtClean="0">
                <a:solidFill>
                  <a:srgbClr val="000000"/>
                </a:solidFill>
                <a:latin typeface="Calibri"/>
                <a:cs typeface="Calibri"/>
              </a:rPr>
              <a:t>Grade 1 (6)(A)–(6)(E) </a:t>
            </a:r>
            <a:r>
              <a:rPr lang="en-US" sz="2700" dirty="0" smtClean="0">
                <a:solidFill>
                  <a:srgbClr val="000000"/>
                </a:solidFill>
                <a:latin typeface="Calibri"/>
                <a:cs typeface="Calibri"/>
              </a:rPr>
              <a:t>include determining meaning of compound words, using context, and putting pictures and objects into categories</a:t>
            </a:r>
          </a:p>
        </p:txBody>
      </p:sp>
      <p:sp>
        <p:nvSpPr>
          <p:cNvPr id="2" name="Footer Placeholder 1"/>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3" name="Slide Number Placeholder 2"/>
          <p:cNvSpPr>
            <a:spLocks noGrp="1"/>
          </p:cNvSpPr>
          <p:nvPr>
            <p:ph type="sldNum" sz="quarter" idx="12"/>
          </p:nvPr>
        </p:nvSpPr>
        <p:spPr/>
        <p:txBody>
          <a:bodyPr/>
          <a:lstStyle/>
          <a:p>
            <a:fld id="{7B44EE3B-371E-4108-AA03-CAAD196CADCD}" type="slidenum">
              <a:rPr lang="en-US" smtClean="0"/>
              <a:pPr/>
              <a:t>8</a:t>
            </a:fld>
            <a:endParaRPr lang="en-US" dirty="0"/>
          </a:p>
        </p:txBody>
      </p:sp>
    </p:spTree>
    <p:extLst>
      <p:ext uri="{BB962C8B-B14F-4D97-AF65-F5344CB8AC3E}">
        <p14:creationId xmlns:p14="http://schemas.microsoft.com/office/powerpoint/2010/main" val="29263186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t>
            </a:r>
            <a:r>
              <a:rPr lang="en-US" dirty="0" smtClean="0"/>
              <a:t>Standards, 2–3</a:t>
            </a:r>
            <a:endParaRPr lang="en-US" dirty="0"/>
          </a:p>
        </p:txBody>
      </p:sp>
      <p:sp>
        <p:nvSpPr>
          <p:cNvPr id="6" name="Content Placeholder 5"/>
          <p:cNvSpPr>
            <a:spLocks noGrp="1"/>
          </p:cNvSpPr>
          <p:nvPr>
            <p:ph idx="1"/>
          </p:nvPr>
        </p:nvSpPr>
        <p:spPr/>
        <p:txBody>
          <a:bodyPr>
            <a:noAutofit/>
          </a:bodyPr>
          <a:lstStyle/>
          <a:p>
            <a:pPr marL="342900" lvl="2" indent="-342900">
              <a:spcBef>
                <a:spcPts val="600"/>
              </a:spcBef>
            </a:pPr>
            <a:r>
              <a:rPr lang="en-US" sz="2700" b="1" dirty="0">
                <a:solidFill>
                  <a:srgbClr val="000000"/>
                </a:solidFill>
                <a:cs typeface="Arial Rounded MT Bold"/>
              </a:rPr>
              <a:t>Grade 2 (5)(A)–(5)(D) </a:t>
            </a:r>
            <a:r>
              <a:rPr lang="en-US" sz="2700" dirty="0">
                <a:solidFill>
                  <a:srgbClr val="000000"/>
                </a:solidFill>
                <a:cs typeface="Arial Rounded MT Bold"/>
              </a:rPr>
              <a:t>include using prefixes and suffixes to determine word meaning, using context to determine relevant meaning of unfamiliar and multiple-meaning words, and identifying synonyms and antonyms</a:t>
            </a:r>
          </a:p>
          <a:p>
            <a:pPr marL="342900" lvl="2" indent="-342900">
              <a:spcBef>
                <a:spcPts val="600"/>
              </a:spcBef>
            </a:pPr>
            <a:r>
              <a:rPr lang="en-US" sz="2700" b="1" dirty="0" smtClean="0">
                <a:solidFill>
                  <a:srgbClr val="000000"/>
                </a:solidFill>
                <a:cs typeface="Arial Rounded MT Bold"/>
              </a:rPr>
              <a:t>Grade </a:t>
            </a:r>
            <a:r>
              <a:rPr lang="en-US" sz="2700" b="1" dirty="0">
                <a:solidFill>
                  <a:srgbClr val="000000"/>
                </a:solidFill>
                <a:cs typeface="Arial Rounded MT Bold"/>
              </a:rPr>
              <a:t>3 (4)(A)–(4)(D) </a:t>
            </a:r>
            <a:r>
              <a:rPr lang="en-US" sz="2700" dirty="0">
                <a:solidFill>
                  <a:srgbClr val="000000"/>
                </a:solidFill>
                <a:cs typeface="Arial Rounded MT Bold"/>
              </a:rPr>
              <a:t>include identifying the meaning of common prefixes; using context to determine relevant meaning of unfamiliar and multiple-meaning words; and identifying and using synonyms, antonyms, homographs, and </a:t>
            </a:r>
            <a:r>
              <a:rPr lang="en-US" sz="2700" dirty="0" smtClean="0">
                <a:solidFill>
                  <a:srgbClr val="000000"/>
                </a:solidFill>
                <a:cs typeface="Arial Rounded MT Bold"/>
              </a:rPr>
              <a:t>homophones</a:t>
            </a:r>
            <a:endParaRPr lang="en-US" sz="2700" dirty="0">
              <a:solidFill>
                <a:srgbClr val="000000"/>
              </a:solidFill>
              <a:cs typeface="Arial Rounded MT Bold"/>
            </a:endParaRPr>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9</a:t>
            </a:fld>
            <a:endParaRPr lang="en-US" dirty="0"/>
          </a:p>
        </p:txBody>
      </p:sp>
    </p:spTree>
    <p:extLst>
      <p:ext uri="{BB962C8B-B14F-4D97-AF65-F5344CB8AC3E}">
        <p14:creationId xmlns:p14="http://schemas.microsoft.com/office/powerpoint/2010/main" val="200810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662</TotalTime>
  <Words>6164</Words>
  <Application>Microsoft Macintosh PowerPoint</Application>
  <PresentationFormat>On-screen Show (4:3)</PresentationFormat>
  <Paragraphs>507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Vocabulary and Oral Language Development</vt:lpstr>
      <vt:lpstr>Objectives</vt:lpstr>
      <vt:lpstr>Vocabulary and Oral Language Development</vt:lpstr>
      <vt:lpstr>Reading is…</vt:lpstr>
      <vt:lpstr>Vocabulary</vt:lpstr>
      <vt:lpstr>Vocabulary Instruction: What It Is</vt:lpstr>
      <vt:lpstr>Vocabulary Instruction: What It Is Not</vt:lpstr>
      <vt:lpstr>State Standards, K–1</vt:lpstr>
      <vt:lpstr>State Standards, 2–3</vt:lpstr>
      <vt:lpstr>State Standards, 4–5</vt:lpstr>
      <vt:lpstr>State Standards, 6–7</vt:lpstr>
      <vt:lpstr>State Standards, 8</vt:lpstr>
      <vt:lpstr>State Standards, English I</vt:lpstr>
      <vt:lpstr>State Standards, English II</vt:lpstr>
      <vt:lpstr>State Standards, English III</vt:lpstr>
      <vt:lpstr>State Standards, English IV</vt:lpstr>
      <vt:lpstr>Why Should We Teach Vocabulary?</vt:lpstr>
      <vt:lpstr>Why Should We Teach Vocabulary Explicitly and Systematically?</vt:lpstr>
      <vt:lpstr>Supporting English Language Learners in Vocabulary Instruction</vt:lpstr>
      <vt:lpstr>Supporting English Language Learners in Vocabulary Instruction (cont.)</vt:lpstr>
      <vt:lpstr>Multiple-Meaning  (or Polysemous) Words</vt:lpstr>
      <vt:lpstr>Planning Effective Vocabulary Instruction: Before Reading</vt:lpstr>
      <vt:lpstr>Steps for Explicit Vocabulary Instruction</vt:lpstr>
      <vt:lpstr>Steps for Explicit Vocabulary Instruction (cont.)</vt:lpstr>
      <vt:lpstr>Planning Effective Vocabulary Instruction: During Reading</vt:lpstr>
      <vt:lpstr>Planning Effective Vocabulary Instruction: After Reading </vt:lpstr>
      <vt:lpstr>Explicit Vocabulary Instruction Example</vt:lpstr>
      <vt:lpstr>Explicit Vocabulary Instruction Example (cont.)</vt:lpstr>
      <vt:lpstr>Explicit Vocabulary Instruction Example (cont.)</vt:lpstr>
      <vt:lpstr>Explicit Vocabulary Instruction:  Your Turn!</vt:lpstr>
      <vt:lpstr>Effective Vocabulary Instruction:  Things to Remember</vt:lpstr>
      <vt:lpstr>Effective Vocabulary Instruction:  Things to Remember (cont.)</vt:lpstr>
    </vt:vector>
  </TitlesOfParts>
  <Company>UTHSC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Matthew Slater</cp:lastModifiedBy>
  <cp:revision>99</cp:revision>
  <cp:lastPrinted>2013-03-12T14:50:35Z</cp:lastPrinted>
  <dcterms:created xsi:type="dcterms:W3CDTF">2012-10-26T14:48:42Z</dcterms:created>
  <dcterms:modified xsi:type="dcterms:W3CDTF">2013-05-15T18:35:04Z</dcterms:modified>
</cp:coreProperties>
</file>