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1" r:id="rId1"/>
  </p:sldMasterIdLst>
  <p:notesMasterIdLst>
    <p:notesMasterId r:id="rId56"/>
  </p:notesMasterIdLst>
  <p:handoutMasterIdLst>
    <p:handoutMasterId r:id="rId57"/>
  </p:handoutMasterIdLst>
  <p:sldIdLst>
    <p:sldId id="324" r:id="rId2"/>
    <p:sldId id="457" r:id="rId3"/>
    <p:sldId id="458" r:id="rId4"/>
    <p:sldId id="459" r:id="rId5"/>
    <p:sldId id="460" r:id="rId6"/>
    <p:sldId id="461" r:id="rId7"/>
    <p:sldId id="462" r:id="rId8"/>
    <p:sldId id="464" r:id="rId9"/>
    <p:sldId id="465" r:id="rId10"/>
    <p:sldId id="466" r:id="rId11"/>
    <p:sldId id="510" r:id="rId12"/>
    <p:sldId id="467" r:id="rId13"/>
    <p:sldId id="468" r:id="rId14"/>
    <p:sldId id="469" r:id="rId15"/>
    <p:sldId id="470" r:id="rId16"/>
    <p:sldId id="471" r:id="rId17"/>
    <p:sldId id="472" r:id="rId18"/>
    <p:sldId id="473" r:id="rId19"/>
    <p:sldId id="474" r:id="rId20"/>
    <p:sldId id="475" r:id="rId21"/>
    <p:sldId id="476" r:id="rId22"/>
    <p:sldId id="477" r:id="rId23"/>
    <p:sldId id="478" r:id="rId24"/>
    <p:sldId id="479" r:id="rId25"/>
    <p:sldId id="480" r:id="rId26"/>
    <p:sldId id="481" r:id="rId27"/>
    <p:sldId id="482" r:id="rId28"/>
    <p:sldId id="483" r:id="rId29"/>
    <p:sldId id="484" r:id="rId30"/>
    <p:sldId id="485" r:id="rId31"/>
    <p:sldId id="486" r:id="rId32"/>
    <p:sldId id="487" r:id="rId33"/>
    <p:sldId id="488" r:id="rId34"/>
    <p:sldId id="489" r:id="rId35"/>
    <p:sldId id="490" r:id="rId36"/>
    <p:sldId id="491" r:id="rId37"/>
    <p:sldId id="492" r:id="rId38"/>
    <p:sldId id="493" r:id="rId39"/>
    <p:sldId id="494" r:id="rId40"/>
    <p:sldId id="495" r:id="rId41"/>
    <p:sldId id="496" r:id="rId42"/>
    <p:sldId id="497" r:id="rId43"/>
    <p:sldId id="498" r:id="rId44"/>
    <p:sldId id="499" r:id="rId45"/>
    <p:sldId id="500" r:id="rId46"/>
    <p:sldId id="501" r:id="rId47"/>
    <p:sldId id="502" r:id="rId48"/>
    <p:sldId id="503" r:id="rId49"/>
    <p:sldId id="504" r:id="rId50"/>
    <p:sldId id="505" r:id="rId51"/>
    <p:sldId id="506" r:id="rId52"/>
    <p:sldId id="507" r:id="rId53"/>
    <p:sldId id="508" r:id="rId54"/>
    <p:sldId id="509" r:id="rId55"/>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68B325"/>
    <a:srgbClr val="0000FF"/>
    <a:srgbClr val="0066FF"/>
    <a:srgbClr val="FF5050"/>
    <a:srgbClr val="FF3300"/>
    <a:srgbClr val="1015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autoAdjust="0"/>
    <p:restoredTop sz="85917" autoAdjust="0"/>
  </p:normalViewPr>
  <p:slideViewPr>
    <p:cSldViewPr>
      <p:cViewPr varScale="1">
        <p:scale>
          <a:sx n="97" d="100"/>
          <a:sy n="97" d="100"/>
        </p:scale>
        <p:origin x="-1314" y="-102"/>
      </p:cViewPr>
      <p:guideLst>
        <p:guide orient="horz" pos="2160"/>
        <p:guide pos="2880"/>
      </p:guideLst>
    </p:cSldViewPr>
  </p:slideViewPr>
  <p:outlineViewPr>
    <p:cViewPr>
      <p:scale>
        <a:sx n="33" d="100"/>
        <a:sy n="33" d="100"/>
      </p:scale>
      <p:origin x="0" y="31312"/>
    </p:cViewPr>
  </p:outlineViewPr>
  <p:notesTextViewPr>
    <p:cViewPr>
      <p:scale>
        <a:sx n="100" d="100"/>
        <a:sy n="100" d="100"/>
      </p:scale>
      <p:origin x="0" y="0"/>
    </p:cViewPr>
  </p:notesTextViewPr>
  <p:sorterViewPr>
    <p:cViewPr>
      <p:scale>
        <a:sx n="100" d="100"/>
        <a:sy n="100" d="100"/>
      </p:scale>
      <p:origin x="0" y="1866"/>
    </p:cViewPr>
  </p:sorterViewPr>
  <p:notesViewPr>
    <p:cSldViewPr>
      <p:cViewPr varScale="1">
        <p:scale>
          <a:sx n="78" d="100"/>
          <a:sy n="78" d="100"/>
        </p:scale>
        <p:origin x="-3108" y="76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7" name="Rectangle 5"/>
          <p:cNvSpPr>
            <a:spLocks noGrp="1" noChangeArrowheads="1"/>
          </p:cNvSpPr>
          <p:nvPr>
            <p:ph type="sldNum" sz="quarter" idx="3"/>
          </p:nvPr>
        </p:nvSpPr>
        <p:spPr bwMode="auto">
          <a:xfrm>
            <a:off x="6583681" y="9119325"/>
            <a:ext cx="729827" cy="480226"/>
          </a:xfrm>
          <a:prstGeom prst="rect">
            <a:avLst/>
          </a:prstGeom>
          <a:noFill/>
          <a:ln w="9525">
            <a:noFill/>
            <a:miter lim="800000"/>
            <a:headEnd/>
            <a:tailEnd/>
          </a:ln>
          <a:effectLst/>
        </p:spPr>
        <p:txBody>
          <a:bodyPr vert="horz" wrap="square" lIns="96626" tIns="48314" rIns="96626" bIns="48314" numCol="1" anchor="b" anchorCtr="0" compatLnSpc="1">
            <a:prstTxWarp prst="textNoShape">
              <a:avLst/>
            </a:prstTxWarp>
          </a:bodyPr>
          <a:lstStyle>
            <a:lvl1pPr algn="r">
              <a:defRPr sz="1300">
                <a:latin typeface="Calibri" pitchFamily="34" charset="0"/>
                <a:ea typeface="+mn-ea"/>
                <a:cs typeface="+mn-cs"/>
              </a:defRPr>
            </a:lvl1pPr>
          </a:lstStyle>
          <a:p>
            <a:pPr>
              <a:defRPr/>
            </a:pPr>
            <a:fld id="{48A12011-A80C-4F9A-B136-B17D25B485E1}" type="slidenum">
              <a:rPr lang="en-US"/>
              <a:pPr>
                <a:defRPr/>
              </a:pPr>
              <a:t>‹#›</a:t>
            </a:fld>
            <a:endParaRPr lang="en-US"/>
          </a:p>
        </p:txBody>
      </p:sp>
    </p:spTree>
    <p:extLst>
      <p:ext uri="{BB962C8B-B14F-4D97-AF65-F5344CB8AC3E}">
        <p14:creationId xmlns:p14="http://schemas.microsoft.com/office/powerpoint/2010/main" val="1836980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6626" tIns="48314" rIns="96626" bIns="48314" rtlCol="0" anchor="ctr"/>
          <a:lstStyle/>
          <a:p>
            <a:pPr lvl="0"/>
            <a:endParaRPr lang="en-US" noProof="0"/>
          </a:p>
        </p:txBody>
      </p:sp>
      <p:sp>
        <p:nvSpPr>
          <p:cNvPr id="5" name="Notes Placeholder 4"/>
          <p:cNvSpPr>
            <a:spLocks noGrp="1"/>
          </p:cNvSpPr>
          <p:nvPr>
            <p:ph type="body" sz="quarter" idx="3"/>
          </p:nvPr>
        </p:nvSpPr>
        <p:spPr>
          <a:xfrm>
            <a:off x="731520" y="4561313"/>
            <a:ext cx="5852160" cy="4320375"/>
          </a:xfrm>
          <a:prstGeom prst="rect">
            <a:avLst/>
          </a:prstGeom>
        </p:spPr>
        <p:txBody>
          <a:bodyPr vert="horz" lIns="96626" tIns="48314" rIns="96626" bIns="4831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8" name="Slide Number Placeholder 7"/>
          <p:cNvSpPr>
            <a:spLocks noGrp="1"/>
          </p:cNvSpPr>
          <p:nvPr>
            <p:ph type="sldNum" sz="quarter" idx="5"/>
          </p:nvPr>
        </p:nvSpPr>
        <p:spPr>
          <a:xfrm>
            <a:off x="4143587" y="9119325"/>
            <a:ext cx="3169920" cy="480226"/>
          </a:xfrm>
          <a:prstGeom prst="rect">
            <a:avLst/>
          </a:prstGeom>
        </p:spPr>
        <p:txBody>
          <a:bodyPr vert="horz" lIns="96103" tIns="48052" rIns="96103" bIns="48052" rtlCol="0" anchor="b"/>
          <a:lstStyle>
            <a:lvl1pPr algn="r">
              <a:defRPr sz="1300"/>
            </a:lvl1pPr>
          </a:lstStyle>
          <a:p>
            <a:fld id="{4D1896F1-7DFC-400C-91A1-1ADA6637E316}" type="slidenum">
              <a:rPr lang="en-US" smtClean="0"/>
              <a:t>‹#›</a:t>
            </a:fld>
            <a:endParaRPr lang="en-US"/>
          </a:p>
        </p:txBody>
      </p:sp>
    </p:spTree>
    <p:extLst>
      <p:ext uri="{BB962C8B-B14F-4D97-AF65-F5344CB8AC3E}">
        <p14:creationId xmlns:p14="http://schemas.microsoft.com/office/powerpoint/2010/main" val="19696300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bwMode="auto">
          <a:noFill/>
          <a:ln>
            <a:solidFill>
              <a:srgbClr val="000000"/>
            </a:solidFill>
            <a:miter lim="800000"/>
            <a:headEnd/>
            <a:tailEnd/>
          </a:ln>
        </p:spPr>
      </p:sp>
      <p:sp>
        <p:nvSpPr>
          <p:cNvPr id="78851" name="Rectangle 3"/>
          <p:cNvSpPr>
            <a:spLocks noGrp="1"/>
          </p:cNvSpPr>
          <p:nvPr>
            <p:ph type="body" idx="1"/>
          </p:nvPr>
        </p:nvSpPr>
        <p:spPr bwMode="auto">
          <a:extLst/>
        </p:spPr>
        <p:txBody>
          <a:bodyPr wrap="square" numCol="1" anchor="t" anchorCtr="0" compatLnSpc="1">
            <a:prstTxWarp prst="textNoShape">
              <a:avLst/>
            </a:prstTxWarp>
          </a:bodyPr>
          <a:lstStyle/>
          <a:p>
            <a:pPr eaLnBrk="1" hangingPunct="1">
              <a:defRPr/>
            </a:pPr>
            <a:r>
              <a:rPr lang="en-US" b="1" dirty="0" smtClean="0">
                <a:ea typeface="+mn-ea"/>
                <a:cs typeface="+mn-cs"/>
              </a:rPr>
              <a:t>Say:  </a:t>
            </a:r>
            <a:r>
              <a:rPr lang="en-US" dirty="0" smtClean="0">
                <a:ea typeface="+mn-ea"/>
                <a:cs typeface="+mn-cs"/>
              </a:rPr>
              <a:t>Welcome to today’s presentation, “Phonological and Phonemic Awareness.”  Before we begin, let’s take care of a few housekeeping chores.</a:t>
            </a:r>
          </a:p>
          <a:p>
            <a:pPr eaLnBrk="1" hangingPunct="1">
              <a:defRPr/>
            </a:pPr>
            <a:endParaRPr lang="en-US" dirty="0" smtClean="0">
              <a:ea typeface="+mn-ea"/>
              <a:cs typeface="+mn-cs"/>
            </a:endParaRPr>
          </a:p>
          <a:p>
            <a:pPr eaLnBrk="1" hangingPunct="1">
              <a:buFontTx/>
              <a:buChar char="•"/>
              <a:defRPr/>
            </a:pPr>
            <a:r>
              <a:rPr lang="en-US" b="1" dirty="0" smtClean="0">
                <a:ea typeface="+mn-ea"/>
                <a:cs typeface="+mn-cs"/>
              </a:rPr>
              <a:t>  Introductions</a:t>
            </a:r>
          </a:p>
          <a:p>
            <a:pPr eaLnBrk="1" hangingPunct="1">
              <a:buFontTx/>
              <a:buChar char="•"/>
              <a:defRPr/>
            </a:pPr>
            <a:r>
              <a:rPr lang="en-US" b="1" dirty="0" smtClean="0">
                <a:ea typeface="+mn-ea"/>
                <a:cs typeface="+mn-cs"/>
              </a:rPr>
              <a:t>  Agenda, schedule for the day</a:t>
            </a:r>
          </a:p>
          <a:p>
            <a:pPr eaLnBrk="1" hangingPunct="1">
              <a:buFontTx/>
              <a:buChar char="•"/>
              <a:defRPr/>
            </a:pPr>
            <a:endParaRPr lang="en-US" b="1" dirty="0" smtClean="0">
              <a:ea typeface="+mn-ea"/>
              <a:cs typeface="+mn-cs"/>
            </a:endParaRPr>
          </a:p>
          <a:p>
            <a:pPr>
              <a:defRPr/>
            </a:pPr>
            <a:endParaRPr lang="en-US" dirty="0" smtClean="0">
              <a:ea typeface="+mn-ea"/>
              <a:cs typeface="+mn-cs"/>
            </a:endParaRPr>
          </a:p>
          <a:p>
            <a:pPr eaLnBrk="1" hangingPunct="1">
              <a:defRPr/>
            </a:pPr>
            <a:endParaRPr lang="en-US" b="1" dirty="0" smtClean="0">
              <a:ea typeface="+mn-ea"/>
              <a:cs typeface="+mn-cs"/>
            </a:endParaRPr>
          </a:p>
          <a:p>
            <a:pPr eaLnBrk="1" hangingPunct="1">
              <a:defRPr/>
            </a:pPr>
            <a:endParaRPr lang="en-US" b="1" dirty="0" smtClean="0">
              <a:ea typeface="+mn-ea"/>
              <a:cs typeface="+mn-cs"/>
            </a:endParaRPr>
          </a:p>
        </p:txBody>
      </p:sp>
    </p:spTree>
    <p:extLst>
      <p:ext uri="{BB962C8B-B14F-4D97-AF65-F5344CB8AC3E}">
        <p14:creationId xmlns:p14="http://schemas.microsoft.com/office/powerpoint/2010/main" val="2656925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b="0" dirty="0" smtClean="0"/>
              <a:t>After</a:t>
            </a:r>
            <a:r>
              <a:rPr lang="en-US" b="0" baseline="0" dirty="0" smtClean="0"/>
              <a:t> hearing what the research says, we likely all agree that instruction in phonological and phonemic awareness is important.  Let’s now think about how we effectively teach our Kindergarten, first, and second grade students PA skills.</a:t>
            </a:r>
            <a:endParaRPr lang="en-US" b="1" dirty="0"/>
          </a:p>
        </p:txBody>
      </p:sp>
      <p:sp>
        <p:nvSpPr>
          <p:cNvPr id="4" name="Slide Number Placeholder 3"/>
          <p:cNvSpPr>
            <a:spLocks noGrp="1"/>
          </p:cNvSpPr>
          <p:nvPr>
            <p:ph type="sldNum" sz="quarter" idx="10"/>
          </p:nvPr>
        </p:nvSpPr>
        <p:spPr/>
        <p:txBody>
          <a:bodyPr/>
          <a:lstStyle/>
          <a:p>
            <a:pPr>
              <a:defRPr/>
            </a:pPr>
            <a:fld id="{EC45BE74-F1C1-48D7-A5A9-47F83B10D1CA}" type="slidenum">
              <a:rPr lang="en-US" smtClean="0"/>
              <a:pPr>
                <a:defRPr/>
              </a:pPr>
              <a:t>10</a:t>
            </a:fld>
            <a:endParaRPr lang="en-US" dirty="0"/>
          </a:p>
        </p:txBody>
      </p:sp>
    </p:spTree>
    <p:extLst>
      <p:ext uri="{BB962C8B-B14F-4D97-AF65-F5344CB8AC3E}">
        <p14:creationId xmlns:p14="http://schemas.microsoft.com/office/powerpoint/2010/main" val="1914515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b="0" dirty="0" smtClean="0"/>
              <a:t>At its best, effective PA instruction</a:t>
            </a:r>
            <a:r>
              <a:rPr lang="en-US" b="0" baseline="0" dirty="0" smtClean="0"/>
              <a:t> is …</a:t>
            </a:r>
          </a:p>
          <a:p>
            <a:endParaRPr lang="en-US" b="0" baseline="0" dirty="0" smtClean="0"/>
          </a:p>
          <a:p>
            <a:r>
              <a:rPr lang="en-US" b="1" baseline="0" dirty="0" smtClean="0"/>
              <a:t>Read bullets.</a:t>
            </a:r>
            <a:endParaRPr lang="en-US" b="1" dirty="0"/>
          </a:p>
        </p:txBody>
      </p:sp>
      <p:sp>
        <p:nvSpPr>
          <p:cNvPr id="4" name="Slide Number Placeholder 3"/>
          <p:cNvSpPr>
            <a:spLocks noGrp="1"/>
          </p:cNvSpPr>
          <p:nvPr>
            <p:ph type="sldNum" sz="quarter" idx="10"/>
          </p:nvPr>
        </p:nvSpPr>
        <p:spPr/>
        <p:txBody>
          <a:bodyPr/>
          <a:lstStyle/>
          <a:p>
            <a:pPr>
              <a:defRPr/>
            </a:pPr>
            <a:fld id="{EC45BE74-F1C1-48D7-A5A9-47F83B10D1CA}" type="slidenum">
              <a:rPr lang="en-US" smtClean="0"/>
              <a:pPr>
                <a:defRPr/>
              </a:pPr>
              <a:t>11</a:t>
            </a:fld>
            <a:endParaRPr lang="en-US" dirty="0"/>
          </a:p>
        </p:txBody>
      </p:sp>
    </p:spTree>
    <p:extLst>
      <p:ext uri="{BB962C8B-B14F-4D97-AF65-F5344CB8AC3E}">
        <p14:creationId xmlns:p14="http://schemas.microsoft.com/office/powerpoint/2010/main" val="2081708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b="0" dirty="0" smtClean="0"/>
              <a:t>At its best, effective PA instruction</a:t>
            </a:r>
            <a:r>
              <a:rPr lang="en-US" b="0" baseline="0" dirty="0" smtClean="0"/>
              <a:t> is …</a:t>
            </a:r>
          </a:p>
          <a:p>
            <a:endParaRPr lang="en-US" b="0" baseline="0" dirty="0" smtClean="0"/>
          </a:p>
          <a:p>
            <a:r>
              <a:rPr lang="en-US" b="1" baseline="0" dirty="0" smtClean="0"/>
              <a:t>Read bullets.</a:t>
            </a:r>
            <a:endParaRPr lang="en-US" b="1" dirty="0"/>
          </a:p>
        </p:txBody>
      </p:sp>
      <p:sp>
        <p:nvSpPr>
          <p:cNvPr id="4" name="Slide Number Placeholder 3"/>
          <p:cNvSpPr>
            <a:spLocks noGrp="1"/>
          </p:cNvSpPr>
          <p:nvPr>
            <p:ph type="sldNum" sz="quarter" idx="10"/>
          </p:nvPr>
        </p:nvSpPr>
        <p:spPr/>
        <p:txBody>
          <a:bodyPr/>
          <a:lstStyle/>
          <a:p>
            <a:pPr>
              <a:defRPr/>
            </a:pPr>
            <a:fld id="{EC45BE74-F1C1-48D7-A5A9-47F83B10D1CA}" type="slidenum">
              <a:rPr lang="en-US" smtClean="0"/>
              <a:pPr>
                <a:defRPr/>
              </a:pPr>
              <a:t>12</a:t>
            </a:fld>
            <a:endParaRPr lang="en-US" dirty="0"/>
          </a:p>
        </p:txBody>
      </p:sp>
    </p:spTree>
    <p:extLst>
      <p:ext uri="{BB962C8B-B14F-4D97-AF65-F5344CB8AC3E}">
        <p14:creationId xmlns:p14="http://schemas.microsoft.com/office/powerpoint/2010/main" val="2081708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 </a:t>
            </a:r>
            <a:r>
              <a:rPr lang="en-US" b="1" dirty="0" smtClean="0"/>
              <a:t>Say: </a:t>
            </a:r>
            <a:r>
              <a:rPr lang="en-US" b="0" dirty="0" smtClean="0"/>
              <a:t>To</a:t>
            </a:r>
            <a:r>
              <a:rPr lang="en-US" b="0" baseline="0" dirty="0" smtClean="0"/>
              <a:t> help implement effective PA instruction across the district, we will refer to a common resource. This booklet, </a:t>
            </a:r>
            <a:r>
              <a:rPr lang="en-US" b="0" i="1" baseline="0" dirty="0" smtClean="0"/>
              <a:t>PA … All Day!</a:t>
            </a:r>
            <a:r>
              <a:rPr lang="en-US" b="0" baseline="0" dirty="0" smtClean="0"/>
              <a:t> was developed by the Children’s Learning Institute.  It is available in both English and Spanish and can be downloaded for free by going to CLI’s website.</a:t>
            </a:r>
          </a:p>
          <a:p>
            <a:endParaRPr lang="en-US" b="0" baseline="0" dirty="0" smtClean="0"/>
          </a:p>
          <a:p>
            <a:r>
              <a:rPr lang="en-US" b="0" baseline="0" dirty="0" smtClean="0"/>
              <a:t>http://www.childrenslearninginstitute.org/our-programs/program-overview/TX-reading-first/resource-document-library.html</a:t>
            </a:r>
          </a:p>
          <a:p>
            <a:endParaRPr lang="en-US" b="0" baseline="0" dirty="0" smtClean="0"/>
          </a:p>
          <a:p>
            <a:r>
              <a:rPr lang="en-US" b="0" baseline="0" dirty="0" smtClean="0"/>
              <a:t>We will use this resource as part of our short-term plan for improving achievement in PA across the district.</a:t>
            </a:r>
            <a:endParaRPr lang="en-US" b="1" dirty="0" smtClean="0"/>
          </a:p>
        </p:txBody>
      </p:sp>
      <p:sp>
        <p:nvSpPr>
          <p:cNvPr id="4" name="Slide Number Placeholder 3"/>
          <p:cNvSpPr>
            <a:spLocks noGrp="1"/>
          </p:cNvSpPr>
          <p:nvPr>
            <p:ph type="sldNum" sz="quarter" idx="5"/>
          </p:nvPr>
        </p:nvSpPr>
        <p:spPr/>
        <p:txBody>
          <a:bodyPr/>
          <a:lstStyle/>
          <a:p>
            <a:pPr>
              <a:defRPr/>
            </a:pPr>
            <a:fld id="{FAA188E3-4F2F-4913-B67D-87EABE41574E}"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63046" fontAlgn="base">
              <a:spcBef>
                <a:spcPct val="0"/>
              </a:spcBef>
              <a:spcAft>
                <a:spcPct val="0"/>
              </a:spcAft>
              <a:defRPr/>
            </a:pPr>
            <a:fld id="{D71E9513-08BD-48BB-A298-459A8E958B2C}" type="slidenum">
              <a:rPr lang="en-US" smtClean="0"/>
              <a:pPr defTabSz="963046" fontAlgn="base">
                <a:spcBef>
                  <a:spcPct val="0"/>
                </a:spcBef>
                <a:spcAft>
                  <a:spcPct val="0"/>
                </a:spcAft>
                <a:defRPr/>
              </a:pPr>
              <a:t>14</a:t>
            </a:fld>
            <a:endParaRPr lang="en-US" dirty="0" smtClean="0"/>
          </a:p>
        </p:txBody>
      </p:sp>
      <p:sp>
        <p:nvSpPr>
          <p:cNvPr id="129027" name="Rectangle 2"/>
          <p:cNvSpPr>
            <a:spLocks noGrp="1" noRot="1" noChangeAspect="1" noChangeArrowheads="1" noTextEdit="1"/>
          </p:cNvSpPr>
          <p:nvPr>
            <p:ph type="sldImg"/>
          </p:nvPr>
        </p:nvSpPr>
        <p:spPr bwMode="auto">
          <a:xfrm>
            <a:off x="1209328" y="624136"/>
            <a:ext cx="5067300" cy="38004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6"/>
          <p:cNvSpPr>
            <a:spLocks noGrp="1" noChangeArrowheads="1"/>
          </p:cNvSpPr>
          <p:nvPr>
            <p:ph type="body" idx="1"/>
          </p:nvPr>
        </p:nvSpPr>
        <p:spPr bwMode="auto">
          <a:xfrm>
            <a:off x="705272" y="4728592"/>
            <a:ext cx="5851525"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Say: </a:t>
            </a:r>
            <a:r>
              <a:rPr lang="en-US" b="0" dirty="0" smtClean="0"/>
              <a:t>On</a:t>
            </a:r>
            <a:r>
              <a:rPr lang="en-US" b="0" baseline="0" dirty="0" smtClean="0"/>
              <a:t> page 8 of the English booklet, you will see a graphic of the P</a:t>
            </a:r>
            <a:r>
              <a:rPr lang="en-US" dirty="0" smtClean="0"/>
              <a:t>honological Awareness Continuum. This continuum represents skills which are necessary for students to develop in order to ultimately become proficient in phoneme blending, segmentation, and manipulation.  </a:t>
            </a:r>
          </a:p>
          <a:p>
            <a:pPr eaLnBrk="1" hangingPunct="1">
              <a:spcBef>
                <a:spcPct val="0"/>
              </a:spcBef>
            </a:pPr>
            <a:endParaRPr lang="en-US" b="1" dirty="0" smtClean="0"/>
          </a:p>
          <a:p>
            <a:pPr eaLnBrk="1" hangingPunct="1">
              <a:spcBef>
                <a:spcPct val="0"/>
              </a:spcBef>
            </a:pPr>
            <a:r>
              <a:rPr lang="en-US" b="1" dirty="0" smtClean="0"/>
              <a:t>Click.</a:t>
            </a:r>
            <a:r>
              <a:rPr lang="en-US" dirty="0" smtClean="0"/>
              <a:t> The continuum begins with skills that are considered simpler, including rhyming and alliteration, and progresses to more difficult tasks involving blending and segmentation of sentences, syllables, word parts, and – finally - phonemes.</a:t>
            </a:r>
          </a:p>
          <a:p>
            <a:pPr eaLnBrk="1" hangingPunct="1">
              <a:spcBef>
                <a:spcPct val="0"/>
              </a:spcBef>
            </a:pPr>
            <a:endParaRPr lang="en-US" dirty="0" smtClean="0"/>
          </a:p>
          <a:p>
            <a:pPr eaLnBrk="1" hangingPunct="1">
              <a:spcBef>
                <a:spcPct val="0"/>
              </a:spcBef>
            </a:pPr>
            <a:r>
              <a:rPr lang="en-US" dirty="0" smtClean="0"/>
              <a:t>While the arrow indicates the progression along the continuum, from simplest to most difficult, it is important to remember that students may need to loop back to previous steps along the continuum while developing phonological awareness.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b="1" dirty="0" smtClean="0"/>
              <a:t>Say: </a:t>
            </a:r>
            <a:r>
              <a:rPr lang="en-US" dirty="0" smtClean="0"/>
              <a:t>It is</a:t>
            </a:r>
            <a:r>
              <a:rPr lang="en-US" baseline="0" dirty="0" smtClean="0"/>
              <a:t> also</a:t>
            </a:r>
            <a:r>
              <a:rPr lang="en-US" dirty="0" smtClean="0"/>
              <a:t> important to remember that there are varying levels of complexity within skills such as blending and segmenting.  Always begin with the larger chunks of spoken language.  </a:t>
            </a:r>
          </a:p>
          <a:p>
            <a:endParaRPr lang="en-US" dirty="0" smtClean="0"/>
          </a:p>
          <a:p>
            <a:r>
              <a:rPr lang="en-US" dirty="0" smtClean="0"/>
              <a:t>For example,</a:t>
            </a:r>
            <a:r>
              <a:rPr lang="en-US" baseline="0" dirty="0" smtClean="0"/>
              <a:t> </a:t>
            </a:r>
            <a:r>
              <a:rPr lang="en-US" dirty="0" smtClean="0"/>
              <a:t>it is simpler to segment a sentence into words than it is to segment a word into syllables, and</a:t>
            </a:r>
            <a:r>
              <a:rPr lang="en-US" baseline="0" dirty="0" smtClean="0"/>
              <a:t> it is </a:t>
            </a:r>
            <a:r>
              <a:rPr lang="en-US" dirty="0" smtClean="0"/>
              <a:t>easier to segment a word into syllables than into individual phonemes. </a:t>
            </a:r>
            <a:endParaRPr lang="en-US" b="1" dirty="0" smtClean="0"/>
          </a:p>
        </p:txBody>
      </p:sp>
      <p:sp>
        <p:nvSpPr>
          <p:cNvPr id="4" name="Slide Number Placeholder 3"/>
          <p:cNvSpPr>
            <a:spLocks noGrp="1"/>
          </p:cNvSpPr>
          <p:nvPr>
            <p:ph type="sldNum" sz="quarter" idx="5"/>
          </p:nvPr>
        </p:nvSpPr>
        <p:spPr/>
        <p:txBody>
          <a:bodyPr/>
          <a:lstStyle/>
          <a:p>
            <a:pPr>
              <a:defRPr/>
            </a:pPr>
            <a:fld id="{E382D1E5-6B9A-4362-9011-4F1E7CE6AE53}"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63046" fontAlgn="base">
              <a:spcBef>
                <a:spcPct val="0"/>
              </a:spcBef>
              <a:spcAft>
                <a:spcPct val="0"/>
              </a:spcAft>
              <a:defRPr/>
            </a:pPr>
            <a:fld id="{66A64065-D129-4CCE-8CD0-35A07955EB24}" type="slidenum">
              <a:rPr lang="en-US" smtClean="0"/>
              <a:pPr defTabSz="963046" fontAlgn="base">
                <a:spcBef>
                  <a:spcPct val="0"/>
                </a:spcBef>
                <a:spcAft>
                  <a:spcPct val="0"/>
                </a:spcAft>
                <a:defRPr/>
              </a:pPr>
              <a:t>16</a:t>
            </a:fld>
            <a:endParaRPr lang="en-US" dirty="0" smtClean="0"/>
          </a:p>
        </p:txBody>
      </p:sp>
      <p:sp>
        <p:nvSpPr>
          <p:cNvPr id="132099" name="Rectangle 2"/>
          <p:cNvSpPr>
            <a:spLocks noGrp="1" noRot="1" noChangeAspect="1" noChangeArrowheads="1" noTextEdit="1"/>
          </p:cNvSpPr>
          <p:nvPr>
            <p:ph type="sldImg"/>
          </p:nvPr>
        </p:nvSpPr>
        <p:spPr bwMode="auto">
          <a:xfrm>
            <a:off x="1137320" y="768152"/>
            <a:ext cx="5067300" cy="38004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100" name="Rectangle 6"/>
          <p:cNvSpPr>
            <a:spLocks noGrp="1" noChangeArrowheads="1"/>
          </p:cNvSpPr>
          <p:nvPr>
            <p:ph type="body" idx="1"/>
          </p:nvPr>
        </p:nvSpPr>
        <p:spPr bwMode="auto">
          <a:xfrm>
            <a:off x="633264" y="5016624"/>
            <a:ext cx="5851525"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dirty="0" smtClean="0"/>
              <a:t>Say: </a:t>
            </a:r>
            <a:r>
              <a:rPr lang="en-US" sz="1200" b="0" baseline="0" dirty="0" smtClean="0"/>
              <a:t>W</a:t>
            </a:r>
            <a:r>
              <a:rPr lang="en-US" sz="1200" baseline="0" dirty="0" smtClean="0"/>
              <a:t>e begin instruction with the easier skills along the Phonological Awareness continuum so that students can build a solid foundation before learning the critical skills at the phoneme level that are necessary for reading success.</a:t>
            </a:r>
            <a:endParaRPr lang="en-US" sz="1200" b="1" dirty="0" smtClean="0"/>
          </a:p>
          <a:p>
            <a:pPr eaLnBrk="1" hangingPunct="1">
              <a:spcBef>
                <a:spcPct val="0"/>
              </a:spcBef>
            </a:pPr>
            <a:endParaRPr lang="en-US" dirty="0" smtClean="0"/>
          </a:p>
          <a:p>
            <a:pPr eaLnBrk="1" hangingPunct="1">
              <a:spcBef>
                <a:spcPct val="0"/>
              </a:spcBef>
            </a:pPr>
            <a:r>
              <a:rPr lang="en-US" dirty="0" smtClean="0"/>
              <a:t>Typically, when we look at the Phonological Awareness Continuum, the first phase is rhyme and alliteration.  However, early childhood experts remind us that early learners, especially preschoolers and kindergartners, often need to have their listening skills developed before they can proceed along the PA continuum, which is why you see 'listening' at the base of our stairwell.</a:t>
            </a:r>
          </a:p>
          <a:p>
            <a:pPr eaLnBrk="1" hangingPunct="1">
              <a:spcBef>
                <a:spcPct val="0"/>
              </a:spcBef>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63046" fontAlgn="base">
              <a:spcBef>
                <a:spcPct val="0"/>
              </a:spcBef>
              <a:spcAft>
                <a:spcPct val="0"/>
              </a:spcAft>
              <a:defRPr/>
            </a:pPr>
            <a:fld id="{E6CD4221-F2C7-4965-B389-AE1A47CA4CA3}" type="slidenum">
              <a:rPr lang="en-US" smtClean="0"/>
              <a:pPr defTabSz="963046" fontAlgn="base">
                <a:spcBef>
                  <a:spcPct val="0"/>
                </a:spcBef>
                <a:spcAft>
                  <a:spcPct val="0"/>
                </a:spcAft>
                <a:defRPr/>
              </a:pPr>
              <a:t>17</a:t>
            </a:fld>
            <a:endParaRPr lang="en-US" dirty="0" smtClean="0"/>
          </a:p>
        </p:txBody>
      </p:sp>
      <p:sp>
        <p:nvSpPr>
          <p:cNvPr id="134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Read Slide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Look at</a:t>
            </a:r>
            <a:r>
              <a:rPr lang="en-US" baseline="0" dirty="0" smtClean="0"/>
              <a:t> tab </a:t>
            </a:r>
            <a:r>
              <a:rPr lang="en-US" dirty="0" smtClean="0"/>
              <a:t>1 in “PA…All Day!”  You will see some activities that can be used with students when building listening skills.  I am going to model Activity #1 under “Sounds.”  Please participate as if you were my students.</a:t>
            </a:r>
          </a:p>
          <a:p>
            <a:endParaRPr lang="en-US" dirty="0" smtClean="0"/>
          </a:p>
          <a:p>
            <a:r>
              <a:rPr lang="en-US" b="1" dirty="0" smtClean="0"/>
              <a:t>Model Activity #1 under “Sounds” (Listen to these 3 animal sounds:  woof, meow, baa, etc.)</a:t>
            </a:r>
          </a:p>
          <a:p>
            <a:endParaRPr lang="en-US" b="1" dirty="0" smtClean="0"/>
          </a:p>
        </p:txBody>
      </p:sp>
      <p:sp>
        <p:nvSpPr>
          <p:cNvPr id="4" name="Slide Number Placeholder 3"/>
          <p:cNvSpPr>
            <a:spLocks noGrp="1"/>
          </p:cNvSpPr>
          <p:nvPr>
            <p:ph type="sldNum" sz="quarter" idx="5"/>
          </p:nvPr>
        </p:nvSpPr>
        <p:spPr/>
        <p:txBody>
          <a:bodyPr/>
          <a:lstStyle/>
          <a:p>
            <a:pPr>
              <a:defRPr/>
            </a:pPr>
            <a:fld id="{52BD3CDD-7C06-487C-B2D3-680D2F5867C5}"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63046" fontAlgn="base">
              <a:spcBef>
                <a:spcPct val="0"/>
              </a:spcBef>
              <a:spcAft>
                <a:spcPct val="0"/>
              </a:spcAft>
              <a:defRPr/>
            </a:pPr>
            <a:fld id="{6D5A9F0D-79EF-4607-B49C-5234F24B7CD7}" type="slidenum">
              <a:rPr lang="en-US" smtClean="0"/>
              <a:pPr defTabSz="963046" fontAlgn="base">
                <a:spcBef>
                  <a:spcPct val="0"/>
                </a:spcBef>
                <a:spcAft>
                  <a:spcPct val="0"/>
                </a:spcAft>
                <a:defRPr/>
              </a:pPr>
              <a:t>19</a:t>
            </a:fld>
            <a:endParaRPr lang="en-US" dirty="0" smtClean="0"/>
          </a:p>
        </p:txBody>
      </p:sp>
      <p:sp>
        <p:nvSpPr>
          <p:cNvPr id="137219" name="Rectangle 2"/>
          <p:cNvSpPr>
            <a:spLocks noGrp="1" noRot="1" noChangeAspect="1" noChangeArrowheads="1" noTextEdit="1"/>
          </p:cNvSpPr>
          <p:nvPr>
            <p:ph type="sldImg"/>
          </p:nvPr>
        </p:nvSpPr>
        <p:spPr bwMode="auto">
          <a:xfrm>
            <a:off x="1209328" y="768152"/>
            <a:ext cx="5067300" cy="38004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0" name="Rectangle 6"/>
          <p:cNvSpPr>
            <a:spLocks noGrp="1" noChangeArrowheads="1"/>
          </p:cNvSpPr>
          <p:nvPr>
            <p:ph type="body" idx="1"/>
          </p:nvPr>
        </p:nvSpPr>
        <p:spPr bwMode="auto">
          <a:xfrm>
            <a:off x="705272" y="4872608"/>
            <a:ext cx="5851525"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Say: </a:t>
            </a:r>
            <a:r>
              <a:rPr lang="en-US" dirty="0" smtClean="0"/>
              <a:t>After developing listening skills, the next step on the continuum is rhyming and alliteration.</a:t>
            </a:r>
            <a:endParaRPr lang="en-US" b="1" dirty="0" smtClean="0"/>
          </a:p>
          <a:p>
            <a:pPr eaLnBrk="1" hangingPunct="1">
              <a:spcBef>
                <a:spcPct val="0"/>
              </a:spcBef>
            </a:pPr>
            <a:endParaRPr lang="en-US" dirty="0" smtClean="0"/>
          </a:p>
          <a:p>
            <a:pPr eaLnBrk="1" hangingPunct="1">
              <a:spcBef>
                <a:spcPct val="0"/>
              </a:spcBef>
            </a:pPr>
            <a:r>
              <a:rPr lang="en-US" dirty="0" smtClean="0"/>
              <a:t>Rhyming words are words that have matching ending sounds. The instructional activities for rhyme and alliteration</a:t>
            </a:r>
            <a:r>
              <a:rPr lang="en-US" baseline="0" dirty="0" smtClean="0"/>
              <a:t> </a:t>
            </a:r>
            <a:r>
              <a:rPr lang="en-US" dirty="0" smtClean="0"/>
              <a:t>activities are:</a:t>
            </a:r>
          </a:p>
          <a:p>
            <a:pPr lvl="1" eaLnBrk="1" hangingPunct="1">
              <a:spcBef>
                <a:spcPct val="0"/>
              </a:spcBef>
              <a:buFontTx/>
              <a:buChar char="•"/>
            </a:pPr>
            <a:r>
              <a:rPr lang="en-US" dirty="0" smtClean="0"/>
              <a:t> to direct students’ attention to the similarities and differences of the sounds of language </a:t>
            </a:r>
          </a:p>
          <a:p>
            <a:pPr lvl="1" eaLnBrk="1" hangingPunct="1">
              <a:spcBef>
                <a:spcPct val="0"/>
              </a:spcBef>
              <a:buFontTx/>
              <a:buChar char="•"/>
            </a:pPr>
            <a:r>
              <a:rPr lang="en-US" dirty="0" smtClean="0"/>
              <a:t> to use meaning and rhythm to predict rhyming words</a:t>
            </a:r>
          </a:p>
          <a:p>
            <a:pPr lvl="1" eaLnBrk="1" hangingPunct="1">
              <a:spcBef>
                <a:spcPct val="0"/>
              </a:spcBef>
              <a:buFontTx/>
              <a:buChar char="•"/>
            </a:pPr>
            <a:r>
              <a:rPr lang="en-US" dirty="0" smtClean="0"/>
              <a:t> to generate rhymes</a:t>
            </a:r>
          </a:p>
          <a:p>
            <a:pPr lvl="1" eaLnBrk="1" hangingPunct="1">
              <a:spcBef>
                <a:spcPct val="0"/>
              </a:spcBef>
              <a:buFontTx/>
              <a:buChar char="•"/>
            </a:pPr>
            <a:r>
              <a:rPr lang="en-US" dirty="0" smtClean="0"/>
              <a:t> to identify and generate alliterations </a:t>
            </a:r>
          </a:p>
          <a:p>
            <a:pPr eaLnBrk="1" hangingPunct="1">
              <a:spcBef>
                <a:spcPct val="0"/>
              </a:spcBef>
            </a:pPr>
            <a:endParaRPr lang="en-US" dirty="0" smtClean="0"/>
          </a:p>
          <a:p>
            <a:pPr eaLnBrk="1" hangingPunct="1">
              <a:spcBef>
                <a:spcPct val="0"/>
              </a:spcBef>
            </a:pPr>
            <a:r>
              <a:rPr lang="en-US" dirty="0" smtClean="0"/>
              <a:t>Keep in mind that it is important that children be exposed frequently and regularly to rhyme in order to develop familiarity with it.  Once students are familiar with rhyme, they can practice identification—when given a pair of words, a student should be able to determine whether or not they rhyme.  The most difficult rhyming activity is production.  That is when a student is given one or more rhyming words and must produce an additional word—real or nonsense—that rhymes with the others.  Remember that, when this skill is assessed on the TPRI, the student is given two rhyming words and must come up with a third word that rhymes with the other two.  Practicing this format in the classroom will help ensure that students will be able to demonstrate the skill during the assessment. </a:t>
            </a:r>
            <a:endParaRPr lang="en-US" b="1" dirty="0" smtClean="0"/>
          </a:p>
          <a:p>
            <a:pPr eaLnBrk="1" hangingPunct="1">
              <a:spcBef>
                <a:spcPct val="0"/>
              </a:spcBef>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dirty="0" smtClean="0">
                <a:solidFill>
                  <a:schemeClr val="tx1"/>
                </a:solidFill>
                <a:latin typeface="+mn-lt"/>
                <a:ea typeface="ＭＳ Ｐゴシック" charset="-128"/>
                <a:cs typeface="ＭＳ Ｐゴシック" charset="-128"/>
              </a:rPr>
              <a:t>Here are all the items you will need for this session.  </a:t>
            </a:r>
          </a:p>
          <a:p>
            <a:pPr>
              <a:defRPr/>
            </a:pPr>
            <a:endParaRPr lang="en-US" sz="1200" kern="1200" dirty="0" smtClean="0">
              <a:solidFill>
                <a:schemeClr val="tx1"/>
              </a:solidFill>
              <a:latin typeface="+mn-lt"/>
              <a:ea typeface="ＭＳ Ｐゴシック" charset="-128"/>
              <a:cs typeface="ＭＳ Ｐゴシック" charset="-128"/>
            </a:endParaRPr>
          </a:p>
          <a:p>
            <a:pPr>
              <a:defRPr/>
            </a:pPr>
            <a:r>
              <a:rPr lang="en-US" sz="1200" kern="1200" dirty="0" smtClean="0">
                <a:solidFill>
                  <a:schemeClr val="tx1"/>
                </a:solidFill>
                <a:latin typeface="+mn-lt"/>
                <a:ea typeface="ＭＳ Ｐゴシック" charset="-128"/>
                <a:cs typeface="ＭＳ Ｐゴシック" charset="-128"/>
              </a:rPr>
              <a:t>At your place setting you should find: </a:t>
            </a:r>
          </a:p>
          <a:p>
            <a:pPr marL="177833" indent="-177833">
              <a:buFont typeface="Arial" pitchFamily="34" charset="0"/>
              <a:buChar char="•"/>
              <a:defRPr/>
            </a:pPr>
            <a:r>
              <a:rPr lang="en-US" sz="1200" kern="1200" dirty="0" smtClean="0">
                <a:solidFill>
                  <a:schemeClr val="tx1"/>
                </a:solidFill>
                <a:latin typeface="+mn-lt"/>
                <a:ea typeface="ＭＳ Ｐゴシック" charset="-128"/>
                <a:cs typeface="ＭＳ Ｐゴシック" charset="-128"/>
              </a:rPr>
              <a:t>3-slides per page PowerPoint Handout</a:t>
            </a:r>
          </a:p>
          <a:p>
            <a:pPr marL="177833" indent="-177833">
              <a:buFont typeface="Arial" pitchFamily="34" charset="0"/>
              <a:buChar char="•"/>
              <a:defRPr/>
            </a:pPr>
            <a:r>
              <a:rPr lang="en-US" sz="1200" kern="1200" dirty="0" smtClean="0">
                <a:solidFill>
                  <a:schemeClr val="tx1"/>
                </a:solidFill>
                <a:latin typeface="+mn-lt"/>
                <a:ea typeface="ＭＳ Ｐゴシック" charset="-128"/>
                <a:cs typeface="ＭＳ Ｐゴシック" charset="-128"/>
              </a:rPr>
              <a:t>PA…All Day! book (in English or Spanish)</a:t>
            </a:r>
          </a:p>
          <a:p>
            <a:endParaRPr lang="en-US" dirty="0"/>
          </a:p>
        </p:txBody>
      </p:sp>
      <p:sp>
        <p:nvSpPr>
          <p:cNvPr id="4" name="Slide Number Placeholder 3"/>
          <p:cNvSpPr>
            <a:spLocks noGrp="1"/>
          </p:cNvSpPr>
          <p:nvPr>
            <p:ph type="sldNum" sz="quarter" idx="10"/>
          </p:nvPr>
        </p:nvSpPr>
        <p:spPr/>
        <p:txBody>
          <a:bodyPr/>
          <a:lstStyle/>
          <a:p>
            <a:pPr>
              <a:defRPr/>
            </a:pPr>
            <a:fld id="{EC45BE74-F1C1-48D7-A5A9-47F83B10D1CA}" type="slidenum">
              <a:rPr lang="en-US" smtClean="0"/>
              <a:pPr>
                <a:defRPr/>
              </a:pPr>
              <a:t>2</a:t>
            </a:fld>
            <a:endParaRPr lang="en-US" dirty="0"/>
          </a:p>
        </p:txBody>
      </p:sp>
    </p:spTree>
    <p:extLst>
      <p:ext uri="{BB962C8B-B14F-4D97-AF65-F5344CB8AC3E}">
        <p14:creationId xmlns:p14="http://schemas.microsoft.com/office/powerpoint/2010/main" val="562456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63046" fontAlgn="base">
              <a:spcBef>
                <a:spcPct val="0"/>
              </a:spcBef>
              <a:spcAft>
                <a:spcPct val="0"/>
              </a:spcAft>
              <a:defRPr/>
            </a:pPr>
            <a:fld id="{D51D9C09-42BD-4EBD-A5E7-A4F7BAED0BB8}" type="slidenum">
              <a:rPr lang="en-US" smtClean="0"/>
              <a:pPr defTabSz="963046" fontAlgn="base">
                <a:spcBef>
                  <a:spcPct val="0"/>
                </a:spcBef>
                <a:spcAft>
                  <a:spcPct val="0"/>
                </a:spcAft>
                <a:defRPr/>
              </a:pPr>
              <a:t>20</a:t>
            </a:fld>
            <a:endParaRPr lang="en-US" dirty="0" smtClean="0"/>
          </a:p>
        </p:txBody>
      </p:sp>
      <p:sp>
        <p:nvSpPr>
          <p:cNvPr id="1392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Read Slide</a:t>
            </a:r>
          </a:p>
          <a:p>
            <a:pPr eaLnBrk="1" hangingPunct="1">
              <a:spcBef>
                <a:spcPct val="0"/>
              </a:spcBef>
            </a:pPr>
            <a:endParaRPr lang="en-US" b="1"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Look at tab 2 in “PA…All Day!” booklet. It contains activities for building rhyming and alliteration skills.  I am going to model Activity #1 under “Rhyming.”  Please participate as if you were my students.</a:t>
            </a:r>
          </a:p>
          <a:p>
            <a:endParaRPr lang="en-US" b="1" dirty="0" smtClean="0"/>
          </a:p>
          <a:p>
            <a:r>
              <a:rPr lang="en-US" b="1" dirty="0" smtClean="0"/>
              <a:t>Model Activity #1 under “Rhyming.” </a:t>
            </a:r>
          </a:p>
          <a:p>
            <a:r>
              <a:rPr lang="en-US" b="1" dirty="0" smtClean="0"/>
              <a:t>Time permitting, model a “Production” activity as well.</a:t>
            </a:r>
          </a:p>
          <a:p>
            <a:endParaRPr lang="en-US" b="1" dirty="0" smtClean="0"/>
          </a:p>
        </p:txBody>
      </p:sp>
      <p:sp>
        <p:nvSpPr>
          <p:cNvPr id="4" name="Slide Number Placeholder 3"/>
          <p:cNvSpPr>
            <a:spLocks noGrp="1"/>
          </p:cNvSpPr>
          <p:nvPr>
            <p:ph type="sldNum" sz="quarter" idx="5"/>
          </p:nvPr>
        </p:nvSpPr>
        <p:spPr/>
        <p:txBody>
          <a:bodyPr/>
          <a:lstStyle/>
          <a:p>
            <a:pPr>
              <a:defRPr/>
            </a:pPr>
            <a:fld id="{18AC63E8-2EA9-47E2-9D72-EC05A977D985}"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63358" fontAlgn="base">
              <a:spcBef>
                <a:spcPct val="0"/>
              </a:spcBef>
              <a:spcAft>
                <a:spcPct val="0"/>
              </a:spcAft>
              <a:defRPr/>
            </a:pPr>
            <a:fld id="{13B4D70E-1613-4FCA-BE30-F97217A88095}" type="slidenum">
              <a:rPr lang="en-US" smtClean="0"/>
              <a:pPr defTabSz="963358" fontAlgn="base">
                <a:spcBef>
                  <a:spcPct val="0"/>
                </a:spcBef>
                <a:spcAft>
                  <a:spcPct val="0"/>
                </a:spcAft>
                <a:defRPr/>
              </a:pPr>
              <a:t>22</a:t>
            </a:fld>
            <a:endParaRPr lang="en-US" dirty="0" smtClean="0"/>
          </a:p>
        </p:txBody>
      </p:sp>
      <p:sp>
        <p:nvSpPr>
          <p:cNvPr id="146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Say: </a:t>
            </a:r>
            <a:r>
              <a:rPr lang="en-US" dirty="0" smtClean="0"/>
              <a:t>Alliteration is included on the PA continuum with rhyming. It focuses students’ attention on initial phonemes.  Students not only learn to </a:t>
            </a:r>
            <a:r>
              <a:rPr lang="en-US" i="1" dirty="0" smtClean="0"/>
              <a:t>recognize</a:t>
            </a:r>
            <a:r>
              <a:rPr lang="en-US" dirty="0" smtClean="0"/>
              <a:t> words that begin with the same sound, but they also learn to </a:t>
            </a:r>
            <a:r>
              <a:rPr lang="en-US" i="1" dirty="0" smtClean="0"/>
              <a:t>produce</a:t>
            </a:r>
            <a:r>
              <a:rPr lang="en-US" dirty="0" smtClean="0"/>
              <a:t> words that begin with the same sound.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i="1"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At the bottom of tab 2 in “PA…All Day!” are activities which can be used to build alliteration skills in students.  I am going to model Activity #2.  Please respond as if you were my students.</a:t>
            </a:r>
          </a:p>
          <a:p>
            <a:endParaRPr lang="en-US" dirty="0" smtClean="0"/>
          </a:p>
          <a:p>
            <a:r>
              <a:rPr lang="en-US" b="1" dirty="0" smtClean="0"/>
              <a:t>Model Activity #2 under “Alliteration.” </a:t>
            </a:r>
          </a:p>
          <a:p>
            <a:endParaRPr lang="en-US" b="1" dirty="0" smtClean="0"/>
          </a:p>
        </p:txBody>
      </p:sp>
      <p:sp>
        <p:nvSpPr>
          <p:cNvPr id="4" name="Slide Number Placeholder 3"/>
          <p:cNvSpPr>
            <a:spLocks noGrp="1"/>
          </p:cNvSpPr>
          <p:nvPr>
            <p:ph type="sldNum" sz="quarter" idx="5"/>
          </p:nvPr>
        </p:nvSpPr>
        <p:spPr/>
        <p:txBody>
          <a:bodyPr/>
          <a:lstStyle/>
          <a:p>
            <a:pPr>
              <a:defRPr/>
            </a:pPr>
            <a:fld id="{06A09471-EE1E-4F63-8B73-D67F0FB4FD19}"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63046" fontAlgn="base">
              <a:spcBef>
                <a:spcPct val="0"/>
              </a:spcBef>
              <a:spcAft>
                <a:spcPct val="0"/>
              </a:spcAft>
              <a:defRPr/>
            </a:pPr>
            <a:fld id="{72A59CFD-CCFD-4EC1-94BE-C2CCDDBFDFF8}" type="slidenum">
              <a:rPr lang="en-US" smtClean="0"/>
              <a:pPr defTabSz="963046" fontAlgn="base">
                <a:spcBef>
                  <a:spcPct val="0"/>
                </a:spcBef>
                <a:spcAft>
                  <a:spcPct val="0"/>
                </a:spcAft>
                <a:defRPr/>
              </a:pPr>
              <a:t>24</a:t>
            </a:fld>
            <a:endParaRPr lang="en-US" dirty="0" smtClean="0"/>
          </a:p>
        </p:txBody>
      </p:sp>
      <p:sp>
        <p:nvSpPr>
          <p:cNvPr id="151555" name="Rectangle 2"/>
          <p:cNvSpPr>
            <a:spLocks noGrp="1" noRot="1" noChangeAspect="1" noChangeArrowheads="1" noTextEdit="1"/>
          </p:cNvSpPr>
          <p:nvPr>
            <p:ph type="sldImg"/>
          </p:nvPr>
        </p:nvSpPr>
        <p:spPr bwMode="auto">
          <a:xfrm>
            <a:off x="1065312" y="768152"/>
            <a:ext cx="5067300" cy="38004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6" name="Rectangle 6"/>
          <p:cNvSpPr>
            <a:spLocks noGrp="1" noChangeArrowheads="1"/>
          </p:cNvSpPr>
          <p:nvPr>
            <p:ph type="body" idx="1"/>
          </p:nvPr>
        </p:nvSpPr>
        <p:spPr bwMode="auto">
          <a:xfrm>
            <a:off x="705272" y="5016624"/>
            <a:ext cx="5851525"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Say: </a:t>
            </a:r>
            <a:r>
              <a:rPr lang="en-US" dirty="0" smtClean="0"/>
              <a:t>Sentence segmentation is the next skill on the phonological awareness continuum.</a:t>
            </a:r>
          </a:p>
          <a:p>
            <a:pPr eaLnBrk="1" hangingPunct="1">
              <a:spcBef>
                <a:spcPct val="0"/>
              </a:spcBef>
            </a:pP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dirty="0" smtClean="0"/>
              <a:t>Say: </a:t>
            </a:r>
            <a:r>
              <a:rPr lang="en-US" dirty="0" smtClean="0"/>
              <a:t>Many young children enter school with little knowledge about what is and is not a word. Sentence segmentation involves breaking a sentence down into its individual words</a:t>
            </a:r>
            <a:r>
              <a:rPr lang="en-US" baseline="0" dirty="0" smtClean="0"/>
              <a:t> which </a:t>
            </a:r>
            <a:r>
              <a:rPr lang="en-US" dirty="0" smtClean="0"/>
              <a:t>helps children realize that sentences are made up of separate words, and that words are spoken in a particular order so they make sense.  </a:t>
            </a:r>
          </a:p>
          <a:p>
            <a:pPr eaLnBrk="1" hangingPunct="1">
              <a:spcBef>
                <a:spcPct val="0"/>
              </a:spcBef>
            </a:pPr>
            <a:endParaRPr lang="en-US" dirty="0" smtClean="0"/>
          </a:p>
          <a:p>
            <a:pPr eaLnBrk="1" hangingPunct="1">
              <a:spcBef>
                <a:spcPct val="0"/>
              </a:spcBef>
            </a:pPr>
            <a:r>
              <a:rPr lang="en-US" b="1" dirty="0" smtClean="0"/>
              <a:t>Click.  Say each word as it appears on the slide:  </a:t>
            </a:r>
            <a:r>
              <a:rPr lang="en-US" dirty="0" smtClean="0"/>
              <a:t>The – dog – ran – after – the – butterfly.</a:t>
            </a:r>
            <a:endParaRPr lang="en-US" b="1" dirty="0" smtClean="0"/>
          </a:p>
        </p:txBody>
      </p:sp>
      <p:sp>
        <p:nvSpPr>
          <p:cNvPr id="1105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63046" fontAlgn="base">
              <a:spcBef>
                <a:spcPct val="0"/>
              </a:spcBef>
              <a:spcAft>
                <a:spcPct val="0"/>
              </a:spcAft>
              <a:defRPr/>
            </a:pPr>
            <a:fld id="{6FF5D7D7-673C-4636-8C78-39B08DD29440}" type="slidenum">
              <a:rPr lang="en-US" smtClean="0"/>
              <a:pPr defTabSz="963046" fontAlgn="base">
                <a:spcBef>
                  <a:spcPct val="0"/>
                </a:spcBef>
                <a:spcAft>
                  <a:spcPct val="0"/>
                </a:spcAft>
                <a:defRPr/>
              </a:pPr>
              <a:t>25</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63358" fontAlgn="base">
              <a:spcBef>
                <a:spcPct val="0"/>
              </a:spcBef>
              <a:spcAft>
                <a:spcPct val="0"/>
              </a:spcAft>
              <a:defRPr/>
            </a:pPr>
            <a:fld id="{FFF5267D-2132-488E-92F8-3874B0B221F7}" type="slidenum">
              <a:rPr lang="en-US" smtClean="0"/>
              <a:pPr defTabSz="963358" fontAlgn="base">
                <a:spcBef>
                  <a:spcPct val="0"/>
                </a:spcBef>
                <a:spcAft>
                  <a:spcPct val="0"/>
                </a:spcAft>
                <a:defRPr/>
              </a:pPr>
              <a:t>26</a:t>
            </a:fld>
            <a:endParaRPr lang="en-US" dirty="0" smtClean="0"/>
          </a:p>
        </p:txBody>
      </p:sp>
      <p:sp>
        <p:nvSpPr>
          <p:cNvPr id="153603" name="Rectangle 2"/>
          <p:cNvSpPr>
            <a:spLocks noGrp="1" noRot="1" noChangeAspect="1" noChangeArrowheads="1" noTextEdit="1"/>
          </p:cNvSpPr>
          <p:nvPr>
            <p:ph type="sldImg"/>
          </p:nvPr>
        </p:nvSpPr>
        <p:spPr bwMode="auto">
          <a:xfrm>
            <a:off x="1214438" y="648468"/>
            <a:ext cx="4805362" cy="3603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4" name="Rectangle 3"/>
          <p:cNvSpPr>
            <a:spLocks noGrp="1" noChangeArrowheads="1"/>
          </p:cNvSpPr>
          <p:nvPr>
            <p:ph type="body" idx="1"/>
          </p:nvPr>
        </p:nvSpPr>
        <p:spPr bwMode="auto">
          <a:xfrm>
            <a:off x="715963" y="4583881"/>
            <a:ext cx="5851525"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Say: </a:t>
            </a:r>
            <a:r>
              <a:rPr lang="en-US" dirty="0" smtClean="0"/>
              <a:t>Here are some example activities</a:t>
            </a:r>
            <a:r>
              <a:rPr lang="en-US" baseline="0" dirty="0" smtClean="0"/>
              <a:t> to help teach s</a:t>
            </a:r>
            <a:r>
              <a:rPr lang="en-US" dirty="0" smtClean="0"/>
              <a:t>entence segmentation. Sentence segmentation can be effectively practiced in any language.</a:t>
            </a:r>
          </a:p>
          <a:p>
            <a:pPr eaLnBrk="1" hangingPunct="1">
              <a:spcBef>
                <a:spcPct val="0"/>
              </a:spcBef>
            </a:pPr>
            <a:endParaRPr lang="en-US" dirty="0" smtClean="0"/>
          </a:p>
          <a:p>
            <a:pPr eaLnBrk="1" hangingPunct="1">
              <a:spcBef>
                <a:spcPct val="0"/>
              </a:spcBef>
            </a:pPr>
            <a:r>
              <a:rPr lang="en-US" b="1" dirty="0" smtClean="0"/>
              <a:t>Read slide.</a:t>
            </a:r>
          </a:p>
          <a:p>
            <a:pPr eaLnBrk="1" hangingPunct="1">
              <a:spcBef>
                <a:spcPct val="0"/>
              </a:spcBef>
            </a:pPr>
            <a:endParaRPr lang="en-US" dirty="0" smtClean="0"/>
          </a:p>
          <a:p>
            <a:pPr eaLnBrk="1" hangingPunct="1">
              <a:spcBef>
                <a:spcPct val="0"/>
              </a:spcBef>
            </a:pP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p:txBody>
          <a:bodyPr wrap="square" numCol="1" anchor="t" anchorCtr="0" compatLnSpc="1">
            <a:prstTxWarp prst="textNoShape">
              <a:avLst/>
            </a:prstTxWarp>
            <a:normAutofit/>
          </a:bodyPr>
          <a:lstStyle/>
          <a:p>
            <a:pPr eaLnBrk="1" hangingPunct="1">
              <a:lnSpc>
                <a:spcPct val="80000"/>
              </a:lnSpc>
              <a:spcBef>
                <a:spcPct val="0"/>
              </a:spcBef>
              <a:defRPr/>
            </a:pPr>
            <a:r>
              <a:rPr lang="en-US" sz="1100" b="1" dirty="0" smtClean="0"/>
              <a:t>Say: </a:t>
            </a:r>
            <a:r>
              <a:rPr lang="en-US" sz="1100" dirty="0" smtClean="0"/>
              <a:t>When doing phonological and phonemic awareness activities, it is especially effective to use scaffolds. When the students no longer need the visual scaffold, the activity can be done in a purely auditory fashion.</a:t>
            </a:r>
          </a:p>
          <a:p>
            <a:pPr eaLnBrk="1" hangingPunct="1">
              <a:lnSpc>
                <a:spcPct val="80000"/>
              </a:lnSpc>
              <a:spcBef>
                <a:spcPct val="0"/>
              </a:spcBef>
              <a:defRPr/>
            </a:pPr>
            <a:endParaRPr lang="en-US" sz="1100" dirty="0" smtClean="0"/>
          </a:p>
          <a:p>
            <a:pPr eaLnBrk="1" hangingPunct="1">
              <a:lnSpc>
                <a:spcPct val="80000"/>
              </a:lnSpc>
              <a:spcBef>
                <a:spcPct val="0"/>
              </a:spcBef>
              <a:defRPr/>
            </a:pPr>
            <a:r>
              <a:rPr lang="en-US" sz="1100" dirty="0" smtClean="0"/>
              <a:t>Let’s practice one scaffold together</a:t>
            </a:r>
            <a:r>
              <a:rPr lang="en-US" sz="1100" baseline="0" dirty="0" smtClean="0"/>
              <a:t> that works well for sentence segmenting.</a:t>
            </a:r>
            <a:r>
              <a:rPr lang="en-US" sz="1100" dirty="0" smtClean="0"/>
              <a:t>  </a:t>
            </a:r>
          </a:p>
          <a:p>
            <a:pPr eaLnBrk="1" hangingPunct="1">
              <a:lnSpc>
                <a:spcPct val="80000"/>
              </a:lnSpc>
              <a:spcBef>
                <a:spcPct val="0"/>
              </a:spcBef>
              <a:defRPr/>
            </a:pPr>
            <a:endParaRPr lang="en-US" sz="1100" b="1" dirty="0" smtClean="0"/>
          </a:p>
          <a:p>
            <a:pPr eaLnBrk="1" hangingPunct="1">
              <a:lnSpc>
                <a:spcPct val="80000"/>
              </a:lnSpc>
              <a:spcBef>
                <a:spcPct val="0"/>
              </a:spcBef>
              <a:defRPr/>
            </a:pPr>
            <a:r>
              <a:rPr lang="en-US" sz="1100" dirty="0" smtClean="0"/>
              <a:t>This</a:t>
            </a:r>
            <a:r>
              <a:rPr lang="en-US" sz="1100" baseline="0" dirty="0" smtClean="0"/>
              <a:t> scaffold is called F</a:t>
            </a:r>
            <a:r>
              <a:rPr lang="en-US" sz="1100" dirty="0" smtClean="0"/>
              <a:t>inger Counting.  Extend your left arm, with your palm facing out.  Make a fist, with your thumb pointing to the right.  Starting with your thumb, count out the words in the sentence.  Let me model</a:t>
            </a:r>
            <a:r>
              <a:rPr lang="en-US" sz="1100" baseline="0" dirty="0" smtClean="0"/>
              <a:t> for you and then you can try it.</a:t>
            </a:r>
            <a:endParaRPr lang="en-US" sz="1100" dirty="0" smtClean="0"/>
          </a:p>
          <a:p>
            <a:pPr eaLnBrk="1" hangingPunct="1">
              <a:lnSpc>
                <a:spcPct val="80000"/>
              </a:lnSpc>
              <a:spcBef>
                <a:spcPct val="0"/>
              </a:spcBef>
              <a:defRPr/>
            </a:pPr>
            <a:endParaRPr lang="en-US" sz="1100" dirty="0" smtClean="0"/>
          </a:p>
          <a:p>
            <a:pPr eaLnBrk="1" hangingPunct="1">
              <a:lnSpc>
                <a:spcPct val="80000"/>
              </a:lnSpc>
              <a:spcBef>
                <a:spcPct val="0"/>
              </a:spcBef>
              <a:defRPr/>
            </a:pPr>
            <a:r>
              <a:rPr lang="en-US" sz="1100" b="1" dirty="0" smtClean="0"/>
              <a:t>Say, while modeling “finger counting”: </a:t>
            </a:r>
            <a:r>
              <a:rPr lang="en-US" sz="1100" dirty="0" smtClean="0"/>
              <a:t>My turn: “I – teach – at – Reading - Elementary.”</a:t>
            </a:r>
            <a:endParaRPr lang="en-US" sz="1100" b="1" dirty="0" smtClean="0"/>
          </a:p>
          <a:p>
            <a:pPr eaLnBrk="1" hangingPunct="1">
              <a:lnSpc>
                <a:spcPct val="80000"/>
              </a:lnSpc>
              <a:spcBef>
                <a:spcPct val="0"/>
              </a:spcBef>
              <a:defRPr/>
            </a:pPr>
            <a:endParaRPr lang="en-US" sz="1100" b="1" dirty="0" smtClean="0"/>
          </a:p>
          <a:p>
            <a:pPr eaLnBrk="1" hangingPunct="1">
              <a:lnSpc>
                <a:spcPct val="80000"/>
              </a:lnSpc>
              <a:spcBef>
                <a:spcPct val="0"/>
              </a:spcBef>
              <a:defRPr/>
            </a:pPr>
            <a:r>
              <a:rPr lang="en-US" sz="1100" b="1" dirty="0" smtClean="0"/>
              <a:t>Say: </a:t>
            </a:r>
            <a:r>
              <a:rPr lang="en-US" sz="1100" dirty="0" smtClean="0"/>
              <a:t>Your turn, using the name of your school.  Ready, begin “finger counting” the sentence, “I teach at ______ Elementary.” </a:t>
            </a:r>
          </a:p>
          <a:p>
            <a:pPr eaLnBrk="1" hangingPunct="1">
              <a:lnSpc>
                <a:spcPct val="80000"/>
              </a:lnSpc>
              <a:spcBef>
                <a:spcPct val="0"/>
              </a:spcBef>
              <a:defRPr/>
            </a:pPr>
            <a:endParaRPr lang="en-US" sz="1100" b="1" dirty="0" smtClean="0"/>
          </a:p>
          <a:p>
            <a:pPr eaLnBrk="1" hangingPunct="1">
              <a:lnSpc>
                <a:spcPct val="80000"/>
              </a:lnSpc>
              <a:spcBef>
                <a:spcPct val="0"/>
              </a:spcBef>
              <a:defRPr/>
            </a:pPr>
            <a:r>
              <a:rPr lang="en-US" sz="1100" b="1" dirty="0" smtClean="0"/>
              <a:t>Allow participants time to practice the scaffold. </a:t>
            </a:r>
            <a:endParaRPr lang="en-US" sz="1100" dirty="0" smtClean="0"/>
          </a:p>
          <a:p>
            <a:pPr eaLnBrk="1" hangingPunct="1">
              <a:lnSpc>
                <a:spcPct val="80000"/>
              </a:lnSpc>
              <a:spcBef>
                <a:spcPct val="0"/>
              </a:spcBef>
              <a:defRPr/>
            </a:pPr>
            <a:endParaRPr lang="en-US" sz="1100" dirty="0" smtClean="0"/>
          </a:p>
          <a:p>
            <a:pPr eaLnBrk="1" hangingPunct="1">
              <a:lnSpc>
                <a:spcPct val="80000"/>
              </a:lnSpc>
              <a:spcBef>
                <a:spcPct val="0"/>
              </a:spcBef>
              <a:defRPr/>
            </a:pPr>
            <a:endParaRPr lang="en-US" sz="1100" b="1" dirty="0" smtClean="0"/>
          </a:p>
        </p:txBody>
      </p:sp>
      <p:sp>
        <p:nvSpPr>
          <p:cNvPr id="1095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63358" fontAlgn="base">
              <a:spcBef>
                <a:spcPct val="0"/>
              </a:spcBef>
              <a:spcAft>
                <a:spcPct val="0"/>
              </a:spcAft>
              <a:defRPr/>
            </a:pPr>
            <a:fld id="{F744CB30-D71D-4A1F-8DE4-1C19F25AEFE5}" type="slidenum">
              <a:rPr lang="en-US" smtClean="0"/>
              <a:pPr defTabSz="963358" fontAlgn="base">
                <a:spcBef>
                  <a:spcPct val="0"/>
                </a:spcBef>
                <a:spcAft>
                  <a:spcPct val="0"/>
                </a:spcAft>
                <a:defRPr/>
              </a:pPr>
              <a:t>27</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Now, let’s look at our “PA...All Day!” tab 3.  It contains activities to help students build the skill of sentence segmentation.  Listen as I model the first activity.  Respond as if you were my students.</a:t>
            </a:r>
          </a:p>
          <a:p>
            <a:endParaRPr lang="en-US" dirty="0" smtClean="0"/>
          </a:p>
          <a:p>
            <a:r>
              <a:rPr lang="en-US" b="1" dirty="0" smtClean="0"/>
              <a:t>Model Activity #1 under “Simple sentence with single syllable words.”</a:t>
            </a:r>
            <a:endParaRPr lang="en-US" dirty="0" smtClean="0"/>
          </a:p>
          <a:p>
            <a:endParaRPr lang="en-US" dirty="0" smtClean="0"/>
          </a:p>
          <a:p>
            <a:r>
              <a:rPr lang="en-US" b="1" dirty="0" smtClean="0"/>
              <a:t>Say: </a:t>
            </a:r>
            <a:r>
              <a:rPr lang="en-US" dirty="0" smtClean="0"/>
              <a:t>Your turn.  With your partner, take turns modeling Sentence Segmentation Activity #2: “More complex sentence with single syllable words,” using the </a:t>
            </a:r>
            <a:r>
              <a:rPr lang="en-US" i="1" dirty="0" smtClean="0"/>
              <a:t>Finger Counting </a:t>
            </a:r>
            <a:r>
              <a:rPr lang="en-US" dirty="0" smtClean="0"/>
              <a:t>scaffold. </a:t>
            </a:r>
          </a:p>
        </p:txBody>
      </p:sp>
      <p:sp>
        <p:nvSpPr>
          <p:cNvPr id="4" name="Slide Number Placeholder 3"/>
          <p:cNvSpPr>
            <a:spLocks noGrp="1"/>
          </p:cNvSpPr>
          <p:nvPr>
            <p:ph type="sldNum" sz="quarter" idx="5"/>
          </p:nvPr>
        </p:nvSpPr>
        <p:spPr/>
        <p:txBody>
          <a:bodyPr/>
          <a:lstStyle/>
          <a:p>
            <a:pPr>
              <a:defRPr/>
            </a:pPr>
            <a:fld id="{F6242B74-30FE-4571-AA8C-F0897B400CBE}"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63046" fontAlgn="base">
              <a:spcBef>
                <a:spcPct val="0"/>
              </a:spcBef>
              <a:spcAft>
                <a:spcPct val="0"/>
              </a:spcAft>
              <a:defRPr/>
            </a:pPr>
            <a:fld id="{D3987697-8216-4021-8D6C-3BA8FF98D049}" type="slidenum">
              <a:rPr lang="en-US" smtClean="0"/>
              <a:pPr defTabSz="963046" fontAlgn="base">
                <a:spcBef>
                  <a:spcPct val="0"/>
                </a:spcBef>
                <a:spcAft>
                  <a:spcPct val="0"/>
                </a:spcAft>
                <a:defRPr/>
              </a:pPr>
              <a:t>29</a:t>
            </a:fld>
            <a:endParaRPr lang="en-US" dirty="0" smtClean="0"/>
          </a:p>
        </p:txBody>
      </p:sp>
      <p:sp>
        <p:nvSpPr>
          <p:cNvPr id="159747" name="Rectangle 2"/>
          <p:cNvSpPr>
            <a:spLocks noGrp="1" noRot="1" noChangeAspect="1" noChangeArrowheads="1" noTextEdit="1"/>
          </p:cNvSpPr>
          <p:nvPr>
            <p:ph type="sldImg"/>
          </p:nvPr>
        </p:nvSpPr>
        <p:spPr bwMode="auto">
          <a:xfrm>
            <a:off x="1282700" y="624136"/>
            <a:ext cx="5067300" cy="38004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8" name="Rectangle 6"/>
          <p:cNvSpPr>
            <a:spLocks noGrp="1" noChangeArrowheads="1"/>
          </p:cNvSpPr>
          <p:nvPr>
            <p:ph type="body" idx="1"/>
          </p:nvPr>
        </p:nvSpPr>
        <p:spPr bwMode="auto">
          <a:xfrm>
            <a:off x="609600" y="4964361"/>
            <a:ext cx="5851525"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Say:  </a:t>
            </a:r>
            <a:r>
              <a:rPr lang="en-US" dirty="0" smtClean="0"/>
              <a:t>The next step on the continuum is syllable blending and segmentation.  </a:t>
            </a:r>
          </a:p>
          <a:p>
            <a:pPr eaLnBrk="1" hangingPunct="1">
              <a:spcBef>
                <a:spcPct val="0"/>
              </a:spcBef>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a:t>
            </a:r>
            <a:r>
              <a:rPr lang="en-US" b="1" baseline="0" dirty="0" smtClean="0"/>
              <a:t> </a:t>
            </a:r>
            <a:r>
              <a:rPr lang="en-US" b="0" baseline="0" dirty="0" smtClean="0"/>
              <a:t>Let’s look at our training goals for today’s session in phonological and phonemic awareness.</a:t>
            </a:r>
          </a:p>
          <a:p>
            <a:endParaRPr lang="en-US" b="0" baseline="0" dirty="0" smtClean="0"/>
          </a:p>
          <a:p>
            <a:r>
              <a:rPr lang="en-US" b="1" baseline="0" dirty="0" smtClean="0"/>
              <a:t>Read slide.</a:t>
            </a:r>
            <a:endParaRPr lang="en-US" b="1" dirty="0" smtClean="0"/>
          </a:p>
        </p:txBody>
      </p:sp>
      <p:sp>
        <p:nvSpPr>
          <p:cNvPr id="4" name="Slide Number Placeholder 3"/>
          <p:cNvSpPr>
            <a:spLocks noGrp="1"/>
          </p:cNvSpPr>
          <p:nvPr>
            <p:ph type="sldNum" sz="quarter" idx="5"/>
          </p:nvPr>
        </p:nvSpPr>
        <p:spPr/>
        <p:txBody>
          <a:bodyPr/>
          <a:lstStyle/>
          <a:p>
            <a:pPr>
              <a:defRPr/>
            </a:pPr>
            <a:fld id="{E9FBD3B2-497A-4395-AC16-7BE5FE955145}"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Say: </a:t>
            </a:r>
            <a:r>
              <a:rPr lang="en-US" dirty="0" smtClean="0"/>
              <a:t>Segmenting syllables involves taking one word and breaking it into syllables.  </a:t>
            </a:r>
          </a:p>
          <a:p>
            <a:pPr eaLnBrk="1" hangingPunct="1">
              <a:spcBef>
                <a:spcPct val="0"/>
              </a:spcBef>
            </a:pPr>
            <a:endParaRPr lang="en-US" dirty="0" smtClean="0"/>
          </a:p>
          <a:p>
            <a:pPr eaLnBrk="1" hangingPunct="1">
              <a:spcBef>
                <a:spcPct val="0"/>
              </a:spcBef>
            </a:pPr>
            <a:r>
              <a:rPr lang="en-US" b="1" dirty="0" smtClean="0"/>
              <a:t>Click.  Say:  </a:t>
            </a:r>
            <a:r>
              <a:rPr lang="en-US" dirty="0" smtClean="0"/>
              <a:t>For example, in the sentence, “The dog ran after the butterfly,” the word </a:t>
            </a:r>
            <a:r>
              <a:rPr lang="en-US" i="1" dirty="0" smtClean="0"/>
              <a:t>after</a:t>
            </a:r>
            <a:r>
              <a:rPr lang="en-US" dirty="0" smtClean="0"/>
              <a:t> would be segmented this way:</a:t>
            </a:r>
          </a:p>
          <a:p>
            <a:pPr eaLnBrk="1" hangingPunct="1">
              <a:spcBef>
                <a:spcPct val="0"/>
              </a:spcBef>
            </a:pPr>
            <a:endParaRPr lang="en-US" dirty="0" smtClean="0"/>
          </a:p>
          <a:p>
            <a:pPr eaLnBrk="1" hangingPunct="1">
              <a:spcBef>
                <a:spcPct val="0"/>
              </a:spcBef>
            </a:pPr>
            <a:r>
              <a:rPr lang="en-US" b="1" dirty="0" smtClean="0"/>
              <a:t>Click.  Say: </a:t>
            </a:r>
            <a:r>
              <a:rPr lang="en-US" i="1" dirty="0" err="1" smtClean="0"/>
              <a:t>af</a:t>
            </a:r>
            <a:r>
              <a:rPr lang="en-US" i="1" dirty="0" smtClean="0"/>
              <a:t>  </a:t>
            </a:r>
            <a:r>
              <a:rPr lang="en-US" i="1" dirty="0" err="1" smtClean="0"/>
              <a:t>ter</a:t>
            </a:r>
            <a:endParaRPr lang="en-US" i="1" dirty="0" smtClean="0"/>
          </a:p>
          <a:p>
            <a:pPr eaLnBrk="1" hangingPunct="1">
              <a:spcBef>
                <a:spcPct val="0"/>
              </a:spcBef>
            </a:pPr>
            <a:endParaRPr lang="en-US" i="1" dirty="0" smtClean="0"/>
          </a:p>
          <a:p>
            <a:pPr eaLnBrk="1" hangingPunct="1">
              <a:spcBef>
                <a:spcPct val="0"/>
              </a:spcBef>
            </a:pPr>
            <a:r>
              <a:rPr lang="en-US" b="1" dirty="0" smtClean="0"/>
              <a:t>Click.  Say: </a:t>
            </a:r>
            <a:r>
              <a:rPr lang="en-US" dirty="0" smtClean="0"/>
              <a:t>If you have a student who is having difficulty segmenting a word into syllables, scaffold back to segmenting compound words.  </a:t>
            </a:r>
          </a:p>
          <a:p>
            <a:pPr eaLnBrk="1" hangingPunct="1">
              <a:spcBef>
                <a:spcPct val="0"/>
              </a:spcBef>
            </a:pPr>
            <a:endParaRPr lang="en-US" dirty="0" smtClean="0"/>
          </a:p>
          <a:p>
            <a:pPr eaLnBrk="1" hangingPunct="1">
              <a:spcBef>
                <a:spcPct val="0"/>
              </a:spcBef>
            </a:pPr>
            <a:r>
              <a:rPr lang="en-US" b="1" dirty="0" smtClean="0"/>
              <a:t>Click.  Say:  </a:t>
            </a:r>
            <a:r>
              <a:rPr lang="en-US" dirty="0" smtClean="0"/>
              <a:t>For example, in this sentence, the word </a:t>
            </a:r>
            <a:r>
              <a:rPr lang="en-US" i="1" dirty="0" smtClean="0"/>
              <a:t>butterfly </a:t>
            </a:r>
            <a:r>
              <a:rPr lang="en-US" dirty="0" smtClean="0"/>
              <a:t>could be broken apart this way:</a:t>
            </a:r>
          </a:p>
          <a:p>
            <a:pPr eaLnBrk="1" hangingPunct="1">
              <a:spcBef>
                <a:spcPct val="0"/>
              </a:spcBef>
            </a:pPr>
            <a:endParaRPr lang="en-US" dirty="0" smtClean="0"/>
          </a:p>
          <a:p>
            <a:pPr eaLnBrk="1" hangingPunct="1">
              <a:spcBef>
                <a:spcPct val="0"/>
              </a:spcBef>
            </a:pPr>
            <a:r>
              <a:rPr lang="en-US" b="1" dirty="0" smtClean="0"/>
              <a:t>Click.  Say: </a:t>
            </a:r>
            <a:r>
              <a:rPr lang="en-US" i="1" dirty="0" smtClean="0"/>
              <a:t>butter  fly</a:t>
            </a:r>
            <a:endParaRPr lang="en-US" b="1" dirty="0" smtClean="0"/>
          </a:p>
          <a:p>
            <a:pPr eaLnBrk="1" hangingPunct="1">
              <a:spcBef>
                <a:spcPct val="0"/>
              </a:spcBef>
            </a:pPr>
            <a:endParaRPr lang="en-US" b="1" dirty="0" smtClean="0"/>
          </a:p>
        </p:txBody>
      </p:sp>
      <p:sp>
        <p:nvSpPr>
          <p:cNvPr id="1116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63358" fontAlgn="base">
              <a:spcBef>
                <a:spcPct val="0"/>
              </a:spcBef>
              <a:spcAft>
                <a:spcPct val="0"/>
              </a:spcAft>
              <a:defRPr/>
            </a:pPr>
            <a:fld id="{81C75E49-4F3F-4539-B7E7-C479903CD271}" type="slidenum">
              <a:rPr lang="en-US" smtClean="0"/>
              <a:pPr defTabSz="963358" fontAlgn="base">
                <a:spcBef>
                  <a:spcPct val="0"/>
                </a:spcBef>
                <a:spcAft>
                  <a:spcPct val="0"/>
                </a:spcAft>
                <a:defRPr/>
              </a:pPr>
              <a:t>30</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xfrm>
            <a:off x="731838" y="4560888"/>
            <a:ext cx="5851525" cy="45601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r>
              <a:rPr lang="en-US" b="1" dirty="0" smtClean="0"/>
              <a:t>Say: </a:t>
            </a:r>
            <a:r>
              <a:rPr lang="en-US" dirty="0" smtClean="0"/>
              <a:t>There are two scaffolds that work well to help visually and physically demonstrate the auditory task of </a:t>
            </a:r>
            <a:r>
              <a:rPr lang="en-US" u="sng" dirty="0" smtClean="0"/>
              <a:t>blending</a:t>
            </a:r>
            <a:r>
              <a:rPr lang="en-US" dirty="0" smtClean="0"/>
              <a:t> syllables.</a:t>
            </a:r>
          </a:p>
          <a:p>
            <a:endParaRPr lang="en-US" dirty="0" smtClean="0"/>
          </a:p>
          <a:p>
            <a:r>
              <a:rPr lang="en-US" b="1" dirty="0" smtClean="0"/>
              <a:t>Say: </a:t>
            </a:r>
            <a:r>
              <a:rPr lang="en-US" dirty="0" smtClean="0"/>
              <a:t>“Palms up” is a scaffold that can be used with two-part blends - for example, a compound word with two base words, or a word with two syllables.  It also works well for demonstrating onset-rime and deletion of initial or final phonemes in words.  For this scaffold, begin with the right hand (so that you demonstrate a left-to-right progression of sounds for the students).  Extend the right hand, palm up, as you say the first word part; then, extend the left hand, palm up, as you say the second word part.  Bring the palms (or sides of the palms) together as you blend the word.</a:t>
            </a:r>
          </a:p>
          <a:p>
            <a:endParaRPr lang="en-US" dirty="0" smtClean="0"/>
          </a:p>
          <a:p>
            <a:r>
              <a:rPr lang="en-US" dirty="0" smtClean="0"/>
              <a:t>For example: “cart” </a:t>
            </a:r>
            <a:r>
              <a:rPr lang="en-US" b="1" dirty="0" smtClean="0"/>
              <a:t>(extend right hand, palm up)</a:t>
            </a:r>
            <a:r>
              <a:rPr lang="en-US" dirty="0" smtClean="0"/>
              <a:t> “wheel” </a:t>
            </a:r>
            <a:r>
              <a:rPr lang="en-US" b="1" dirty="0" smtClean="0"/>
              <a:t>(extend left hand, palm up)</a:t>
            </a:r>
            <a:r>
              <a:rPr lang="en-US" dirty="0" smtClean="0"/>
              <a:t> “cartwheel” </a:t>
            </a:r>
            <a:r>
              <a:rPr lang="en-US" b="1" dirty="0" smtClean="0"/>
              <a:t>(touch sides of palms together)</a:t>
            </a:r>
            <a:r>
              <a:rPr lang="en-US" dirty="0" smtClean="0"/>
              <a:t>.</a:t>
            </a:r>
          </a:p>
          <a:p>
            <a:endParaRPr lang="en-US" dirty="0" smtClean="0"/>
          </a:p>
          <a:p>
            <a:r>
              <a:rPr lang="en-US" b="1" dirty="0" smtClean="0"/>
              <a:t>Click.  Say: </a:t>
            </a:r>
            <a:r>
              <a:rPr lang="en-US" dirty="0" smtClean="0"/>
              <a:t>Your turn!  Take turns with your partner modeling the “Palms up” scaffold with these two-syllable words.</a:t>
            </a:r>
          </a:p>
          <a:p>
            <a:endParaRPr lang="en-US" dirty="0" smtClean="0"/>
          </a:p>
          <a:p>
            <a:r>
              <a:rPr lang="en-US" b="1" dirty="0" smtClean="0"/>
              <a:t>Give participants a minute to practice “Palms up.”  Check for accuracy</a:t>
            </a:r>
            <a:r>
              <a:rPr lang="en-US" b="1" dirty="0" smtClean="0"/>
              <a:t>.</a:t>
            </a:r>
          </a:p>
          <a:p>
            <a:endParaRPr lang="en-US" b="1" dirty="0" smtClean="0"/>
          </a:p>
          <a:p>
            <a:r>
              <a:rPr lang="en-US" b="1" dirty="0" smtClean="0"/>
              <a:t>Click.  Say: </a:t>
            </a:r>
            <a:r>
              <a:rPr lang="en-US" dirty="0" smtClean="0"/>
              <a:t>Arm blending is a scaffold that can be used with any multisyllabic word, but works best with three-, four-, or five-syllable words. Extend your left arm.  Using your right hand, touch your shoulder for the first syllable, elbow for the second syllable, and wrist for the third syllable, then sweep your right hand under your left arm from shoulder to wrist to demonstrate blending the syllables back together to make a word.  For a four- or five-syllable word, add touch points between the shoulder and wrist.</a:t>
            </a:r>
          </a:p>
          <a:p>
            <a:endParaRPr lang="en-US" dirty="0" smtClean="0"/>
          </a:p>
          <a:p>
            <a:r>
              <a:rPr lang="en-US" dirty="0" smtClean="0"/>
              <a:t>For example, “development” would be “de” </a:t>
            </a:r>
            <a:r>
              <a:rPr lang="en-US" b="1" dirty="0" smtClean="0"/>
              <a:t>(touch shoulder) </a:t>
            </a:r>
            <a:r>
              <a:rPr lang="en-US" dirty="0" smtClean="0"/>
              <a:t>“</a:t>
            </a:r>
            <a:r>
              <a:rPr lang="en-US" dirty="0" err="1" smtClean="0"/>
              <a:t>vel</a:t>
            </a:r>
            <a:r>
              <a:rPr lang="en-US" dirty="0" smtClean="0"/>
              <a:t>” </a:t>
            </a:r>
            <a:r>
              <a:rPr lang="en-US" b="1" dirty="0" smtClean="0"/>
              <a:t>(touch upper arm) </a:t>
            </a:r>
            <a:r>
              <a:rPr lang="en-US" dirty="0" smtClean="0"/>
              <a:t>“op” </a:t>
            </a:r>
            <a:r>
              <a:rPr lang="en-US" b="1" dirty="0" smtClean="0"/>
              <a:t>(touch forearm) </a:t>
            </a:r>
            <a:r>
              <a:rPr lang="en-US" dirty="0" smtClean="0"/>
              <a:t>“</a:t>
            </a:r>
            <a:r>
              <a:rPr lang="en-US" dirty="0" err="1" smtClean="0"/>
              <a:t>ment</a:t>
            </a:r>
            <a:r>
              <a:rPr lang="en-US" dirty="0" smtClean="0"/>
              <a:t>” </a:t>
            </a:r>
            <a:r>
              <a:rPr lang="en-US" b="1" dirty="0" smtClean="0"/>
              <a:t>(touch wrist).  </a:t>
            </a:r>
            <a:r>
              <a:rPr lang="en-US" dirty="0" smtClean="0"/>
              <a:t>“Development.”  </a:t>
            </a:r>
            <a:r>
              <a:rPr lang="en-US" b="1" dirty="0" smtClean="0"/>
              <a:t>(Sweep right hand under left arm, shoulder to wrist.)</a:t>
            </a:r>
          </a:p>
          <a:p>
            <a:endParaRPr lang="en-US" b="1" dirty="0" smtClean="0"/>
          </a:p>
          <a:p>
            <a:r>
              <a:rPr lang="en-US" b="1" dirty="0" smtClean="0"/>
              <a:t>Click.  Say: </a:t>
            </a:r>
            <a:r>
              <a:rPr lang="en-US" dirty="0" smtClean="0"/>
              <a:t>Your turn!  Take turns with your partner modeling the “Arm blending” scaffold with these four-syllable words.</a:t>
            </a:r>
            <a:endParaRPr lang="en-US" b="1" dirty="0" smtClean="0"/>
          </a:p>
          <a:p>
            <a:endParaRPr lang="en-US" b="1" dirty="0" smtClean="0"/>
          </a:p>
          <a:p>
            <a:r>
              <a:rPr lang="en-US" b="1" dirty="0" smtClean="0"/>
              <a:t>Click.  Say: </a:t>
            </a:r>
            <a:r>
              <a:rPr lang="en-US" dirty="0" smtClean="0"/>
              <a:t>“Cutting</a:t>
            </a:r>
            <a:r>
              <a:rPr lang="en-US" baseline="0" dirty="0" smtClean="0"/>
              <a:t> Board and Scissors</a:t>
            </a:r>
            <a:r>
              <a:rPr lang="en-US" dirty="0" smtClean="0"/>
              <a:t>” can be used when </a:t>
            </a:r>
            <a:r>
              <a:rPr lang="en-US" u="sng" dirty="0" smtClean="0"/>
              <a:t>segmenting</a:t>
            </a:r>
            <a:r>
              <a:rPr lang="en-US" dirty="0" smtClean="0"/>
              <a:t> syllables.  Beginning with your left arm</a:t>
            </a:r>
            <a:r>
              <a:rPr lang="en-US" baseline="0" dirty="0" smtClean="0"/>
              <a:t> extended and your right hand resting on the left arm. C</a:t>
            </a:r>
            <a:r>
              <a:rPr lang="en-US" dirty="0" smtClean="0"/>
              <a:t>ount out the syllables in the word with the</a:t>
            </a:r>
            <a:r>
              <a:rPr lang="en-US" baseline="0" dirty="0" smtClean="0"/>
              <a:t> fingers on your </a:t>
            </a:r>
            <a:r>
              <a:rPr lang="en-US" dirty="0" smtClean="0"/>
              <a:t>right hand. You can also use the touch points like we did in “Arm</a:t>
            </a:r>
            <a:r>
              <a:rPr lang="en-US" baseline="0" dirty="0" smtClean="0"/>
              <a:t> Blending” if you prefer.</a:t>
            </a:r>
            <a:endParaRPr lang="en-US" dirty="0" smtClean="0"/>
          </a:p>
          <a:p>
            <a:endParaRPr lang="en-US" dirty="0" smtClean="0"/>
          </a:p>
          <a:p>
            <a:r>
              <a:rPr lang="en-US" dirty="0" smtClean="0"/>
              <a:t>For example: “professor” would become “prof” </a:t>
            </a:r>
            <a:r>
              <a:rPr lang="en-US" b="1" dirty="0" smtClean="0"/>
              <a:t>(extend index</a:t>
            </a:r>
            <a:r>
              <a:rPr lang="en-US" b="1" baseline="0" dirty="0" smtClean="0"/>
              <a:t> </a:t>
            </a:r>
            <a:r>
              <a:rPr lang="en-US" b="1" dirty="0" smtClean="0"/>
              <a:t>finger) </a:t>
            </a:r>
            <a:r>
              <a:rPr lang="en-US" dirty="0" smtClean="0"/>
              <a:t>“</a:t>
            </a:r>
            <a:r>
              <a:rPr lang="en-US" dirty="0" err="1" smtClean="0"/>
              <a:t>fes</a:t>
            </a:r>
            <a:r>
              <a:rPr lang="en-US" dirty="0" smtClean="0"/>
              <a:t>” </a:t>
            </a:r>
            <a:r>
              <a:rPr lang="en-US" b="1" dirty="0" smtClean="0"/>
              <a:t>(extend middle finger)</a:t>
            </a:r>
            <a:r>
              <a:rPr lang="en-US" dirty="0" smtClean="0"/>
              <a:t> “</a:t>
            </a:r>
            <a:r>
              <a:rPr lang="en-US" dirty="0" err="1" smtClean="0"/>
              <a:t>sor</a:t>
            </a:r>
            <a:r>
              <a:rPr lang="en-US" dirty="0" smtClean="0"/>
              <a:t>” </a:t>
            </a:r>
            <a:r>
              <a:rPr lang="en-US" b="1" dirty="0" smtClean="0"/>
              <a:t>(extend ring finger)</a:t>
            </a:r>
            <a:r>
              <a:rPr lang="en-US" dirty="0" smtClean="0"/>
              <a:t>.</a:t>
            </a:r>
          </a:p>
          <a:p>
            <a:endParaRPr lang="en-US" dirty="0" smtClean="0"/>
          </a:p>
          <a:p>
            <a:r>
              <a:rPr lang="en-US" b="1" dirty="0" smtClean="0"/>
              <a:t>Click.  Say: </a:t>
            </a:r>
            <a:r>
              <a:rPr lang="en-US" dirty="0" smtClean="0"/>
              <a:t>Your turn!  Take turns with your partner modeling the “Cutting</a:t>
            </a:r>
            <a:r>
              <a:rPr lang="en-US" baseline="0" dirty="0" smtClean="0"/>
              <a:t> Board and Scissors</a:t>
            </a:r>
            <a:r>
              <a:rPr lang="en-US" dirty="0" smtClean="0"/>
              <a:t>” scaffold with these three-syllable words.  </a:t>
            </a:r>
          </a:p>
          <a:p>
            <a:endParaRPr lang="en-US" dirty="0" smtClean="0"/>
          </a:p>
          <a:p>
            <a:endParaRPr lang="en-US" b="1" dirty="0" smtClean="0"/>
          </a:p>
          <a:p>
            <a:endParaRPr lang="en-US" b="1" dirty="0" smtClean="0"/>
          </a:p>
        </p:txBody>
      </p:sp>
      <p:sp>
        <p:nvSpPr>
          <p:cNvPr id="4" name="Slide Number Placeholder 3"/>
          <p:cNvSpPr>
            <a:spLocks noGrp="1"/>
          </p:cNvSpPr>
          <p:nvPr>
            <p:ph type="sldNum" sz="quarter" idx="5"/>
          </p:nvPr>
        </p:nvSpPr>
        <p:spPr/>
        <p:txBody>
          <a:bodyPr/>
          <a:lstStyle/>
          <a:p>
            <a:pPr>
              <a:defRPr/>
            </a:pPr>
            <a:fld id="{CC4F047B-1228-4E2B-A4E6-F068B4C6EF38}"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The next tab on your “PA...All Day!” is number</a:t>
            </a:r>
            <a:r>
              <a:rPr lang="en-US" baseline="0" dirty="0" smtClean="0"/>
              <a:t> 4</a:t>
            </a:r>
            <a:r>
              <a:rPr lang="en-US" dirty="0" smtClean="0"/>
              <a:t>, and represents syllable blending and segmentation.  Please turn there now.</a:t>
            </a:r>
          </a:p>
          <a:p>
            <a:endParaRPr lang="en-US" dirty="0" smtClean="0"/>
          </a:p>
          <a:p>
            <a:r>
              <a:rPr lang="en-US" dirty="0" smtClean="0"/>
              <a:t>Listen and participate as I model the first one for you.  I will say each part or syllable of a word; then you blend the parts or syllables of the word together and say the whole word. Notice that I am going to use the “Palms Up” scaffold.  Remember, you can use this scaffold when blending and segmenting two-syllable words.  For words with more syllables, you could use “Arm Blending.”</a:t>
            </a:r>
          </a:p>
          <a:p>
            <a:endParaRPr lang="en-US" dirty="0" smtClean="0"/>
          </a:p>
          <a:p>
            <a:r>
              <a:rPr lang="en-US" b="1" dirty="0" smtClean="0"/>
              <a:t>(Model two or three examples from the page, using the “Palms Up” scaffold.)</a:t>
            </a:r>
          </a:p>
          <a:p>
            <a:endParaRPr lang="en-US" b="1" dirty="0" smtClean="0"/>
          </a:p>
          <a:p>
            <a:r>
              <a:rPr lang="en-US" b="1" dirty="0" smtClean="0"/>
              <a:t>Say: </a:t>
            </a:r>
            <a:r>
              <a:rPr lang="en-US" dirty="0" smtClean="0"/>
              <a:t>Now, take turns with your partner demonstrating blending two-syllable words.  If you want to attempt the three and four syllable words at the bottom, remember to change to “Arm Blending.”</a:t>
            </a:r>
          </a:p>
          <a:p>
            <a:endParaRPr lang="en-US" dirty="0" smtClean="0"/>
          </a:p>
          <a:p>
            <a:r>
              <a:rPr lang="en-US" b="1" dirty="0" smtClean="0"/>
              <a:t>(Allow time for participants to practice.)</a:t>
            </a:r>
          </a:p>
        </p:txBody>
      </p:sp>
      <p:sp>
        <p:nvSpPr>
          <p:cNvPr id="4" name="Slide Number Placeholder 3"/>
          <p:cNvSpPr>
            <a:spLocks noGrp="1"/>
          </p:cNvSpPr>
          <p:nvPr>
            <p:ph type="sldNum" sz="quarter" idx="5"/>
          </p:nvPr>
        </p:nvSpPr>
        <p:spPr/>
        <p:txBody>
          <a:bodyPr/>
          <a:lstStyle/>
          <a:p>
            <a:pPr>
              <a:defRPr/>
            </a:pPr>
            <a:fld id="{CD444C6C-021D-43EC-8BAF-CA8ECE5BCCB3}"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63046" fontAlgn="base">
              <a:spcBef>
                <a:spcPct val="0"/>
              </a:spcBef>
              <a:spcAft>
                <a:spcPct val="0"/>
              </a:spcAft>
              <a:defRPr/>
            </a:pPr>
            <a:fld id="{BCFF923C-6F12-4506-B592-220695E94BF9}" type="slidenum">
              <a:rPr lang="en-US" smtClean="0"/>
              <a:pPr defTabSz="963046" fontAlgn="base">
                <a:spcBef>
                  <a:spcPct val="0"/>
                </a:spcBef>
                <a:spcAft>
                  <a:spcPct val="0"/>
                </a:spcAft>
                <a:defRPr/>
              </a:pPr>
              <a:t>33</a:t>
            </a:fld>
            <a:endParaRPr lang="en-US" dirty="0" smtClean="0"/>
          </a:p>
        </p:txBody>
      </p:sp>
      <p:sp>
        <p:nvSpPr>
          <p:cNvPr id="166915" name="Rectangle 2"/>
          <p:cNvSpPr>
            <a:spLocks noGrp="1" noRot="1" noChangeAspect="1" noChangeArrowheads="1" noTextEdit="1"/>
          </p:cNvSpPr>
          <p:nvPr>
            <p:ph type="sldImg"/>
          </p:nvPr>
        </p:nvSpPr>
        <p:spPr bwMode="auto">
          <a:xfrm>
            <a:off x="1209328" y="624136"/>
            <a:ext cx="5067300" cy="38004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6" name="Rectangle 6"/>
          <p:cNvSpPr>
            <a:spLocks noGrp="1" noChangeArrowheads="1"/>
          </p:cNvSpPr>
          <p:nvPr>
            <p:ph type="body" idx="1"/>
          </p:nvPr>
        </p:nvSpPr>
        <p:spPr bwMode="auto">
          <a:xfrm>
            <a:off x="633264" y="4944616"/>
            <a:ext cx="5851525"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Click.  Say:  </a:t>
            </a:r>
            <a:r>
              <a:rPr lang="en-US" smtClean="0"/>
              <a:t>The next level of phonological awareness on the continuum is onset-rime blending and segmentation.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62025" eaLnBrk="0" hangingPunct="0">
              <a:defRPr>
                <a:solidFill>
                  <a:schemeClr val="tx1"/>
                </a:solidFill>
                <a:latin typeface="Arial" pitchFamily="34" charset="0"/>
              </a:defRPr>
            </a:lvl1pPr>
            <a:lvl2pPr marL="742950" indent="-285750" defTabSz="962025" eaLnBrk="0" hangingPunct="0">
              <a:defRPr>
                <a:solidFill>
                  <a:schemeClr val="tx1"/>
                </a:solidFill>
                <a:latin typeface="Arial" pitchFamily="34" charset="0"/>
              </a:defRPr>
            </a:lvl2pPr>
            <a:lvl3pPr marL="1143000" indent="-228600" defTabSz="962025" eaLnBrk="0" hangingPunct="0">
              <a:defRPr>
                <a:solidFill>
                  <a:schemeClr val="tx1"/>
                </a:solidFill>
                <a:latin typeface="Arial" pitchFamily="34" charset="0"/>
              </a:defRPr>
            </a:lvl3pPr>
            <a:lvl4pPr marL="1600200" indent="-228600" defTabSz="962025" eaLnBrk="0" hangingPunct="0">
              <a:defRPr>
                <a:solidFill>
                  <a:schemeClr val="tx1"/>
                </a:solidFill>
                <a:latin typeface="Arial" pitchFamily="34" charset="0"/>
              </a:defRPr>
            </a:lvl4pPr>
            <a:lvl5pPr marL="2057400" indent="-228600" defTabSz="962025" eaLnBrk="0" hangingPunct="0">
              <a:defRPr>
                <a:solidFill>
                  <a:schemeClr val="tx1"/>
                </a:solidFill>
                <a:latin typeface="Arial" pitchFamily="34" charset="0"/>
              </a:defRPr>
            </a:lvl5pPr>
            <a:lvl6pPr marL="2514600" indent="-228600" defTabSz="962025" eaLnBrk="0" fontAlgn="base" hangingPunct="0">
              <a:spcBef>
                <a:spcPct val="0"/>
              </a:spcBef>
              <a:spcAft>
                <a:spcPct val="0"/>
              </a:spcAft>
              <a:defRPr>
                <a:solidFill>
                  <a:schemeClr val="tx1"/>
                </a:solidFill>
                <a:latin typeface="Arial" pitchFamily="34" charset="0"/>
              </a:defRPr>
            </a:lvl6pPr>
            <a:lvl7pPr marL="2971800" indent="-228600" defTabSz="962025" eaLnBrk="0" fontAlgn="base" hangingPunct="0">
              <a:spcBef>
                <a:spcPct val="0"/>
              </a:spcBef>
              <a:spcAft>
                <a:spcPct val="0"/>
              </a:spcAft>
              <a:defRPr>
                <a:solidFill>
                  <a:schemeClr val="tx1"/>
                </a:solidFill>
                <a:latin typeface="Arial" pitchFamily="34" charset="0"/>
              </a:defRPr>
            </a:lvl7pPr>
            <a:lvl8pPr marL="3429000" indent="-228600" defTabSz="962025" eaLnBrk="0" fontAlgn="base" hangingPunct="0">
              <a:spcBef>
                <a:spcPct val="0"/>
              </a:spcBef>
              <a:spcAft>
                <a:spcPct val="0"/>
              </a:spcAft>
              <a:defRPr>
                <a:solidFill>
                  <a:schemeClr val="tx1"/>
                </a:solidFill>
                <a:latin typeface="Arial" pitchFamily="34" charset="0"/>
              </a:defRPr>
            </a:lvl8pPr>
            <a:lvl9pPr marL="3886200" indent="-228600" defTabSz="962025"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fld id="{3244C7B5-1950-4D59-B350-8F4C3F0A5B5F}" type="slidenum">
              <a:rPr lang="en-US" b="1" smtClean="0">
                <a:solidFill>
                  <a:srgbClr val="000000"/>
                </a:solidFill>
                <a:latin typeface="Calibri" pitchFamily="34" charset="0"/>
              </a:rPr>
              <a:pPr fontAlgn="base">
                <a:spcBef>
                  <a:spcPct val="0"/>
                </a:spcBef>
                <a:spcAft>
                  <a:spcPct val="0"/>
                </a:spcAft>
              </a:pPr>
              <a:t>34</a:t>
            </a:fld>
            <a:endParaRPr lang="en-US" b="1" smtClean="0">
              <a:solidFill>
                <a:srgbClr val="000000"/>
              </a:solidFill>
              <a:latin typeface="Calibri" pitchFamily="34" charset="0"/>
            </a:endParaRPr>
          </a:p>
        </p:txBody>
      </p:sp>
      <p:sp>
        <p:nvSpPr>
          <p:cNvPr id="168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Say:  </a:t>
            </a:r>
            <a:r>
              <a:rPr lang="en-US" smtClean="0"/>
              <a:t>Onset and rime occur in single syllable words.  An onset is all the sounds in a single-syllable word that come before the first vowel.  For instance, in the word “dog,” /d/ is the onset and /og/ is the rime.  However, in the next word, “play,” there is a consonant blend that comes before the first vowel.  Therefore, it is the blend, /pl/, that is the onset, and /ay/ is the rime.  In a word with a three-consonant blend, such as “splash,” the entire blend is considered to be the onset.  Therefore, in the word “splash,” /spl/ is the onset, and /ash/ is the rime.</a:t>
            </a:r>
          </a:p>
          <a:p>
            <a:pPr eaLnBrk="1" hangingPunct="1">
              <a:spcBef>
                <a:spcPct val="0"/>
              </a:spcBef>
            </a:pPr>
            <a:endParaRPr lang="en-US" smtClean="0"/>
          </a:p>
          <a:p>
            <a:pPr eaLnBrk="1" hangingPunct="1">
              <a:spcBef>
                <a:spcPct val="0"/>
              </a:spcBef>
            </a:pPr>
            <a:r>
              <a:rPr lang="en-US" smtClean="0"/>
              <a:t>Be aware, however, that it is still important to take the blends down to a phoneme level.  In certain curricula, as well as on the TPRI assessment, students need to be able to separate and manipulate the phonemes in blends.  For example, “What’s ‘trash’ without the /t/?”  “Rash.”</a:t>
            </a:r>
          </a:p>
          <a:p>
            <a:pPr eaLnBrk="1" hangingPunct="1">
              <a:spcBef>
                <a:spcPct val="0"/>
              </a:spcBef>
            </a:pPr>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These are a few ways to scaffold onset and rime.</a:t>
            </a:r>
          </a:p>
          <a:p>
            <a:endParaRPr lang="en-US" b="1" dirty="0" smtClean="0"/>
          </a:p>
          <a:p>
            <a:r>
              <a:rPr lang="en-US" b="1" dirty="0" smtClean="0"/>
              <a:t>Click.  Say:  </a:t>
            </a:r>
            <a:r>
              <a:rPr lang="en-US" dirty="0" smtClean="0"/>
              <a:t>The “Palms up” scaffold is good to use for onset-rime blending and segmentation, since there are only two parts involved.  </a:t>
            </a:r>
          </a:p>
          <a:p>
            <a:endParaRPr lang="en-US" dirty="0" smtClean="0"/>
          </a:p>
          <a:p>
            <a:r>
              <a:rPr lang="en-US" dirty="0" smtClean="0"/>
              <a:t>Say:  Some examples include: </a:t>
            </a:r>
          </a:p>
          <a:p>
            <a:pPr>
              <a:buFontTx/>
              <a:buChar char="•"/>
            </a:pPr>
            <a:r>
              <a:rPr lang="en-US" dirty="0" smtClean="0"/>
              <a:t>lake = /l/ + /</a:t>
            </a:r>
            <a:r>
              <a:rPr lang="en-US" dirty="0" err="1" smtClean="0"/>
              <a:t>ake</a:t>
            </a:r>
            <a:r>
              <a:rPr lang="en-US" dirty="0" smtClean="0"/>
              <a:t>/</a:t>
            </a:r>
          </a:p>
          <a:p>
            <a:pPr>
              <a:buFontTx/>
              <a:buChar char="•"/>
            </a:pPr>
            <a:r>
              <a:rPr lang="en-US" dirty="0" smtClean="0"/>
              <a:t>break = /</a:t>
            </a:r>
            <a:r>
              <a:rPr lang="en-US" dirty="0" err="1" smtClean="0"/>
              <a:t>br</a:t>
            </a:r>
            <a:r>
              <a:rPr lang="en-US" dirty="0" smtClean="0"/>
              <a:t>/ + /</a:t>
            </a:r>
            <a:r>
              <a:rPr lang="en-US" dirty="0" err="1" smtClean="0"/>
              <a:t>eak</a:t>
            </a:r>
            <a:r>
              <a:rPr lang="en-US" dirty="0" smtClean="0"/>
              <a:t>/</a:t>
            </a:r>
          </a:p>
          <a:p>
            <a:pPr>
              <a:buFontTx/>
              <a:buChar char="•"/>
            </a:pPr>
            <a:r>
              <a:rPr lang="en-US" dirty="0" smtClean="0"/>
              <a:t>streak = /</a:t>
            </a:r>
            <a:r>
              <a:rPr lang="en-US" dirty="0" err="1" smtClean="0"/>
              <a:t>str</a:t>
            </a:r>
            <a:r>
              <a:rPr lang="en-US" dirty="0" smtClean="0"/>
              <a:t>/ + /</a:t>
            </a:r>
            <a:r>
              <a:rPr lang="en-US" dirty="0" err="1" smtClean="0"/>
              <a:t>eak</a:t>
            </a:r>
            <a:r>
              <a:rPr lang="en-US" dirty="0" smtClean="0"/>
              <a:t>/</a:t>
            </a:r>
          </a:p>
          <a:p>
            <a:endParaRPr lang="en-US" dirty="0" smtClean="0"/>
          </a:p>
          <a:p>
            <a:r>
              <a:rPr lang="en-US" dirty="0" smtClean="0"/>
              <a:t>Your turn!  With a partner, practice using the “Palms up” scaffold for blending and segmenting these words. </a:t>
            </a:r>
          </a:p>
          <a:p>
            <a:endParaRPr lang="en-US" dirty="0" smtClean="0"/>
          </a:p>
          <a:p>
            <a:endParaRPr lang="en-US" b="1" dirty="0" smtClean="0"/>
          </a:p>
        </p:txBody>
      </p:sp>
      <p:sp>
        <p:nvSpPr>
          <p:cNvPr id="4" name="Slide Number Placeholder 3"/>
          <p:cNvSpPr>
            <a:spLocks noGrp="1"/>
          </p:cNvSpPr>
          <p:nvPr>
            <p:ph type="sldNum" sz="quarter" idx="5"/>
          </p:nvPr>
        </p:nvSpPr>
        <p:spPr/>
        <p:txBody>
          <a:bodyPr/>
          <a:lstStyle/>
          <a:p>
            <a:pPr>
              <a:defRPr/>
            </a:pPr>
            <a:fld id="{5AA62726-6B32-4773-9B62-4F3810302A4A}"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“PA…All Day!” suggests some words which can give students practice with blending onsets and rimes. Look at tab 5. Listen and participate as I model the first one for you.  Turn to the red tab, labeled “Onset-rime Blending And Segmentation.”</a:t>
            </a:r>
          </a:p>
          <a:p>
            <a:endParaRPr lang="en-US" dirty="0" smtClean="0"/>
          </a:p>
          <a:p>
            <a:r>
              <a:rPr lang="en-US" b="1" dirty="0" smtClean="0"/>
              <a:t>(Read the first 3 lines under “Blending” and then model the first example.  Be sure to adequately separate the initial sound [onset] from the rest of the word [rime], and utilize the “Palms Up” scaffold.)</a:t>
            </a:r>
          </a:p>
          <a:p>
            <a:endParaRPr lang="en-US" b="1" dirty="0" smtClean="0"/>
          </a:p>
          <a:p>
            <a:r>
              <a:rPr lang="en-US" b="1" dirty="0" smtClean="0"/>
              <a:t>Say: </a:t>
            </a:r>
            <a:r>
              <a:rPr lang="en-US" dirty="0" smtClean="0"/>
              <a:t>Again, it’s your turn.  Take turns with your partner.  Model the rest of the examples.  Remember to use the “Palms Up” scaffold.</a:t>
            </a:r>
          </a:p>
          <a:p>
            <a:endParaRPr lang="en-US" dirty="0" smtClean="0"/>
          </a:p>
          <a:p>
            <a:r>
              <a:rPr lang="en-US" b="1" dirty="0" smtClean="0"/>
              <a:t>(Allow time for participants to complete the activity.)</a:t>
            </a:r>
          </a:p>
          <a:p>
            <a:endParaRPr lang="en-US" b="1" dirty="0" smtClean="0"/>
          </a:p>
        </p:txBody>
      </p:sp>
      <p:sp>
        <p:nvSpPr>
          <p:cNvPr id="4" name="Slide Number Placeholder 3"/>
          <p:cNvSpPr>
            <a:spLocks noGrp="1"/>
          </p:cNvSpPr>
          <p:nvPr>
            <p:ph type="sldNum" sz="quarter" idx="5"/>
          </p:nvPr>
        </p:nvSpPr>
        <p:spPr/>
        <p:txBody>
          <a:bodyPr/>
          <a:lstStyle/>
          <a:p>
            <a:pPr>
              <a:defRPr/>
            </a:pPr>
            <a:fld id="{E14422C3-8DED-46E1-967E-12AD455A9B8C}"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63046" fontAlgn="base">
              <a:spcBef>
                <a:spcPct val="0"/>
              </a:spcBef>
              <a:spcAft>
                <a:spcPct val="0"/>
              </a:spcAft>
              <a:defRPr/>
            </a:pPr>
            <a:fld id="{7209B0A3-12E0-43B8-8842-F7122C8CCD1A}" type="slidenum">
              <a:rPr lang="en-US" smtClean="0"/>
              <a:pPr defTabSz="963046" fontAlgn="base">
                <a:spcBef>
                  <a:spcPct val="0"/>
                </a:spcBef>
                <a:spcAft>
                  <a:spcPct val="0"/>
                </a:spcAft>
                <a:defRPr/>
              </a:pPr>
              <a:t>37</a:t>
            </a:fld>
            <a:endParaRPr lang="en-US" dirty="0" smtClean="0"/>
          </a:p>
        </p:txBody>
      </p:sp>
      <p:sp>
        <p:nvSpPr>
          <p:cNvPr id="172035" name="Rectangle 2"/>
          <p:cNvSpPr>
            <a:spLocks noGrp="1" noRot="1" noChangeAspect="1" noChangeArrowheads="1" noTextEdit="1"/>
          </p:cNvSpPr>
          <p:nvPr>
            <p:ph type="sldImg"/>
          </p:nvPr>
        </p:nvSpPr>
        <p:spPr bwMode="auto">
          <a:xfrm>
            <a:off x="1137320" y="696144"/>
            <a:ext cx="5067300" cy="38004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6" name="Rectangle 6"/>
          <p:cNvSpPr>
            <a:spLocks noGrp="1" noChangeArrowheads="1"/>
          </p:cNvSpPr>
          <p:nvPr>
            <p:ph type="body" idx="1"/>
          </p:nvPr>
        </p:nvSpPr>
        <p:spPr bwMode="auto">
          <a:xfrm>
            <a:off x="705272" y="4944616"/>
            <a:ext cx="5851525"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Say: </a:t>
            </a:r>
            <a:r>
              <a:rPr lang="en-US" dirty="0" smtClean="0"/>
              <a:t>The most difficult set of phonological awareness skills consists of phoneme blending, segmentation, and manipulation.  When this level of phonological awareness has been reached, and the sounds that are being identified, blended, segmented, and manipulated are at the phoneme level—the smallest unit of sound in spoken language—we refer to it as </a:t>
            </a:r>
            <a:r>
              <a:rPr lang="en-US" i="1" dirty="0" smtClean="0"/>
              <a:t>phonemic awareness.</a:t>
            </a:r>
            <a:r>
              <a:rPr lang="en-US" dirty="0" smtClean="0"/>
              <a:t>  </a:t>
            </a:r>
          </a:p>
          <a:p>
            <a:pPr eaLnBrk="1" hangingPunct="1">
              <a:spcBef>
                <a:spcPct val="0"/>
              </a:spcBef>
            </a:pPr>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63046" fontAlgn="base">
              <a:spcBef>
                <a:spcPct val="0"/>
              </a:spcBef>
              <a:spcAft>
                <a:spcPct val="0"/>
              </a:spcAft>
              <a:defRPr/>
            </a:pPr>
            <a:fld id="{B599EF10-B3AD-4DE0-9A7B-3F3EBDF0DCF5}" type="slidenum">
              <a:rPr lang="en-US" smtClean="0"/>
              <a:pPr defTabSz="963046" fontAlgn="base">
                <a:spcBef>
                  <a:spcPct val="0"/>
                </a:spcBef>
                <a:spcAft>
                  <a:spcPct val="0"/>
                </a:spcAft>
                <a:defRPr/>
              </a:pPr>
              <a:t>38</a:t>
            </a:fld>
            <a:endParaRPr lang="en-US" dirty="0" smtClean="0"/>
          </a:p>
        </p:txBody>
      </p:sp>
      <p:sp>
        <p:nvSpPr>
          <p:cNvPr id="176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Say: </a:t>
            </a:r>
            <a:r>
              <a:rPr lang="en-US" dirty="0" smtClean="0"/>
              <a:t>When words are </a:t>
            </a:r>
            <a:r>
              <a:rPr lang="en-US" u="sng" dirty="0" smtClean="0"/>
              <a:t>spoken</a:t>
            </a:r>
            <a:r>
              <a:rPr lang="en-US" dirty="0" smtClean="0"/>
              <a:t>, phonemes, or individual sounds, are blended together.  In written words, phonemes may be represented by single letters or combinations of letters.</a:t>
            </a:r>
          </a:p>
          <a:p>
            <a:pPr eaLnBrk="1" hangingPunct="1">
              <a:spcBef>
                <a:spcPct val="0"/>
              </a:spcBef>
            </a:pPr>
            <a:endParaRPr lang="en-US" dirty="0" smtClean="0"/>
          </a:p>
          <a:p>
            <a:pPr eaLnBrk="1" hangingPunct="1">
              <a:spcBef>
                <a:spcPct val="0"/>
              </a:spcBef>
            </a:pPr>
            <a:r>
              <a:rPr lang="en-US" b="1" dirty="0" smtClean="0"/>
              <a:t>Click.  Say: </a:t>
            </a:r>
            <a:r>
              <a:rPr lang="en-US" dirty="0" smtClean="0"/>
              <a:t>The word “rat” has 3 letters and 3 phonemes.  </a:t>
            </a:r>
          </a:p>
          <a:p>
            <a:pPr eaLnBrk="1" hangingPunct="1">
              <a:spcBef>
                <a:spcPct val="0"/>
              </a:spcBef>
            </a:pPr>
            <a:endParaRPr lang="en-US" dirty="0" smtClean="0"/>
          </a:p>
          <a:p>
            <a:pPr eaLnBrk="1" hangingPunct="1">
              <a:spcBef>
                <a:spcPct val="0"/>
              </a:spcBef>
            </a:pPr>
            <a:r>
              <a:rPr lang="en-US" b="1" dirty="0" smtClean="0"/>
              <a:t>Click.  Say:  </a:t>
            </a:r>
            <a:r>
              <a:rPr lang="en-US" dirty="0" smtClean="0"/>
              <a:t>The word “shake” has 4 letters and 3 phonemes.</a:t>
            </a:r>
          </a:p>
          <a:p>
            <a:pPr eaLnBrk="1" hangingPunct="1">
              <a:spcBef>
                <a:spcPct val="0"/>
              </a:spcBef>
            </a:pPr>
            <a:endParaRPr lang="en-US" dirty="0" smtClean="0"/>
          </a:p>
          <a:p>
            <a:pPr eaLnBrk="1" hangingPunct="1">
              <a:spcBef>
                <a:spcPct val="0"/>
              </a:spcBef>
            </a:pPr>
            <a:r>
              <a:rPr lang="en-US" b="1" dirty="0" smtClean="0"/>
              <a:t>Click.  Say:  </a:t>
            </a:r>
            <a:r>
              <a:rPr lang="en-US" dirty="0" smtClean="0"/>
              <a:t>The word “lass” has 4 letters and 3 phonemes.</a:t>
            </a:r>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Notice that, in the words “shake” and “lass,” there are fewer </a:t>
            </a:r>
            <a:r>
              <a:rPr lang="en-US" i="1" dirty="0" smtClean="0"/>
              <a:t>sounds </a:t>
            </a:r>
            <a:r>
              <a:rPr lang="en-US" dirty="0" smtClean="0"/>
              <a:t>in the words than there are </a:t>
            </a:r>
            <a:r>
              <a:rPr lang="en-US" i="1" dirty="0" smtClean="0"/>
              <a:t>letters</a:t>
            </a:r>
            <a:r>
              <a:rPr lang="en-US" dirty="0" smtClean="0"/>
              <a:t>.  As students begin to learn variant spelling rules for phonemes in words, they will learn that one </a:t>
            </a:r>
            <a:r>
              <a:rPr lang="en-US" i="1" dirty="0" smtClean="0"/>
              <a:t>sound </a:t>
            </a:r>
            <a:r>
              <a:rPr lang="en-US" dirty="0" smtClean="0"/>
              <a:t>can be represented by one or more </a:t>
            </a:r>
            <a:r>
              <a:rPr lang="en-US" i="1" dirty="0" smtClean="0"/>
              <a:t>letters.</a:t>
            </a:r>
            <a:endParaRPr lang="en-US" b="1" dirty="0" smtClean="0"/>
          </a:p>
          <a:p>
            <a:pPr eaLnBrk="1" hangingPunct="1">
              <a:spcBef>
                <a:spcPct val="0"/>
              </a:spcBef>
            </a:pPr>
            <a:endParaRPr lang="en-US" sz="1000" dirty="0" smtClean="0"/>
          </a:p>
          <a:p>
            <a:pPr eaLnBrk="1" hangingPunct="1">
              <a:spcBef>
                <a:spcPct val="0"/>
              </a:spcBef>
            </a:pPr>
            <a:endParaRPr lang="en-US" sz="1000" dirty="0" smtClean="0"/>
          </a:p>
          <a:p>
            <a:pPr eaLnBrk="1" hangingPunct="1">
              <a:spcBef>
                <a:spcPct val="0"/>
              </a:spcBef>
            </a:pPr>
            <a:endParaRPr lang="en-US" sz="1000" b="1"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63046" fontAlgn="base">
              <a:spcBef>
                <a:spcPct val="0"/>
              </a:spcBef>
              <a:spcAft>
                <a:spcPct val="0"/>
              </a:spcAft>
              <a:defRPr/>
            </a:pPr>
            <a:fld id="{B599EF10-B3AD-4DE0-9A7B-3F3EBDF0DCF5}" type="slidenum">
              <a:rPr lang="en-US" smtClean="0"/>
              <a:pPr defTabSz="963046" fontAlgn="base">
                <a:spcBef>
                  <a:spcPct val="0"/>
                </a:spcBef>
                <a:spcAft>
                  <a:spcPct val="0"/>
                </a:spcAft>
                <a:defRPr/>
              </a:pPr>
              <a:t>39</a:t>
            </a:fld>
            <a:endParaRPr lang="en-US" dirty="0" smtClean="0"/>
          </a:p>
        </p:txBody>
      </p:sp>
      <p:sp>
        <p:nvSpPr>
          <p:cNvPr id="176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Say: </a:t>
            </a:r>
            <a:r>
              <a:rPr lang="en-US" b="0" dirty="0" smtClean="0"/>
              <a:t>A</a:t>
            </a:r>
            <a:r>
              <a:rPr lang="en-US" b="0" baseline="0" dirty="0" smtClean="0"/>
              <a:t> scaffold that works well for segmenting and blending phonemes is “Head, Shoulders, Knees, and Toes. </a:t>
            </a:r>
          </a:p>
          <a:p>
            <a:pPr eaLnBrk="1" hangingPunct="1">
              <a:spcBef>
                <a:spcPct val="0"/>
              </a:spcBef>
            </a:pPr>
            <a:endParaRPr lang="en-US" b="0"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For example, to segment the word rat:  /r/ </a:t>
            </a:r>
            <a:r>
              <a:rPr lang="en-US" b="1" dirty="0" smtClean="0"/>
              <a:t>(touch head)</a:t>
            </a:r>
            <a:r>
              <a:rPr lang="en-US" dirty="0" smtClean="0"/>
              <a:t> /a/ </a:t>
            </a:r>
            <a:r>
              <a:rPr lang="en-US" b="1" dirty="0" smtClean="0"/>
              <a:t>(touch shoulders)</a:t>
            </a:r>
            <a:r>
              <a:rPr lang="en-US" dirty="0" smtClean="0"/>
              <a:t> /t/ </a:t>
            </a:r>
            <a:r>
              <a:rPr lang="en-US" b="1" dirty="0" smtClean="0"/>
              <a:t>(touch knees)</a:t>
            </a:r>
            <a:r>
              <a:rPr lang="en-US" dirty="0" smtClean="0"/>
              <a:t>.</a:t>
            </a:r>
          </a:p>
          <a:p>
            <a:pPr eaLnBrk="1" hangingPunct="1">
              <a:spcBef>
                <a:spcPct val="0"/>
              </a:spcBef>
            </a:pPr>
            <a:r>
              <a:rPr lang="en-US" b="0" baseline="0" dirty="0" smtClean="0"/>
              <a:t>To blend, we simply run the hands quickly from the head down to the knees while blending the sounds together. </a:t>
            </a:r>
            <a:r>
              <a:rPr lang="en-US" b="1" baseline="0" dirty="0" smtClean="0"/>
              <a:t>(Model blending rat.)</a:t>
            </a:r>
            <a:endParaRPr lang="en-US" b="0" baseline="0" dirty="0" smtClean="0"/>
          </a:p>
          <a:p>
            <a:pPr eaLnBrk="1" hangingPunct="1">
              <a:spcBef>
                <a:spcPct val="0"/>
              </a:spcBef>
            </a:pPr>
            <a:endParaRPr lang="en-US" b="0" baseline="0" dirty="0" smtClean="0"/>
          </a:p>
          <a:p>
            <a:pPr eaLnBrk="1" hangingPunct="1">
              <a:spcBef>
                <a:spcPct val="0"/>
              </a:spcBef>
            </a:pPr>
            <a:r>
              <a:rPr lang="en-US" b="0" baseline="0" dirty="0" smtClean="0"/>
              <a:t>Now it’s your turn.  Practice segmenting and blending phonemes for the two words on the screen.</a:t>
            </a:r>
          </a:p>
          <a:p>
            <a:pPr eaLnBrk="1" hangingPunct="1">
              <a:spcBef>
                <a:spcPct val="0"/>
              </a:spcBef>
            </a:pPr>
            <a:endParaRPr lang="en-US" b="0" baseline="0" dirty="0" smtClean="0"/>
          </a:p>
          <a:p>
            <a:pPr eaLnBrk="1" hangingPunct="1">
              <a:spcBef>
                <a:spcPct val="0"/>
              </a:spcBef>
            </a:pPr>
            <a:r>
              <a:rPr lang="en-US" b="0" baseline="0" dirty="0" smtClean="0"/>
              <a:t>If you have a word that has more phonemes, you can always include your hips as well.</a:t>
            </a:r>
          </a:p>
          <a:p>
            <a:pPr eaLnBrk="1" hangingPunct="1">
              <a:spcBef>
                <a:spcPct val="0"/>
              </a:spcBef>
            </a:pPr>
            <a:endParaRPr lang="en-US" sz="1000" b="0" baseline="0" dirty="0" smtClean="0"/>
          </a:p>
          <a:p>
            <a:pPr eaLnBrk="1" hangingPunct="1">
              <a:spcBef>
                <a:spcPct val="0"/>
              </a:spcBef>
            </a:pPr>
            <a:endParaRPr lang="en-US" sz="1000" b="1" dirty="0" smtClean="0"/>
          </a:p>
          <a:p>
            <a:pPr eaLnBrk="1" hangingPunct="1">
              <a:spcBef>
                <a:spcPct val="0"/>
              </a:spcBef>
            </a:pPr>
            <a:endParaRPr lang="en-US" sz="10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 slide.</a:t>
            </a:r>
            <a:endParaRPr lang="en-US" b="1" dirty="0"/>
          </a:p>
        </p:txBody>
      </p:sp>
      <p:sp>
        <p:nvSpPr>
          <p:cNvPr id="4" name="Slide Number Placeholder 3"/>
          <p:cNvSpPr>
            <a:spLocks noGrp="1"/>
          </p:cNvSpPr>
          <p:nvPr>
            <p:ph type="sldNum" sz="quarter" idx="10"/>
          </p:nvPr>
        </p:nvSpPr>
        <p:spPr/>
        <p:txBody>
          <a:bodyPr/>
          <a:lstStyle/>
          <a:p>
            <a:pPr>
              <a:defRPr/>
            </a:pPr>
            <a:fld id="{EC45BE74-F1C1-48D7-A5A9-47F83B10D1CA}" type="slidenum">
              <a:rPr lang="en-US" smtClean="0"/>
              <a:pPr>
                <a:defRPr/>
              </a:pPr>
              <a:t>4</a:t>
            </a:fld>
            <a:endParaRPr lang="en-US" dirty="0"/>
          </a:p>
        </p:txBody>
      </p:sp>
    </p:spTree>
    <p:extLst>
      <p:ext uri="{BB962C8B-B14F-4D97-AF65-F5344CB8AC3E}">
        <p14:creationId xmlns:p14="http://schemas.microsoft.com/office/powerpoint/2010/main" val="39552717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b="1" dirty="0" smtClean="0"/>
              <a:t>Say: </a:t>
            </a:r>
            <a:r>
              <a:rPr lang="en-US" b="0" dirty="0" smtClean="0"/>
              <a:t>On tab 6 in </a:t>
            </a:r>
            <a:r>
              <a:rPr lang="en-US" dirty="0" smtClean="0"/>
              <a:t>“PA…All Day!”, it suggest some words which can give students</a:t>
            </a:r>
            <a:r>
              <a:rPr lang="en-US" baseline="0" dirty="0" smtClean="0"/>
              <a:t> practice in blending and segmenting phonemes. On the bottom page, you’ll notice a section dedicated to Phoneme Manipulation.  Let’s turn our attention to that skill now.</a:t>
            </a:r>
            <a:endParaRPr lang="en-US" dirty="0" smtClean="0"/>
          </a:p>
          <a:p>
            <a:pPr>
              <a:defRPr/>
            </a:pPr>
            <a:endParaRPr lang="en-US" b="1" dirty="0" smtClean="0"/>
          </a:p>
        </p:txBody>
      </p:sp>
      <p:sp>
        <p:nvSpPr>
          <p:cNvPr id="4" name="Slide Number Placeholder 3"/>
          <p:cNvSpPr>
            <a:spLocks noGrp="1"/>
          </p:cNvSpPr>
          <p:nvPr>
            <p:ph type="sldNum" sz="quarter" idx="5"/>
          </p:nvPr>
        </p:nvSpPr>
        <p:spPr/>
        <p:txBody>
          <a:bodyPr/>
          <a:lstStyle/>
          <a:p>
            <a:pPr>
              <a:defRPr/>
            </a:pPr>
            <a:fld id="{7DF5707B-0988-48CC-82BC-156704EB319E}"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Read Slide</a:t>
            </a:r>
          </a:p>
          <a:p>
            <a:endParaRPr lang="en-US" dirty="0" smtClean="0"/>
          </a:p>
          <a:p>
            <a:endParaRPr lang="en-US" b="1" dirty="0" smtClean="0"/>
          </a:p>
        </p:txBody>
      </p:sp>
      <p:sp>
        <p:nvSpPr>
          <p:cNvPr id="4" name="Slide Number Placeholder 3"/>
          <p:cNvSpPr>
            <a:spLocks noGrp="1"/>
          </p:cNvSpPr>
          <p:nvPr>
            <p:ph type="sldNum" sz="quarter" idx="5"/>
          </p:nvPr>
        </p:nvSpPr>
        <p:spPr/>
        <p:txBody>
          <a:bodyPr/>
          <a:lstStyle/>
          <a:p>
            <a:pPr>
              <a:defRPr/>
            </a:pPr>
            <a:fld id="{A0F73582-D132-4983-A61E-41636DFDF86A}"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Read slide and model the examples.</a:t>
            </a:r>
          </a:p>
          <a:p>
            <a:endParaRPr lang="en-US"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Say:</a:t>
            </a:r>
            <a:r>
              <a:rPr lang="en-US" b="1" baseline="0" dirty="0" smtClean="0"/>
              <a:t> </a:t>
            </a:r>
            <a:r>
              <a:rPr lang="en-US" b="0" baseline="0" dirty="0" smtClean="0"/>
              <a:t> Let’s focus on deleting phonemes as an example of how we might teach phoneme manipulation to students.</a:t>
            </a:r>
            <a:endParaRPr lang="en-US" b="1" dirty="0" smtClean="0"/>
          </a:p>
          <a:p>
            <a:endParaRPr lang="en-US" b="1" dirty="0" smtClean="0"/>
          </a:p>
          <a:p>
            <a:endParaRPr lang="en-US" b="1" dirty="0" smtClean="0"/>
          </a:p>
        </p:txBody>
      </p:sp>
      <p:sp>
        <p:nvSpPr>
          <p:cNvPr id="4" name="Slide Number Placeholder 3"/>
          <p:cNvSpPr>
            <a:spLocks noGrp="1"/>
          </p:cNvSpPr>
          <p:nvPr>
            <p:ph type="sldNum" sz="quarter" idx="5"/>
          </p:nvPr>
        </p:nvSpPr>
        <p:spPr/>
        <p:txBody>
          <a:bodyPr/>
          <a:lstStyle/>
          <a:p>
            <a:pPr>
              <a:defRPr/>
            </a:pPr>
            <a:fld id="{16D21462-6BB0-4622-87AD-E00D263D1CB5}"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b="1" dirty="0" smtClean="0"/>
              <a:t>Read slide.</a:t>
            </a:r>
          </a:p>
          <a:p>
            <a:pPr>
              <a:lnSpc>
                <a:spcPct val="90000"/>
              </a:lnSpc>
            </a:pPr>
            <a:endParaRPr lang="en-US" b="1" dirty="0" smtClean="0"/>
          </a:p>
          <a:p>
            <a:pPr>
              <a:lnSpc>
                <a:spcPct val="90000"/>
              </a:lnSpc>
            </a:pPr>
            <a:r>
              <a:rPr lang="en-US" b="1" dirty="0" smtClean="0"/>
              <a:t>Say: </a:t>
            </a:r>
            <a:r>
              <a:rPr lang="en-US" dirty="0" smtClean="0"/>
              <a:t>Using the “Palms Up!” scaffold works well for demonstrating the deletion of initial and final phonemes.  Follow along as I model it for you.</a:t>
            </a:r>
          </a:p>
          <a:p>
            <a:pPr>
              <a:lnSpc>
                <a:spcPct val="90000"/>
              </a:lnSpc>
            </a:pPr>
            <a:endParaRPr lang="en-US" dirty="0" smtClean="0"/>
          </a:p>
          <a:p>
            <a:pPr>
              <a:lnSpc>
                <a:spcPct val="90000"/>
              </a:lnSpc>
            </a:pPr>
            <a:r>
              <a:rPr lang="en-US" dirty="0" smtClean="0"/>
              <a:t>Begin with the right hand (so that you demonstrate a left-to-right progression of sounds for the students).  Extend the right hand, palm up, as you say the first word part; then, extend the left hand, palm up, as you say the second word part.  Bring the palms (or sides of the palms) together as you blend the word. </a:t>
            </a:r>
            <a:r>
              <a:rPr lang="en-US" b="1" dirty="0" smtClean="0"/>
              <a:t>(Do each motion as you describe it.)</a:t>
            </a:r>
            <a:endParaRPr lang="en-US" dirty="0" smtClean="0"/>
          </a:p>
          <a:p>
            <a:pPr>
              <a:lnSpc>
                <a:spcPct val="90000"/>
              </a:lnSpc>
            </a:pPr>
            <a:endParaRPr lang="en-US" dirty="0" smtClean="0"/>
          </a:p>
          <a:p>
            <a:pPr>
              <a:lnSpc>
                <a:spcPct val="90000"/>
              </a:lnSpc>
            </a:pPr>
            <a:r>
              <a:rPr lang="en-US" b="1" dirty="0" smtClean="0"/>
              <a:t>Say:  </a:t>
            </a:r>
            <a:r>
              <a:rPr lang="en-US" dirty="0" smtClean="0"/>
              <a:t>For example, “cart” </a:t>
            </a:r>
            <a:r>
              <a:rPr lang="en-US" b="1" dirty="0" smtClean="0"/>
              <a:t>(extend right hand, palm up)</a:t>
            </a:r>
            <a:r>
              <a:rPr lang="en-US" dirty="0" smtClean="0"/>
              <a:t> “wheel” </a:t>
            </a:r>
            <a:r>
              <a:rPr lang="en-US" b="1" dirty="0" smtClean="0"/>
              <a:t>(extend left hand, palm up)</a:t>
            </a:r>
            <a:r>
              <a:rPr lang="en-US" dirty="0" smtClean="0"/>
              <a:t> “cartwheel” </a:t>
            </a:r>
            <a:r>
              <a:rPr lang="en-US" b="1" dirty="0" smtClean="0"/>
              <a:t>(touch sides of palms together)</a:t>
            </a:r>
            <a:r>
              <a:rPr lang="en-US" dirty="0" smtClean="0"/>
              <a:t>.</a:t>
            </a:r>
          </a:p>
          <a:p>
            <a:pPr>
              <a:lnSpc>
                <a:spcPct val="90000"/>
              </a:lnSpc>
            </a:pPr>
            <a:endParaRPr lang="en-US" dirty="0" smtClean="0"/>
          </a:p>
          <a:p>
            <a:pPr>
              <a:lnSpc>
                <a:spcPct val="90000"/>
              </a:lnSpc>
            </a:pPr>
            <a:r>
              <a:rPr lang="en-US" b="1" dirty="0" smtClean="0"/>
              <a:t>Say: </a:t>
            </a:r>
            <a:r>
              <a:rPr lang="en-US" dirty="0" smtClean="0"/>
              <a:t>Now, To demonstrate deletion of the beginning word part, ask, “What’s ‘cartwheel’ without the ‘cart’?” Bring your right hand behind your back.  Put both palms out again, then ask, “What’s ‘cartwheel’ without the ‘wheel’?”  Bring your left hand behind your back.</a:t>
            </a:r>
            <a:r>
              <a:rPr lang="en-US" b="1" dirty="0" smtClean="0"/>
              <a:t> (Do each motion as you describe it.)</a:t>
            </a:r>
          </a:p>
          <a:p>
            <a:pPr>
              <a:lnSpc>
                <a:spcPct val="90000"/>
              </a:lnSpc>
            </a:pPr>
            <a:endParaRPr lang="en-US" b="1" dirty="0" smtClean="0"/>
          </a:p>
          <a:p>
            <a:pPr>
              <a:lnSpc>
                <a:spcPct val="90000"/>
              </a:lnSpc>
            </a:pPr>
            <a:r>
              <a:rPr lang="en-US" b="1" dirty="0" smtClean="0"/>
              <a:t>Continue to demonstrate this procedure using the words “cowboy” and “cape.”</a:t>
            </a:r>
          </a:p>
        </p:txBody>
      </p:sp>
      <p:sp>
        <p:nvSpPr>
          <p:cNvPr id="4" name="Slide Number Placeholder 3"/>
          <p:cNvSpPr>
            <a:spLocks noGrp="1"/>
          </p:cNvSpPr>
          <p:nvPr>
            <p:ph type="sldNum" sz="quarter" idx="5"/>
          </p:nvPr>
        </p:nvSpPr>
        <p:spPr/>
        <p:txBody>
          <a:bodyPr/>
          <a:lstStyle/>
          <a:p>
            <a:pPr>
              <a:defRPr/>
            </a:pPr>
            <a:fld id="{F3F20F60-9B8D-4539-8D90-AFE83AB60E4D}"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Now it’s your turn! Using the “Palms up” scaffold, demonstrate for your partner how to delete the initial and final phonemes of each of these words.</a:t>
            </a:r>
          </a:p>
          <a:p>
            <a:endParaRPr lang="en-US" dirty="0" smtClean="0"/>
          </a:p>
          <a:p>
            <a:r>
              <a:rPr lang="en-US" b="1" dirty="0" smtClean="0"/>
              <a:t>Allow participants time to complete this activity. </a:t>
            </a:r>
          </a:p>
        </p:txBody>
      </p:sp>
      <p:sp>
        <p:nvSpPr>
          <p:cNvPr id="4" name="Slide Number Placeholder 3"/>
          <p:cNvSpPr>
            <a:spLocks noGrp="1"/>
          </p:cNvSpPr>
          <p:nvPr>
            <p:ph type="sldNum" sz="quarter" idx="5"/>
          </p:nvPr>
        </p:nvSpPr>
        <p:spPr/>
        <p:txBody>
          <a:bodyPr/>
          <a:lstStyle/>
          <a:p>
            <a:pPr>
              <a:defRPr/>
            </a:pPr>
            <a:fld id="{40FE32A9-1622-40FE-BB1C-FF2C3D500C9E}" type="slidenum">
              <a:rPr lang="en-US" smtClean="0"/>
              <a:pPr>
                <a:def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Say: </a:t>
            </a:r>
            <a:r>
              <a:rPr lang="en-US" dirty="0" smtClean="0"/>
              <a:t>Now that we’ve explored the phonological awareness continuum, and have seen the progression from phonological skills to phonemic skills, we’re going to watch a short video demonstrating actual classroom instruction in phonological awareness. </a:t>
            </a:r>
          </a:p>
          <a:p>
            <a:pPr eaLnBrk="1" hangingPunct="1">
              <a:spcBef>
                <a:spcPct val="0"/>
              </a:spcBef>
            </a:pPr>
            <a:endParaRPr lang="en-US" dirty="0" smtClean="0"/>
          </a:p>
          <a:p>
            <a:pPr eaLnBrk="1" hangingPunct="1">
              <a:spcBef>
                <a:spcPct val="0"/>
              </a:spcBef>
            </a:pPr>
            <a:r>
              <a:rPr lang="en-US" dirty="0" smtClean="0"/>
              <a:t>As you watch the following video, note examples you see of each of the steps in the Phonological Awareness Continuum. Also note, how</a:t>
            </a:r>
            <a:r>
              <a:rPr lang="en-US" baseline="0" dirty="0" smtClean="0"/>
              <a:t> effectively the teacher teaches PA to her students. This is the kind of instruction we all want to strive for in our classrooms.</a:t>
            </a:r>
          </a:p>
          <a:p>
            <a:pPr eaLnBrk="1" hangingPunct="1">
              <a:spcBef>
                <a:spcPct val="0"/>
              </a:spcBef>
            </a:pPr>
            <a:endParaRPr lang="en-US" b="1" baseline="0" dirty="0" smtClean="0"/>
          </a:p>
          <a:p>
            <a:pPr eaLnBrk="1" hangingPunct="1">
              <a:spcBef>
                <a:spcPct val="0"/>
              </a:spcBef>
            </a:pPr>
            <a:r>
              <a:rPr lang="en-US" b="1" baseline="0" dirty="0" smtClean="0"/>
              <a:t>Take time to debrief and discuss after watching the video.</a:t>
            </a:r>
            <a:endParaRPr lang="en-US" b="1" dirty="0" smtClean="0"/>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63358" fontAlgn="base">
              <a:spcBef>
                <a:spcPct val="0"/>
              </a:spcBef>
              <a:spcAft>
                <a:spcPct val="0"/>
              </a:spcAft>
              <a:defRPr/>
            </a:pPr>
            <a:fld id="{BF2DFFB9-652A-4050-B123-5D9706E03DA5}" type="slidenum">
              <a:rPr lang="en-US" smtClean="0"/>
              <a:pPr defTabSz="963358" fontAlgn="base">
                <a:spcBef>
                  <a:spcPct val="0"/>
                </a:spcBef>
                <a:spcAft>
                  <a:spcPct val="0"/>
                </a:spcAft>
                <a:defRPr/>
              </a:pPr>
              <a:t>45</a:t>
            </a:fld>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r>
              <a:rPr lang="en-US" b="1" dirty="0" smtClean="0"/>
              <a:t>NOTE:  </a:t>
            </a:r>
            <a:r>
              <a:rPr lang="en-US" dirty="0" smtClean="0"/>
              <a:t>Discuss each phrase and where it falls on the Phonemic Awareness Continuum. Address any misunderstandings. Discuss each phrase and where it falls on the Phonemic Awareness Continuum. Address any misunderstandings.</a:t>
            </a:r>
          </a:p>
          <a:p>
            <a:endParaRPr lang="en-US" b="1" dirty="0" smtClean="0"/>
          </a:p>
          <a:p>
            <a:r>
              <a:rPr lang="en-US" b="1" dirty="0" smtClean="0"/>
              <a:t>Say:</a:t>
            </a:r>
            <a:r>
              <a:rPr lang="en-US" b="1" baseline="0" dirty="0" smtClean="0"/>
              <a:t> </a:t>
            </a:r>
            <a:r>
              <a:rPr lang="en-US" dirty="0" smtClean="0"/>
              <a:t>We’re going to do a little review. You will see a phrase related to either a general phonological awareness activity or specifically to a phonemic awareness activity.  Read the phrase.  If you think it represents a</a:t>
            </a:r>
            <a:r>
              <a:rPr lang="en-US" baseline="0" dirty="0" smtClean="0"/>
              <a:t> phonemic</a:t>
            </a:r>
            <a:r>
              <a:rPr lang="en-US" dirty="0" smtClean="0"/>
              <a:t> awareness activity, give me a thumbs-up signal.  If you think it represents a phonological awareness activity, give me a thumbs-down signal.</a:t>
            </a:r>
          </a:p>
          <a:p>
            <a:endParaRPr lang="en-US" dirty="0" smtClean="0"/>
          </a:p>
          <a:p>
            <a:r>
              <a:rPr lang="en-US" b="1" dirty="0" smtClean="0"/>
              <a:t>Click:  If I say give me a word that rhymes with cat.  </a:t>
            </a:r>
            <a:r>
              <a:rPr lang="en-US" dirty="0" smtClean="0"/>
              <a:t>(thumbs down--phonological awareness—rhyming)</a:t>
            </a:r>
          </a:p>
          <a:p>
            <a:endParaRPr lang="en-US" dirty="0" smtClean="0"/>
          </a:p>
          <a:p>
            <a:r>
              <a:rPr lang="en-US" b="1" dirty="0" smtClean="0"/>
              <a:t>Click: If I say /dog/ /house/  What is the word? </a:t>
            </a:r>
            <a:r>
              <a:rPr lang="en-US" dirty="0" smtClean="0"/>
              <a:t>(thumbs down—phonological awareness—blending word parts or compound words)</a:t>
            </a:r>
          </a:p>
          <a:p>
            <a:endParaRPr lang="en-US" dirty="0" smtClean="0"/>
          </a:p>
          <a:p>
            <a:r>
              <a:rPr lang="en-US" b="1" dirty="0" smtClean="0"/>
              <a:t>Click:  If I say /d/ /o/  /g/  What is the word? </a:t>
            </a:r>
            <a:r>
              <a:rPr lang="en-US" dirty="0" smtClean="0"/>
              <a:t>(thumbs up—phonemic awareness—phoneme blending)</a:t>
            </a:r>
          </a:p>
          <a:p>
            <a:endParaRPr lang="en-US" dirty="0" smtClean="0"/>
          </a:p>
          <a:p>
            <a:r>
              <a:rPr lang="en-US" b="1" dirty="0" smtClean="0"/>
              <a:t>Click:  If I say Peter Piper picked a peck of pickled peppers. </a:t>
            </a:r>
            <a:r>
              <a:rPr lang="en-US" dirty="0" smtClean="0"/>
              <a:t>(thumbs down—phonological awareness--alliteration)</a:t>
            </a:r>
          </a:p>
          <a:p>
            <a:endParaRPr lang="en-US" dirty="0" smtClean="0"/>
          </a:p>
          <a:p>
            <a:r>
              <a:rPr lang="en-US" b="1" dirty="0" smtClean="0"/>
              <a:t>Click:  If I say what is “nice” without the /n/? </a:t>
            </a:r>
            <a:r>
              <a:rPr lang="en-US" dirty="0" smtClean="0"/>
              <a:t>(thumbs up—phonemic awareness—initial phoneme deletion)</a:t>
            </a:r>
            <a:endParaRPr lang="en-US" b="1" dirty="0" smtClean="0"/>
          </a:p>
        </p:txBody>
      </p:sp>
      <p:sp>
        <p:nvSpPr>
          <p:cNvPr id="4" name="Slide Number Placeholder 3"/>
          <p:cNvSpPr>
            <a:spLocks noGrp="1"/>
          </p:cNvSpPr>
          <p:nvPr>
            <p:ph type="sldNum" sz="quarter" idx="5"/>
          </p:nvPr>
        </p:nvSpPr>
        <p:spPr/>
        <p:txBody>
          <a:bodyPr/>
          <a:lstStyle/>
          <a:p>
            <a:pPr>
              <a:defRPr/>
            </a:pPr>
            <a:fld id="{7548D37E-EA56-4332-B29F-A773ED170243}" type="slidenum">
              <a:rPr lang="en-US" smtClean="0"/>
              <a:pPr>
                <a:defRPr/>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63358" fontAlgn="base">
              <a:spcBef>
                <a:spcPct val="0"/>
              </a:spcBef>
              <a:spcAft>
                <a:spcPct val="0"/>
              </a:spcAft>
              <a:defRPr/>
            </a:pPr>
            <a:fld id="{C3A04B98-EFCA-4438-B6F6-9D907611E21A}" type="slidenum">
              <a:rPr lang="en-US" smtClean="0"/>
              <a:pPr defTabSz="963358" fontAlgn="base">
                <a:spcBef>
                  <a:spcPct val="0"/>
                </a:spcBef>
                <a:spcAft>
                  <a:spcPct val="0"/>
                </a:spcAft>
                <a:defRPr/>
              </a:pPr>
              <a:t>47</a:t>
            </a:fld>
            <a:endParaRPr lang="en-US" dirty="0" smtClean="0"/>
          </a:p>
        </p:txBody>
      </p:sp>
      <p:sp>
        <p:nvSpPr>
          <p:cNvPr id="186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Say: </a:t>
            </a:r>
            <a:r>
              <a:rPr lang="en-US" dirty="0" smtClean="0"/>
              <a:t>In summary, instruction in PA should begin with phonological awareness skills and progress, as students are ready, to the more complex phonemic awareness skills.  Within each step of the continuum, remember to begin with the less difficult tasks, provide scaffolding, and slowly work your way towards more complex tasks.  </a:t>
            </a:r>
          </a:p>
          <a:p>
            <a:pPr eaLnBrk="1" hangingPunct="1">
              <a:spcBef>
                <a:spcPct val="0"/>
              </a:spcBef>
            </a:pPr>
            <a:endParaRPr lang="en-US" dirty="0" smtClean="0"/>
          </a:p>
          <a:p>
            <a:pPr eaLnBrk="1" hangingPunct="1">
              <a:spcBef>
                <a:spcPct val="0"/>
              </a:spcBef>
            </a:pPr>
            <a:r>
              <a:rPr lang="en-US" dirty="0" smtClean="0"/>
              <a:t>Teachers should rely on data to determine which skills students need to learn and which ones they have already mastered and may only require occasional review.  </a:t>
            </a:r>
          </a:p>
          <a:p>
            <a:pPr eaLnBrk="1" hangingPunct="1">
              <a:spcBef>
                <a:spcPct val="0"/>
              </a:spcBef>
            </a:pPr>
            <a:endParaRPr lang="en-US" dirty="0" smtClean="0"/>
          </a:p>
          <a:p>
            <a:pPr eaLnBrk="1" hangingPunct="1">
              <a:spcBef>
                <a:spcPct val="0"/>
              </a:spcBef>
            </a:pPr>
            <a:r>
              <a:rPr lang="en-US" dirty="0" smtClean="0"/>
              <a:t>Instruction in both phonological and phonemic awareness needs to be explicit, meaning that the teacher needs to model each skill for the students, usually many times, then give the students support as they attempt to demonstrate the skill.  </a:t>
            </a:r>
          </a:p>
          <a:p>
            <a:pPr eaLnBrk="1" hangingPunct="1">
              <a:spcBef>
                <a:spcPct val="0"/>
              </a:spcBef>
            </a:pPr>
            <a:endParaRPr lang="en-US" dirty="0" smtClean="0"/>
          </a:p>
          <a:p>
            <a:pPr eaLnBrk="1" hangingPunct="1">
              <a:spcBef>
                <a:spcPct val="0"/>
              </a:spcBef>
            </a:pPr>
            <a:r>
              <a:rPr lang="en-US" dirty="0" smtClean="0"/>
              <a:t>Finally, students need to have ample opportunity to do the activities independently in order to achieve mastery.</a:t>
            </a:r>
          </a:p>
          <a:p>
            <a:pPr eaLnBrk="1" hangingPunct="1">
              <a:spcBef>
                <a:spcPct val="0"/>
              </a:spcBef>
            </a:pPr>
            <a:endParaRPr lang="en-US" b="1"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63046" fontAlgn="base">
              <a:spcBef>
                <a:spcPct val="0"/>
              </a:spcBef>
              <a:spcAft>
                <a:spcPct val="0"/>
              </a:spcAft>
              <a:defRPr/>
            </a:pPr>
            <a:fld id="{4713BCA3-4831-4EC9-921D-BF73A164051D}" type="slidenum">
              <a:rPr lang="en-US" smtClean="0"/>
              <a:pPr defTabSz="963046" fontAlgn="base">
                <a:spcBef>
                  <a:spcPct val="0"/>
                </a:spcBef>
                <a:spcAft>
                  <a:spcPct val="0"/>
                </a:spcAft>
                <a:defRPr/>
              </a:pPr>
              <a:t>48</a:t>
            </a:fld>
            <a:endParaRPr lang="en-US" dirty="0" smtClean="0"/>
          </a:p>
        </p:txBody>
      </p:sp>
      <p:sp>
        <p:nvSpPr>
          <p:cNvPr id="187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Read slide.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Read slide.</a:t>
            </a:r>
          </a:p>
        </p:txBody>
      </p:sp>
      <p:sp>
        <p:nvSpPr>
          <p:cNvPr id="4" name="Slide Number Placeholder 3"/>
          <p:cNvSpPr>
            <a:spLocks noGrp="1"/>
          </p:cNvSpPr>
          <p:nvPr>
            <p:ph type="sldNum" sz="quarter" idx="5"/>
          </p:nvPr>
        </p:nvSpPr>
        <p:spPr/>
        <p:txBody>
          <a:bodyPr/>
          <a:lstStyle/>
          <a:p>
            <a:pPr>
              <a:defRPr/>
            </a:pPr>
            <a:fld id="{927015C1-45ED-4F9B-BC14-F5FCF14281F0}" type="slidenum">
              <a:rPr lang="en-US" smtClean="0"/>
              <a:pPr>
                <a:defRPr/>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Say: </a:t>
            </a:r>
            <a:r>
              <a:rPr lang="en-US" b="0" dirty="0" smtClean="0"/>
              <a:t>Before we talk specifically about Phonemic Awareness, let’s f</a:t>
            </a:r>
            <a:r>
              <a:rPr lang="en-US" dirty="0" smtClean="0"/>
              <a:t>irst</a:t>
            </a:r>
            <a:r>
              <a:rPr lang="en-US" baseline="0" dirty="0" smtClean="0"/>
              <a:t> </a:t>
            </a:r>
            <a:r>
              <a:rPr lang="en-US" dirty="0" smtClean="0"/>
              <a:t>clarify the difference between phonological and phonemic awareness</a:t>
            </a:r>
            <a:r>
              <a:rPr lang="en-US" baseline="0" dirty="0" smtClean="0"/>
              <a:t>.</a:t>
            </a:r>
            <a:endParaRPr lang="en-US" dirty="0" smtClean="0"/>
          </a:p>
          <a:p>
            <a:pPr eaLnBrk="1" hangingPunct="1">
              <a:spcBef>
                <a:spcPct val="0"/>
              </a:spcBef>
            </a:pPr>
            <a:endParaRPr lang="en-US" b="1" dirty="0" smtClean="0"/>
          </a:p>
          <a:p>
            <a:pPr eaLnBrk="1" hangingPunct="1">
              <a:spcBef>
                <a:spcPct val="0"/>
              </a:spcBef>
            </a:pPr>
            <a:r>
              <a:rPr lang="en-US" b="1" dirty="0" smtClean="0"/>
              <a:t>Read slide.</a:t>
            </a:r>
          </a:p>
          <a:p>
            <a:pPr eaLnBrk="1" hangingPunct="1">
              <a:spcBef>
                <a:spcPct val="0"/>
              </a:spcBef>
            </a:pPr>
            <a:endParaRPr lang="en-US" b="1" dirty="0" smtClean="0"/>
          </a:p>
          <a:p>
            <a:pPr eaLnBrk="1" hangingPunct="1">
              <a:spcBef>
                <a:spcPct val="0"/>
              </a:spcBef>
            </a:pPr>
            <a:r>
              <a:rPr lang="en-US" b="1" dirty="0" smtClean="0"/>
              <a:t>Say: </a:t>
            </a:r>
            <a:r>
              <a:rPr lang="en-US" dirty="0" smtClean="0"/>
              <a:t>Phonemic Awareness</a:t>
            </a:r>
            <a:r>
              <a:rPr lang="en-US" baseline="0" dirty="0" smtClean="0"/>
              <a:t> is the most complex part of the Phonological Awareness continuum. </a:t>
            </a:r>
            <a:endParaRPr lang="en-US" b="1"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63358" fontAlgn="base">
              <a:spcBef>
                <a:spcPct val="0"/>
              </a:spcBef>
              <a:spcAft>
                <a:spcPct val="0"/>
              </a:spcAft>
              <a:defRPr/>
            </a:pPr>
            <a:fld id="{9E14EAB7-EF4B-4F38-9F56-67A28FDB86EE}" type="slidenum">
              <a:rPr lang="en-US" smtClean="0"/>
              <a:pPr defTabSz="963358" fontAlgn="base">
                <a:spcBef>
                  <a:spcPct val="0"/>
                </a:spcBef>
                <a:spcAft>
                  <a:spcPct val="0"/>
                </a:spcAft>
                <a:defRPr/>
              </a:pPr>
              <a:t>5</a:t>
            </a:fld>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b="0" dirty="0" smtClean="0"/>
              <a:t> Now that we have discussed Phonological</a:t>
            </a:r>
            <a:r>
              <a:rPr lang="en-US" b="0" baseline="0" dirty="0" smtClean="0"/>
              <a:t> and Phonemic Awareness instruction, let’s take some time to talk about how we will implement consistent, strong PA instruction in our schools.</a:t>
            </a:r>
            <a:endParaRPr lang="en-US" b="1" dirty="0"/>
          </a:p>
        </p:txBody>
      </p:sp>
      <p:sp>
        <p:nvSpPr>
          <p:cNvPr id="4" name="Slide Number Placeholder 3"/>
          <p:cNvSpPr>
            <a:spLocks noGrp="1"/>
          </p:cNvSpPr>
          <p:nvPr>
            <p:ph type="sldNum" sz="quarter" idx="10"/>
          </p:nvPr>
        </p:nvSpPr>
        <p:spPr/>
        <p:txBody>
          <a:bodyPr/>
          <a:lstStyle/>
          <a:p>
            <a:pPr>
              <a:defRPr/>
            </a:pPr>
            <a:fld id="{EC45BE74-F1C1-48D7-A5A9-47F83B10D1CA}" type="slidenum">
              <a:rPr lang="en-US" smtClean="0"/>
              <a:pPr>
                <a:defRPr/>
              </a:pPr>
              <a:t>50</a:t>
            </a:fld>
            <a:endParaRPr lang="en-US" dirty="0"/>
          </a:p>
        </p:txBody>
      </p:sp>
    </p:spTree>
    <p:extLst>
      <p:ext uri="{BB962C8B-B14F-4D97-AF65-F5344CB8AC3E}">
        <p14:creationId xmlns:p14="http://schemas.microsoft.com/office/powerpoint/2010/main" val="42190855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C45BE74-F1C1-48D7-A5A9-47F83B10D1CA}" type="slidenum">
              <a:rPr lang="en-US" smtClean="0"/>
              <a:pPr>
                <a:defRPr/>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Provide time for discussion.</a:t>
            </a:r>
            <a:endParaRPr lang="en-US" b="1" dirty="0"/>
          </a:p>
        </p:txBody>
      </p:sp>
      <p:sp>
        <p:nvSpPr>
          <p:cNvPr id="4" name="Slide Number Placeholder 3"/>
          <p:cNvSpPr>
            <a:spLocks noGrp="1"/>
          </p:cNvSpPr>
          <p:nvPr>
            <p:ph type="sldNum" sz="quarter" idx="10"/>
          </p:nvPr>
        </p:nvSpPr>
        <p:spPr/>
        <p:txBody>
          <a:bodyPr/>
          <a:lstStyle/>
          <a:p>
            <a:pPr>
              <a:defRPr/>
            </a:pPr>
            <a:fld id="{EC45BE74-F1C1-48D7-A5A9-47F83B10D1CA}" type="slidenum">
              <a:rPr lang="en-US" smtClean="0"/>
              <a:pPr>
                <a:defRPr/>
              </a:pPr>
              <a:t>52</a:t>
            </a:fld>
            <a:endParaRPr lang="en-US" dirty="0"/>
          </a:p>
        </p:txBody>
      </p:sp>
    </p:spTree>
    <p:extLst>
      <p:ext uri="{BB962C8B-B14F-4D97-AF65-F5344CB8AC3E}">
        <p14:creationId xmlns:p14="http://schemas.microsoft.com/office/powerpoint/2010/main" val="18524112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Click to start the title lines.</a:t>
            </a:r>
          </a:p>
          <a:p>
            <a:endParaRPr lang="en-US" b="1" dirty="0" smtClean="0"/>
          </a:p>
          <a:p>
            <a:r>
              <a:rPr lang="en-US" b="1" dirty="0" smtClean="0"/>
              <a:t>Say:  </a:t>
            </a:r>
            <a:r>
              <a:rPr lang="en-US" dirty="0" smtClean="0"/>
              <a:t>Thank you for your participation!</a:t>
            </a:r>
            <a:endParaRPr lang="en-US" b="1" dirty="0" smtClean="0"/>
          </a:p>
        </p:txBody>
      </p:sp>
      <p:sp>
        <p:nvSpPr>
          <p:cNvPr id="4" name="Slide Number Placeholder 3"/>
          <p:cNvSpPr>
            <a:spLocks noGrp="1"/>
          </p:cNvSpPr>
          <p:nvPr>
            <p:ph type="sldNum" sz="quarter" idx="5"/>
          </p:nvPr>
        </p:nvSpPr>
        <p:spPr/>
        <p:txBody>
          <a:bodyPr/>
          <a:lstStyle/>
          <a:p>
            <a:pPr>
              <a:defRPr/>
            </a:pPr>
            <a:fld id="{18DA2FB6-7263-4F03-908D-963F01CE661B}" type="slidenum">
              <a:rPr lang="en-US" smtClean="0"/>
              <a:pPr>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C45BE74-F1C1-48D7-A5A9-47F83B10D1CA}" type="slidenum">
              <a:rPr lang="en-US" smtClean="0"/>
              <a:pPr>
                <a:defRPr/>
              </a:pPr>
              <a:t>54</a:t>
            </a:fld>
            <a:endParaRPr lang="en-US" dirty="0"/>
          </a:p>
        </p:txBody>
      </p:sp>
    </p:spTree>
    <p:extLst>
      <p:ext uri="{BB962C8B-B14F-4D97-AF65-F5344CB8AC3E}">
        <p14:creationId xmlns:p14="http://schemas.microsoft.com/office/powerpoint/2010/main" val="1543474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63358" fontAlgn="base">
              <a:spcBef>
                <a:spcPct val="0"/>
              </a:spcBef>
              <a:spcAft>
                <a:spcPct val="0"/>
              </a:spcAft>
              <a:defRPr/>
            </a:pPr>
            <a:fld id="{E1D4D01C-6BAB-48CD-8427-06E22615DEEC}" type="slidenum">
              <a:rPr lang="en-US" smtClean="0"/>
              <a:pPr defTabSz="963358" fontAlgn="base">
                <a:spcBef>
                  <a:spcPct val="0"/>
                </a:spcBef>
                <a:spcAft>
                  <a:spcPct val="0"/>
                </a:spcAft>
                <a:defRPr/>
              </a:pPr>
              <a:t>6</a:t>
            </a:fld>
            <a:endParaRPr lang="en-US" dirty="0" smtClean="0"/>
          </a:p>
        </p:txBody>
      </p:sp>
      <p:sp>
        <p:nvSpPr>
          <p:cNvPr id="119811" name="Rectangle 2"/>
          <p:cNvSpPr>
            <a:spLocks noGrp="1" noRot="1" noChangeAspect="1" noChangeArrowheads="1" noTextEdit="1"/>
          </p:cNvSpPr>
          <p:nvPr>
            <p:ph type="sldImg"/>
          </p:nvPr>
        </p:nvSpPr>
        <p:spPr bwMode="auto">
          <a:xfrm>
            <a:off x="1136650" y="787400"/>
            <a:ext cx="5067300" cy="38004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2" name="Rectangle 6"/>
          <p:cNvSpPr>
            <a:spLocks noGrp="1" noChangeArrowheads="1"/>
          </p:cNvSpPr>
          <p:nvPr>
            <p:ph type="body" idx="1"/>
          </p:nvPr>
        </p:nvSpPr>
        <p:spPr bwMode="auto">
          <a:xfrm>
            <a:off x="705272" y="4872608"/>
            <a:ext cx="5851525" cy="4322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Say: </a:t>
            </a:r>
            <a:r>
              <a:rPr lang="en-US" dirty="0" smtClean="0"/>
              <a:t>Phonemic Awareness focuses on the individual sounds in spoken language.  </a:t>
            </a:r>
          </a:p>
          <a:p>
            <a:pPr eaLnBrk="1" hangingPunct="1">
              <a:spcBef>
                <a:spcPct val="0"/>
              </a:spcBef>
            </a:pPr>
            <a:endParaRPr lang="en-US" dirty="0" smtClean="0"/>
          </a:p>
          <a:p>
            <a:pPr eaLnBrk="1" hangingPunct="1">
              <a:spcBef>
                <a:spcPct val="0"/>
              </a:spcBef>
            </a:pPr>
            <a:r>
              <a:rPr lang="en-US" dirty="0" smtClean="0"/>
              <a:t>It is the understanding that words are made up of a combination of these speech sounds and the ability to identify each of the sounds (or phonemes) in a word.  </a:t>
            </a:r>
          </a:p>
          <a:p>
            <a:pPr eaLnBrk="1" hangingPunct="1">
              <a:spcBef>
                <a:spcPct val="0"/>
              </a:spcBef>
            </a:pPr>
            <a:endParaRPr lang="en-US" dirty="0" smtClean="0"/>
          </a:p>
          <a:p>
            <a:pPr eaLnBrk="1" hangingPunct="1">
              <a:spcBef>
                <a:spcPct val="0"/>
              </a:spcBef>
            </a:pPr>
            <a:r>
              <a:rPr lang="en-US" dirty="0" smtClean="0"/>
              <a:t>At its highest level, phonemic awareness involves the ability to add or delete individual phonemes in words, and even substitute one phoneme for another in a word.  </a:t>
            </a:r>
          </a:p>
          <a:p>
            <a:pPr eaLnBrk="1" hangingPunct="1">
              <a:spcBef>
                <a:spcPct val="0"/>
              </a:spcBef>
            </a:pPr>
            <a:endParaRPr lang="en-US" dirty="0" smtClean="0"/>
          </a:p>
          <a:p>
            <a:pPr eaLnBrk="1" hangingPunct="1">
              <a:spcBef>
                <a:spcPct val="0"/>
              </a:spcBef>
            </a:pPr>
            <a:r>
              <a:rPr lang="en-US" dirty="0" smtClean="0"/>
              <a:t>The skill itself is auditory, but needs to be connected to print as soon as possible so that students move toward the skill of connecting sounds and letters and ultimately to decoding.</a:t>
            </a:r>
            <a:endParaRPr lang="en-US" b="1"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 slide.</a:t>
            </a:r>
          </a:p>
          <a:p>
            <a:endParaRPr lang="en-US" b="1" dirty="0" smtClean="0"/>
          </a:p>
        </p:txBody>
      </p:sp>
      <p:sp>
        <p:nvSpPr>
          <p:cNvPr id="4" name="Slide Number Placeholder 3"/>
          <p:cNvSpPr>
            <a:spLocks noGrp="1"/>
          </p:cNvSpPr>
          <p:nvPr>
            <p:ph type="sldNum" sz="quarter" idx="10"/>
          </p:nvPr>
        </p:nvSpPr>
        <p:spPr/>
        <p:txBody>
          <a:bodyPr/>
          <a:lstStyle/>
          <a:p>
            <a:pPr>
              <a:defRPr/>
            </a:pPr>
            <a:fld id="{EC45BE74-F1C1-48D7-A5A9-47F83B10D1CA}" type="slidenum">
              <a:rPr lang="en-US" smtClean="0"/>
              <a:pPr>
                <a:defRPr/>
              </a:pPr>
              <a:t>7</a:t>
            </a:fld>
            <a:endParaRPr lang="en-US" dirty="0"/>
          </a:p>
        </p:txBody>
      </p:sp>
    </p:spTree>
    <p:extLst>
      <p:ext uri="{BB962C8B-B14F-4D97-AF65-F5344CB8AC3E}">
        <p14:creationId xmlns:p14="http://schemas.microsoft.com/office/powerpoint/2010/main" val="3199114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63046" fontAlgn="base">
              <a:spcBef>
                <a:spcPct val="0"/>
              </a:spcBef>
              <a:spcAft>
                <a:spcPct val="0"/>
              </a:spcAft>
              <a:defRPr/>
            </a:pPr>
            <a:fld id="{9AD9A894-EBBD-4750-A199-31A16F81BC40}" type="slidenum">
              <a:rPr lang="en-US" smtClean="0"/>
              <a:pPr defTabSz="963046" fontAlgn="base">
                <a:spcBef>
                  <a:spcPct val="0"/>
                </a:spcBef>
                <a:spcAft>
                  <a:spcPct val="0"/>
                </a:spcAft>
                <a:defRPr/>
              </a:pPr>
              <a:t>8</a:t>
            </a:fld>
            <a:endParaRPr lang="en-US" dirty="0" smtClean="0"/>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Say:</a:t>
            </a:r>
            <a:r>
              <a:rPr lang="en-US" b="1" baseline="0" dirty="0" smtClean="0"/>
              <a:t> </a:t>
            </a:r>
            <a:r>
              <a:rPr lang="en-US" b="0" dirty="0" smtClean="0"/>
              <a:t>To further emphasize</a:t>
            </a:r>
            <a:r>
              <a:rPr lang="en-US" b="0" baseline="0" dirty="0" smtClean="0"/>
              <a:t> the importance of phonemic awareness, Patricia Cunningham puts it this way…</a:t>
            </a:r>
          </a:p>
          <a:p>
            <a:pPr eaLnBrk="1" hangingPunct="1">
              <a:spcBef>
                <a:spcPct val="0"/>
              </a:spcBef>
            </a:pPr>
            <a:endParaRPr lang="en-US" b="0" baseline="0" dirty="0" smtClean="0"/>
          </a:p>
          <a:p>
            <a:pPr eaLnBrk="1" hangingPunct="1">
              <a:spcBef>
                <a:spcPct val="0"/>
              </a:spcBef>
            </a:pPr>
            <a:r>
              <a:rPr lang="en-US" b="1" baseline="0" dirty="0" smtClean="0"/>
              <a:t>Read slide.</a:t>
            </a:r>
            <a:endParaRPr lang="en-US" b="1"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t>Say: </a:t>
            </a:r>
            <a:r>
              <a:rPr lang="en-US" dirty="0" smtClean="0"/>
              <a:t>The National Reading Panel Report in 2000 emphasized that this instruction is indeed appropriate for </a:t>
            </a:r>
            <a:r>
              <a:rPr lang="en-US" u="sng" dirty="0" smtClean="0"/>
              <a:t>all</a:t>
            </a:r>
            <a:r>
              <a:rPr lang="en-US" dirty="0" smtClean="0"/>
              <a:t> students, including:</a:t>
            </a:r>
          </a:p>
          <a:p>
            <a:pPr eaLnBrk="1" hangingPunct="1">
              <a:spcBef>
                <a:spcPct val="0"/>
              </a:spcBef>
            </a:pPr>
            <a:endParaRPr lang="en-US" dirty="0" smtClean="0"/>
          </a:p>
          <a:p>
            <a:pPr eaLnBrk="1" hangingPunct="1">
              <a:spcBef>
                <a:spcPct val="0"/>
              </a:spcBef>
            </a:pPr>
            <a:r>
              <a:rPr lang="en-US" b="1" dirty="0" smtClean="0"/>
              <a:t>Read bullet points. </a:t>
            </a:r>
          </a:p>
          <a:p>
            <a:endParaRPr lang="en-US" dirty="0"/>
          </a:p>
        </p:txBody>
      </p:sp>
      <p:sp>
        <p:nvSpPr>
          <p:cNvPr id="4" name="Slide Number Placeholder 3"/>
          <p:cNvSpPr>
            <a:spLocks noGrp="1"/>
          </p:cNvSpPr>
          <p:nvPr>
            <p:ph type="sldNum" sz="quarter" idx="10"/>
          </p:nvPr>
        </p:nvSpPr>
        <p:spPr/>
        <p:txBody>
          <a:bodyPr/>
          <a:lstStyle/>
          <a:p>
            <a:pPr>
              <a:defRPr/>
            </a:pPr>
            <a:fld id="{EC45BE74-F1C1-48D7-A5A9-47F83B10D1CA}" type="slidenum">
              <a:rPr lang="en-US" smtClean="0"/>
              <a:pPr>
                <a:defRPr/>
              </a:pPr>
              <a:t>9</a:t>
            </a:fld>
            <a:endParaRPr lang="en-US" dirty="0"/>
          </a:p>
        </p:txBody>
      </p:sp>
    </p:spTree>
    <p:extLst>
      <p:ext uri="{BB962C8B-B14F-4D97-AF65-F5344CB8AC3E}">
        <p14:creationId xmlns:p14="http://schemas.microsoft.com/office/powerpoint/2010/main" val="3470163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green.jpg"/>
          <p:cNvPicPr>
            <a:picLocks noChangeAspect="1"/>
          </p:cNvPicPr>
          <p:nvPr userDrawn="1"/>
        </p:nvPicPr>
        <p:blipFill>
          <a:blip r:embed="rId2"/>
          <a:srcRect/>
          <a:stretch>
            <a:fillRect/>
          </a:stretch>
        </p:blipFill>
        <p:spPr bwMode="auto">
          <a:xfrm>
            <a:off x="0" y="0"/>
            <a:ext cx="9144000" cy="3013075"/>
          </a:xfrm>
          <a:prstGeom prst="rect">
            <a:avLst/>
          </a:prstGeom>
          <a:noFill/>
          <a:ln w="9525">
            <a:noFill/>
            <a:miter lim="800000"/>
            <a:headEnd/>
            <a:tailEnd/>
          </a:ln>
        </p:spPr>
      </p:pic>
      <p:sp>
        <p:nvSpPr>
          <p:cNvPr id="2" name="Title 1"/>
          <p:cNvSpPr>
            <a:spLocks noGrp="1"/>
          </p:cNvSpPr>
          <p:nvPr>
            <p:ph type="ctrTitle"/>
          </p:nvPr>
        </p:nvSpPr>
        <p:spPr>
          <a:xfrm>
            <a:off x="1295400" y="3254375"/>
            <a:ext cx="6629400" cy="1470025"/>
          </a:xfrm>
        </p:spPr>
        <p:txBody>
          <a:bodyPr>
            <a:noAutofit/>
          </a:bodyPr>
          <a:lstStyle>
            <a:lvl1pPr>
              <a:defRPr sz="4400">
                <a:solidFill>
                  <a:srgbClr val="5EAD16"/>
                </a:solidFill>
                <a:latin typeface="+mj-lt"/>
                <a:cs typeface="Adobe Arabic" pitchFamily="18" charset="-78"/>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1371600"/>
          </a:xfrm>
        </p:spPr>
        <p:txBody>
          <a:bodyPr>
            <a:normAutofit/>
          </a:bodyPr>
          <a:lstStyle>
            <a:lvl1pPr marL="0" indent="0" algn="ctr">
              <a:buNone/>
              <a:defRPr sz="3200">
                <a:solidFill>
                  <a:schemeClr val="tx1">
                    <a:lumMod val="85000"/>
                    <a:lumOff val="15000"/>
                  </a:schemeClr>
                </a:solidFill>
                <a:latin typeface="+mn-lt"/>
                <a:cs typeface="Adobe Arabic" pitchFamily="18" charset="-7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Slide Number Placeholder 5"/>
          <p:cNvSpPr>
            <a:spLocks noGrp="1"/>
          </p:cNvSpPr>
          <p:nvPr>
            <p:ph type="sldNum" sz="quarter" idx="10"/>
          </p:nvPr>
        </p:nvSpPr>
        <p:spPr>
          <a:xfrm>
            <a:off x="6705600" y="6356350"/>
            <a:ext cx="2133600" cy="365125"/>
          </a:xfrm>
        </p:spPr>
        <p:txBody>
          <a:bodyPr/>
          <a:lstStyle>
            <a:lvl1pPr>
              <a:defRPr>
                <a:solidFill>
                  <a:schemeClr val="bg1"/>
                </a:solidFill>
              </a:defRPr>
            </a:lvl1pPr>
          </a:lstStyle>
          <a:p>
            <a:pPr>
              <a:defRPr/>
            </a:pPr>
            <a:fld id="{74D61C11-15E3-46FA-94FE-C5D2B4B4DDAD}" type="slidenum">
              <a:rPr/>
              <a:pPr>
                <a:def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4A2522BE-FFFA-4345-9CB3-5C0B0EA48B34}" type="slidenum">
              <a:rPr/>
              <a:pPr>
                <a:defRPr/>
              </a:pPr>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9AD991DB-8177-4521-A142-2D3AFD1DDE96}" type="slidenum">
              <a:rPr/>
              <a:pPr>
                <a:defRPr/>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cs typeface="Adobe Arabic" pitchFamily="18" charset="-78"/>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8229600" cy="4221163"/>
          </a:xfrm>
        </p:spPr>
        <p:txBody>
          <a:bodyPr/>
          <a:lstStyle>
            <a:lvl1pPr>
              <a:defRPr>
                <a:latin typeface="+mn-lt"/>
                <a:cs typeface="Adobe Arabic" pitchFamily="18" charset="-78"/>
              </a:defRPr>
            </a:lvl1pPr>
            <a:lvl2pPr>
              <a:defRPr>
                <a:latin typeface="+mn-lt"/>
                <a:cs typeface="Adobe Arabic" pitchFamily="18" charset="-78"/>
              </a:defRPr>
            </a:lvl2pPr>
            <a:lvl3pPr>
              <a:defRPr>
                <a:latin typeface="+mn-lt"/>
                <a:cs typeface="Adobe Arabic" pitchFamily="18" charset="-78"/>
              </a:defRPr>
            </a:lvl3pPr>
            <a:lvl4pPr>
              <a:defRPr>
                <a:latin typeface="+mn-lt"/>
                <a:cs typeface="Adobe Arabic" pitchFamily="18" charset="-78"/>
              </a:defRPr>
            </a:lvl4pPr>
            <a:lvl5pPr>
              <a:defRPr>
                <a:latin typeface="+mn-lt"/>
                <a:cs typeface="Adobe Arabic" pitchFamily="18"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564C096A-493D-4BB8-9767-8604D3B5277C}" type="slidenum">
              <a:rPr/>
              <a:pPr>
                <a:defRPr/>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44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75259E14-8593-4D43-B8C5-1C0BC14BDBA0}" type="slidenum">
              <a:rPr/>
              <a:pPr>
                <a:defRPr/>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620DDD8-DF64-48F2-9929-618D83D0DEBB}" type="slidenum">
              <a:rPr/>
              <a:pPr>
                <a:defRPr/>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748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14600"/>
            <a:ext cx="4040188" cy="3611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8748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8200" y="2514600"/>
            <a:ext cx="4041775" cy="3611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3B844E4D-30EB-4694-AF07-4B1616CF4B08}" type="slidenum">
              <a:rPr/>
              <a:pPr>
                <a:defRPr/>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E4E2E391-2CFB-4D0A-9B7D-92C56DC69E55}" type="slidenum">
              <a:rPr/>
              <a:pPr>
                <a:defRPr/>
              </a:pPr>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93C22CD-53EB-4DB4-B01F-81E9BC2599B3}" type="slidenum">
              <a:rPr/>
              <a:pPr>
                <a:defRPr/>
              </a:pPr>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9906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3BBC024-8FB7-4EAB-8017-B2D38DAE2213}" type="slidenum">
              <a:rPr/>
              <a:pPr>
                <a:defRPr/>
              </a:pPr>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90600"/>
            <a:ext cx="5486400" cy="373697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27CD495-E773-4340-A568-2331AAD6F2AB}" type="slidenum">
              <a:rPr/>
              <a:pPr>
                <a:defRPr/>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1" descr="green2.jpg"/>
          <p:cNvPicPr>
            <a:picLocks noChangeAspect="1"/>
          </p:cNvPicPr>
          <p:nvPr userDrawn="1"/>
        </p:nvPicPr>
        <p:blipFill>
          <a:blip r:embed="rId13"/>
          <a:srcRect/>
          <a:stretch>
            <a:fillRect/>
          </a:stretch>
        </p:blipFill>
        <p:spPr bwMode="auto">
          <a:xfrm>
            <a:off x="0" y="5688013"/>
            <a:ext cx="9144000" cy="1169987"/>
          </a:xfrm>
          <a:prstGeom prst="rect">
            <a:avLst/>
          </a:prstGeom>
          <a:noFill/>
          <a:ln w="9525">
            <a:noFill/>
            <a:miter lim="800000"/>
            <a:headEnd/>
            <a:tailEnd/>
          </a:ln>
        </p:spPr>
      </p:pic>
      <p:sp>
        <p:nvSpPr>
          <p:cNvPr id="1027" name="Title Placeholder 1"/>
          <p:cNvSpPr>
            <a:spLocks noGrp="1"/>
          </p:cNvSpPr>
          <p:nvPr>
            <p:ph type="title"/>
          </p:nvPr>
        </p:nvSpPr>
        <p:spPr bwMode="auto">
          <a:xfrm>
            <a:off x="457200" y="949325"/>
            <a:ext cx="8229600" cy="768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905000"/>
            <a:ext cx="8229600" cy="4221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63000" y="6461125"/>
            <a:ext cx="457200" cy="244475"/>
          </a:xfrm>
          <a:prstGeom prst="rect">
            <a:avLst/>
          </a:prstGeom>
        </p:spPr>
        <p:txBody>
          <a:bodyPr vert="horz" lIns="91440" tIns="45720" rIns="91440" bIns="45720" rtlCol="0" anchor="ctr"/>
          <a:lstStyle>
            <a:lvl1pPr marL="0" algn="ctr" defTabSz="914400" rtl="0" eaLnBrk="1" latinLnBrk="0" hangingPunct="1">
              <a:defRPr lang="en-US" sz="1200" kern="1200">
                <a:solidFill>
                  <a:schemeClr val="tx1">
                    <a:tint val="75000"/>
                  </a:schemeClr>
                </a:solidFill>
                <a:latin typeface="+mn-lt"/>
                <a:ea typeface="+mn-ea"/>
                <a:cs typeface="+mn-cs"/>
              </a:defRPr>
            </a:lvl1pPr>
          </a:lstStyle>
          <a:p>
            <a:pPr>
              <a:defRPr/>
            </a:pPr>
            <a:fld id="{5A04C829-9205-4EF4-A355-98E6DEAA2456}" type="slidenum">
              <a:rPr/>
              <a:pPr>
                <a:defRPr/>
              </a:pPr>
              <a:t>‹#›</a:t>
            </a:fld>
            <a:endParaRPr dirty="0"/>
          </a:p>
        </p:txBody>
      </p:sp>
      <p:pic>
        <p:nvPicPr>
          <p:cNvPr id="1030" name="Picture 10" descr="green1.jpg"/>
          <p:cNvPicPr>
            <a:picLocks noChangeAspect="1"/>
          </p:cNvPicPr>
          <p:nvPr userDrawn="1"/>
        </p:nvPicPr>
        <p:blipFill>
          <a:blip r:embed="rId14"/>
          <a:srcRect/>
          <a:stretch>
            <a:fillRect/>
          </a:stretch>
        </p:blipFill>
        <p:spPr bwMode="auto">
          <a:xfrm>
            <a:off x="0" y="0"/>
            <a:ext cx="9144000" cy="819150"/>
          </a:xfrm>
          <a:prstGeom prst="rect">
            <a:avLst/>
          </a:prstGeom>
          <a:noFill/>
          <a:ln w="9525">
            <a:noFill/>
            <a:miter lim="800000"/>
            <a:headEnd/>
            <a:tailEnd/>
          </a:ln>
        </p:spPr>
      </p:pic>
      <p:sp>
        <p:nvSpPr>
          <p:cNvPr id="9" name="Footer Placeholder 4"/>
          <p:cNvSpPr txBox="1">
            <a:spLocks/>
          </p:cNvSpPr>
          <p:nvPr userDrawn="1"/>
        </p:nvSpPr>
        <p:spPr>
          <a:xfrm>
            <a:off x="2057400" y="6477000"/>
            <a:ext cx="5181600" cy="228600"/>
          </a:xfrm>
          <a:prstGeom prst="rect">
            <a:avLst/>
          </a:prstGeom>
        </p:spPr>
        <p:txBody>
          <a:bodyPr anchor="ctr"/>
          <a:lstStyle>
            <a:defPPr>
              <a:defRPr lang="en-US"/>
            </a:defPPr>
            <a:lvl1pPr marL="0" algn="ct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mtClean="0"/>
              <a:t>© 2013 Texas Education Agency / The University of Texas System</a:t>
            </a:r>
            <a:endParaRPr lang="en-US" dirty="0"/>
          </a:p>
        </p:txBody>
      </p:sp>
    </p:spTree>
  </p:cSld>
  <p:clrMap bg1="lt1" tx1="dk1" bg2="lt2" tx2="dk2" accent1="accent1" accent2="accent2" accent3="accent3" accent4="accent4" accent5="accent5" accent6="accent6" hlink="hlink" folHlink="folHlink"/>
  <p:sldLayoutIdLst>
    <p:sldLayoutId id="2147484043" r:id="rId1"/>
    <p:sldLayoutId id="2147484042" r:id="rId2"/>
    <p:sldLayoutId id="2147484041" r:id="rId3"/>
    <p:sldLayoutId id="2147484040" r:id="rId4"/>
    <p:sldLayoutId id="2147484039" r:id="rId5"/>
    <p:sldLayoutId id="2147484038" r:id="rId6"/>
    <p:sldLayoutId id="2147484037" r:id="rId7"/>
    <p:sldLayoutId id="2147484036" r:id="rId8"/>
    <p:sldLayoutId id="2147484035" r:id="rId9"/>
    <p:sldLayoutId id="2147484034" r:id="rId10"/>
    <p:sldLayoutId id="2147484033" r:id="rId11"/>
  </p:sldLayoutIdLst>
  <p:hf hdr="0" dt="0"/>
  <p:txStyles>
    <p:titleStyle>
      <a:lvl1pPr algn="ctr" rtl="0" eaLnBrk="0" fontAlgn="base" hangingPunct="0">
        <a:spcBef>
          <a:spcPct val="0"/>
        </a:spcBef>
        <a:spcAft>
          <a:spcPct val="0"/>
        </a:spcAft>
        <a:defRPr sz="4000" kern="1200">
          <a:solidFill>
            <a:srgbClr val="5EAD16"/>
          </a:solidFill>
          <a:latin typeface="+mj-lt"/>
          <a:ea typeface="ＭＳ Ｐゴシック" charset="-128"/>
          <a:cs typeface="ＭＳ Ｐゴシック" charset="-128"/>
        </a:defRPr>
      </a:lvl1pPr>
      <a:lvl2pPr algn="ctr" rtl="0" eaLnBrk="0" fontAlgn="base" hangingPunct="0">
        <a:spcBef>
          <a:spcPct val="0"/>
        </a:spcBef>
        <a:spcAft>
          <a:spcPct val="0"/>
        </a:spcAft>
        <a:defRPr sz="4000">
          <a:solidFill>
            <a:srgbClr val="5EAD16"/>
          </a:solidFill>
          <a:latin typeface="Calibri" charset="0"/>
          <a:ea typeface="ＭＳ Ｐゴシック" charset="-128"/>
          <a:cs typeface="ＭＳ Ｐゴシック" charset="-128"/>
        </a:defRPr>
      </a:lvl2pPr>
      <a:lvl3pPr algn="ctr" rtl="0" eaLnBrk="0" fontAlgn="base" hangingPunct="0">
        <a:spcBef>
          <a:spcPct val="0"/>
        </a:spcBef>
        <a:spcAft>
          <a:spcPct val="0"/>
        </a:spcAft>
        <a:defRPr sz="4000">
          <a:solidFill>
            <a:srgbClr val="5EAD16"/>
          </a:solidFill>
          <a:latin typeface="Calibri" charset="0"/>
          <a:ea typeface="ＭＳ Ｐゴシック" charset="-128"/>
          <a:cs typeface="ＭＳ Ｐゴシック" charset="-128"/>
        </a:defRPr>
      </a:lvl3pPr>
      <a:lvl4pPr algn="ctr" rtl="0" eaLnBrk="0" fontAlgn="base" hangingPunct="0">
        <a:spcBef>
          <a:spcPct val="0"/>
        </a:spcBef>
        <a:spcAft>
          <a:spcPct val="0"/>
        </a:spcAft>
        <a:defRPr sz="4000">
          <a:solidFill>
            <a:srgbClr val="5EAD16"/>
          </a:solidFill>
          <a:latin typeface="Calibri" charset="0"/>
          <a:ea typeface="ＭＳ Ｐゴシック" charset="-128"/>
          <a:cs typeface="ＭＳ Ｐゴシック" charset="-128"/>
        </a:defRPr>
      </a:lvl4pPr>
      <a:lvl5pPr algn="ctr" rtl="0" eaLnBrk="0" fontAlgn="base" hangingPunct="0">
        <a:spcBef>
          <a:spcPct val="0"/>
        </a:spcBef>
        <a:spcAft>
          <a:spcPct val="0"/>
        </a:spcAft>
        <a:defRPr sz="4000">
          <a:solidFill>
            <a:srgbClr val="5EAD16"/>
          </a:solidFill>
          <a:latin typeface="Calibri" charset="0"/>
          <a:ea typeface="ＭＳ Ｐゴシック" charset="-128"/>
          <a:cs typeface="ＭＳ Ｐゴシック" charset="-128"/>
        </a:defRPr>
      </a:lvl5pPr>
      <a:lvl6pPr marL="457200" algn="ctr" rtl="0" fontAlgn="base">
        <a:spcBef>
          <a:spcPct val="0"/>
        </a:spcBef>
        <a:spcAft>
          <a:spcPct val="0"/>
        </a:spcAft>
        <a:defRPr sz="4000">
          <a:solidFill>
            <a:srgbClr val="5EAD16"/>
          </a:solidFill>
          <a:latin typeface="Calibri" charset="0"/>
          <a:ea typeface="ＭＳ Ｐゴシック" charset="-128"/>
          <a:cs typeface="ＭＳ Ｐゴシック" charset="-128"/>
        </a:defRPr>
      </a:lvl6pPr>
      <a:lvl7pPr marL="914400" algn="ctr" rtl="0" fontAlgn="base">
        <a:spcBef>
          <a:spcPct val="0"/>
        </a:spcBef>
        <a:spcAft>
          <a:spcPct val="0"/>
        </a:spcAft>
        <a:defRPr sz="4000">
          <a:solidFill>
            <a:srgbClr val="5EAD16"/>
          </a:solidFill>
          <a:latin typeface="Calibri" charset="0"/>
          <a:ea typeface="ＭＳ Ｐゴシック" charset="-128"/>
          <a:cs typeface="ＭＳ Ｐゴシック" charset="-128"/>
        </a:defRPr>
      </a:lvl7pPr>
      <a:lvl8pPr marL="1371600" algn="ctr" rtl="0" fontAlgn="base">
        <a:spcBef>
          <a:spcPct val="0"/>
        </a:spcBef>
        <a:spcAft>
          <a:spcPct val="0"/>
        </a:spcAft>
        <a:defRPr sz="4000">
          <a:solidFill>
            <a:srgbClr val="5EAD16"/>
          </a:solidFill>
          <a:latin typeface="Calibri" charset="0"/>
          <a:ea typeface="ＭＳ Ｐゴシック" charset="-128"/>
          <a:cs typeface="ＭＳ Ｐゴシック" charset="-128"/>
        </a:defRPr>
      </a:lvl8pPr>
      <a:lvl9pPr marL="1828800" algn="ctr" rtl="0" fontAlgn="base">
        <a:spcBef>
          <a:spcPct val="0"/>
        </a:spcBef>
        <a:spcAft>
          <a:spcPct val="0"/>
        </a:spcAft>
        <a:defRPr sz="4000">
          <a:solidFill>
            <a:srgbClr val="5EAD16"/>
          </a:solidFill>
          <a:latin typeface="Calibri"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charset="-128"/>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charset="-128"/>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ＭＳ Ｐゴシック" charset="-128"/>
          <a:cs typeface="ＭＳ Ｐゴシック"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wmf"/></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0" y="2852937"/>
            <a:ext cx="9144000" cy="2880320"/>
          </a:xfrm>
        </p:spPr>
        <p:txBody>
          <a:bodyPr/>
          <a:lstStyle/>
          <a:p>
            <a:pPr eaLnBrk="1" hangingPunct="1"/>
            <a:r>
              <a:rPr lang="en-US" dirty="0">
                <a:latin typeface="Calibri" pitchFamily="34" charset="0"/>
              </a:rPr>
              <a:t>Phonological &amp; </a:t>
            </a:r>
            <a:r>
              <a:rPr lang="en-US" dirty="0" smtClean="0">
                <a:latin typeface="Calibri" pitchFamily="34" charset="0"/>
              </a:rPr>
              <a:t/>
            </a:r>
            <a:br>
              <a:rPr lang="en-US" dirty="0" smtClean="0">
                <a:latin typeface="Calibri" pitchFamily="34" charset="0"/>
              </a:rPr>
            </a:br>
            <a:r>
              <a:rPr lang="en-US" dirty="0" smtClean="0">
                <a:latin typeface="Calibri" pitchFamily="34" charset="0"/>
              </a:rPr>
              <a:t>Phonemic  </a:t>
            </a:r>
            <a:r>
              <a:rPr lang="en-US" dirty="0">
                <a:latin typeface="Calibri" pitchFamily="34" charset="0"/>
              </a:rPr>
              <a:t>Awareness</a:t>
            </a:r>
            <a:endParaRPr lang="en-US" dirty="0" smtClean="0">
              <a:cs typeface="ＭＳ Ｐゴシック" charset="-128"/>
            </a:endParaRPr>
          </a:p>
        </p:txBody>
      </p:sp>
      <p:sp>
        <p:nvSpPr>
          <p:cNvPr id="3" name="Slide Number Placeholder 2"/>
          <p:cNvSpPr txBox="1">
            <a:spLocks/>
          </p:cNvSpPr>
          <p:nvPr/>
        </p:nvSpPr>
        <p:spPr>
          <a:xfrm>
            <a:off x="8382000" y="6416675"/>
            <a:ext cx="3048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433CD11C-7068-4210-9992-BF763F71C883}" type="slidenum">
              <a:rPr lang="en-US" sz="1200" smtClean="0">
                <a:solidFill>
                  <a:schemeClr val="bg1">
                    <a:lumMod val="65000"/>
                  </a:schemeClr>
                </a:solidFill>
                <a:latin typeface="+mn-lt"/>
              </a:rPr>
              <a:pPr>
                <a:defRPr/>
              </a:pPr>
              <a:t>1</a:t>
            </a:fld>
            <a:endParaRPr lang="en-US" sz="1200" dirty="0">
              <a:solidFill>
                <a:schemeClr val="bg1">
                  <a:lumMod val="65000"/>
                </a:schemeClr>
              </a:solidFill>
              <a:latin typeface="+mn-lt"/>
            </a:endParaRPr>
          </a:p>
        </p:txBody>
      </p:sp>
      <p:sp>
        <p:nvSpPr>
          <p:cNvPr id="15363" name="Rectangle 3"/>
          <p:cNvSpPr>
            <a:spLocks noChangeArrowheads="1"/>
          </p:cNvSpPr>
          <p:nvPr/>
        </p:nvSpPr>
        <p:spPr bwMode="auto">
          <a:xfrm>
            <a:off x="3489325" y="5114925"/>
            <a:ext cx="184150" cy="457200"/>
          </a:xfrm>
          <a:prstGeom prst="rect">
            <a:avLst/>
          </a:prstGeom>
          <a:noFill/>
          <a:ln w="9525">
            <a:noFill/>
            <a:miter lim="800000"/>
            <a:headEnd/>
            <a:tailEnd/>
          </a:ln>
        </p:spPr>
        <p:txBody>
          <a:bodyPr wrap="none">
            <a:prstTxWarp prst="textNoShape">
              <a:avLst/>
            </a:prstTxWarp>
            <a:spAutoFit/>
          </a:bodyPr>
          <a:lstStyle/>
          <a:p>
            <a:endParaRPr lang="en-US"/>
          </a:p>
        </p:txBody>
      </p:sp>
      <p:pic>
        <p:nvPicPr>
          <p:cNvPr id="5" name="Picture 3" descr="UTH_2c+uthsch_vert_sml.jpg"/>
          <p:cNvPicPr>
            <a:picLocks noChangeAspect="1" noChangeArrowheads="1"/>
          </p:cNvPicPr>
          <p:nvPr/>
        </p:nvPicPr>
        <p:blipFill>
          <a:blip r:embed="rId3"/>
          <a:srcRect/>
          <a:stretch>
            <a:fillRect/>
          </a:stretch>
        </p:blipFill>
        <p:spPr bwMode="auto">
          <a:xfrm>
            <a:off x="317500" y="5943600"/>
            <a:ext cx="901700" cy="55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Do we Effectively </a:t>
            </a:r>
            <a:br>
              <a:rPr lang="en-US" dirty="0" smtClean="0"/>
            </a:br>
            <a:r>
              <a:rPr lang="en-US" dirty="0" smtClean="0"/>
              <a:t>Teach PA?</a:t>
            </a:r>
            <a:endParaRPr lang="en-US" dirty="0"/>
          </a:p>
        </p:txBody>
      </p:sp>
      <p:sp>
        <p:nvSpPr>
          <p:cNvPr id="2" name="Slide Number Placeholder 1"/>
          <p:cNvSpPr>
            <a:spLocks noGrp="1"/>
          </p:cNvSpPr>
          <p:nvPr>
            <p:ph type="sldNum" sz="quarter" idx="10"/>
          </p:nvPr>
        </p:nvSpPr>
        <p:spPr/>
        <p:txBody>
          <a:bodyPr/>
          <a:lstStyle/>
          <a:p>
            <a:pPr>
              <a:defRPr/>
            </a:pPr>
            <a:fld id="{3C4F43D3-F5E1-4516-B8D5-4ABD58E62B07}" type="slidenum">
              <a:rPr lang="en-US" smtClean="0"/>
              <a:pPr>
                <a:defRPr/>
              </a:pPr>
              <a:t>10</a:t>
            </a:fld>
            <a:endParaRPr lang="en-US" dirty="0"/>
          </a:p>
        </p:txBody>
      </p:sp>
    </p:spTree>
    <p:extLst>
      <p:ext uri="{BB962C8B-B14F-4D97-AF65-F5344CB8AC3E}">
        <p14:creationId xmlns:p14="http://schemas.microsoft.com/office/powerpoint/2010/main" val="21310266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Effective PA Instruction is…</a:t>
            </a:r>
            <a:endParaRPr lang="en-US" dirty="0"/>
          </a:p>
        </p:txBody>
      </p:sp>
      <p:sp>
        <p:nvSpPr>
          <p:cNvPr id="6" name="Content Placeholder 5"/>
          <p:cNvSpPr>
            <a:spLocks noGrp="1"/>
          </p:cNvSpPr>
          <p:nvPr>
            <p:ph idx="1"/>
          </p:nvPr>
        </p:nvSpPr>
        <p:spPr/>
        <p:txBody>
          <a:bodyPr/>
          <a:lstStyle/>
          <a:p>
            <a:r>
              <a:rPr lang="en-US" sz="2800" dirty="0" smtClean="0"/>
              <a:t>Explicit and systematic, occurring every day for 10 to 15 minutes in K and beginning Grade 1.</a:t>
            </a:r>
          </a:p>
          <a:p>
            <a:r>
              <a:rPr lang="en-US" sz="2800" dirty="0" smtClean="0"/>
              <a:t>Continued into the end of Grade 1 and beginning of Grade 2 if students have not mastered all skills.</a:t>
            </a:r>
          </a:p>
          <a:p>
            <a:r>
              <a:rPr lang="en-US" sz="2800" dirty="0"/>
              <a:t>Targeted, based on </a:t>
            </a:r>
            <a:r>
              <a:rPr lang="en-US" sz="2800" dirty="0" smtClean="0"/>
              <a:t>data.</a:t>
            </a:r>
            <a:endParaRPr lang="en-US" sz="2800" dirty="0"/>
          </a:p>
          <a:p>
            <a:r>
              <a:rPr lang="en-US" sz="2800" dirty="0" smtClean="0"/>
              <a:t>Focused on 1-2 skills at a time for a period of time.</a:t>
            </a:r>
          </a:p>
        </p:txBody>
      </p:sp>
      <p:sp>
        <p:nvSpPr>
          <p:cNvPr id="4" name="Slide Number Placeholder 3"/>
          <p:cNvSpPr>
            <a:spLocks noGrp="1"/>
          </p:cNvSpPr>
          <p:nvPr>
            <p:ph type="sldNum" sz="quarter" idx="10"/>
          </p:nvPr>
        </p:nvSpPr>
        <p:spPr/>
        <p:txBody>
          <a:bodyPr/>
          <a:lstStyle/>
          <a:p>
            <a:pPr>
              <a:defRPr/>
            </a:pPr>
            <a:fld id="{F1EB89FC-7A59-469A-BC0A-54D84DF2AD9B}" type="slidenum">
              <a:rPr lang="en-US" smtClean="0"/>
              <a:pPr>
                <a:defRPr/>
              </a:pPr>
              <a:t>11</a:t>
            </a:fld>
            <a:endParaRPr lang="en-US" dirty="0"/>
          </a:p>
        </p:txBody>
      </p:sp>
    </p:spTree>
    <p:extLst>
      <p:ext uri="{BB962C8B-B14F-4D97-AF65-F5344CB8AC3E}">
        <p14:creationId xmlns:p14="http://schemas.microsoft.com/office/powerpoint/2010/main" val="208919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Effective PA Instruction is…</a:t>
            </a:r>
            <a:endParaRPr lang="en-US" dirty="0"/>
          </a:p>
        </p:txBody>
      </p:sp>
      <p:sp>
        <p:nvSpPr>
          <p:cNvPr id="6" name="Content Placeholder 5"/>
          <p:cNvSpPr>
            <a:spLocks noGrp="1"/>
          </p:cNvSpPr>
          <p:nvPr>
            <p:ph idx="1"/>
          </p:nvPr>
        </p:nvSpPr>
        <p:spPr/>
        <p:txBody>
          <a:bodyPr/>
          <a:lstStyle/>
          <a:p>
            <a:r>
              <a:rPr lang="en-US" sz="2800" dirty="0" smtClean="0"/>
              <a:t>Modeled by the teacher using consistent scaffolds to support student learning.</a:t>
            </a:r>
          </a:p>
          <a:p>
            <a:r>
              <a:rPr lang="en-US" sz="2800" dirty="0" smtClean="0"/>
              <a:t>Interactive so that students have multiple opportunities to respond. </a:t>
            </a:r>
          </a:p>
          <a:p>
            <a:r>
              <a:rPr lang="en-US" sz="2800" dirty="0"/>
              <a:t>M</a:t>
            </a:r>
            <a:r>
              <a:rPr lang="en-US" sz="2800" dirty="0" smtClean="0"/>
              <a:t>ost beneficial when taught in small groups.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1EB89FC-7A59-469A-BC0A-54D84DF2AD9B}" type="slidenum">
              <a:rPr lang="en-US" smtClean="0"/>
              <a:pPr>
                <a:defRPr/>
              </a:pPr>
              <a:t>12</a:t>
            </a:fld>
            <a:endParaRPr lang="en-US" dirty="0"/>
          </a:p>
        </p:txBody>
      </p:sp>
    </p:spTree>
    <p:extLst>
      <p:ext uri="{BB962C8B-B14F-4D97-AF65-F5344CB8AC3E}">
        <p14:creationId xmlns:p14="http://schemas.microsoft.com/office/powerpoint/2010/main" val="3844429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FDF1133-77CA-4C71-816A-9BA370BB8B8E}" type="slidenum">
              <a:rPr lang="en-US" smtClean="0"/>
              <a:pPr>
                <a:defRPr/>
              </a:pPr>
              <a:t>13</a:t>
            </a:fld>
            <a:endParaRPr lang="en-US" dirty="0"/>
          </a:p>
        </p:txBody>
      </p:sp>
      <p:pic>
        <p:nvPicPr>
          <p:cNvPr id="1853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804664"/>
            <a:ext cx="4575175" cy="320040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53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3429000"/>
            <a:ext cx="4572000" cy="2928938"/>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403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4128" y="1484784"/>
            <a:ext cx="2169439" cy="1070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22784" y="4509120"/>
            <a:ext cx="3744416" cy="1785104"/>
          </a:xfrm>
          <a:prstGeom prst="rect">
            <a:avLst/>
          </a:prstGeom>
        </p:spPr>
        <p:txBody>
          <a:bodyPr wrap="square">
            <a:spAutoFit/>
          </a:bodyPr>
          <a:lstStyle/>
          <a:p>
            <a:r>
              <a:rPr lang="en-US" sz="2200" dirty="0">
                <a:latin typeface="+mn-lt"/>
              </a:rPr>
              <a:t>http://</a:t>
            </a:r>
            <a:r>
              <a:rPr lang="en-US" sz="2200" dirty="0" smtClean="0">
                <a:latin typeface="+mn-lt"/>
              </a:rPr>
              <a:t>www.childrenslearninginstitute.org/ourprograms/programoverview/TX-readingfirst/resource-document-library.html</a:t>
            </a:r>
            <a:endParaRPr lang="en-US" sz="2200" dirty="0">
              <a:latin typeface="+mn-lt"/>
            </a:endParaRPr>
          </a:p>
        </p:txBody>
      </p:sp>
    </p:spTree>
    <p:extLst>
      <p:ext uri="{BB962C8B-B14F-4D97-AF65-F5344CB8AC3E}">
        <p14:creationId xmlns:p14="http://schemas.microsoft.com/office/powerpoint/2010/main" val="26282617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5346"/>
                                        </p:tgtEl>
                                        <p:attrNameLst>
                                          <p:attrName>style.visibility</p:attrName>
                                        </p:attrNameLst>
                                      </p:cBhvr>
                                      <p:to>
                                        <p:strVal val="visible"/>
                                      </p:to>
                                    </p:set>
                                    <p:anim calcmode="lin" valueType="num">
                                      <p:cBhvr additive="base">
                                        <p:cTn id="7" dur="500" fill="hold"/>
                                        <p:tgtEl>
                                          <p:spTgt spid="185346"/>
                                        </p:tgtEl>
                                        <p:attrNameLst>
                                          <p:attrName>ppt_x</p:attrName>
                                        </p:attrNameLst>
                                      </p:cBhvr>
                                      <p:tavLst>
                                        <p:tav tm="0">
                                          <p:val>
                                            <p:strVal val="#ppt_x"/>
                                          </p:val>
                                        </p:tav>
                                        <p:tav tm="100000">
                                          <p:val>
                                            <p:strVal val="#ppt_x"/>
                                          </p:val>
                                        </p:tav>
                                      </p:tavLst>
                                    </p:anim>
                                    <p:anim calcmode="lin" valueType="num">
                                      <p:cBhvr additive="base">
                                        <p:cTn id="8" dur="500" fill="hold"/>
                                        <p:tgtEl>
                                          <p:spTgt spid="18534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85347"/>
                                        </p:tgtEl>
                                        <p:attrNameLst>
                                          <p:attrName>style.visibility</p:attrName>
                                        </p:attrNameLst>
                                      </p:cBhvr>
                                      <p:to>
                                        <p:strVal val="visible"/>
                                      </p:to>
                                    </p:set>
                                    <p:anim calcmode="lin" valueType="num">
                                      <p:cBhvr additive="base">
                                        <p:cTn id="12" dur="500" fill="hold"/>
                                        <p:tgtEl>
                                          <p:spTgt spid="185347"/>
                                        </p:tgtEl>
                                        <p:attrNameLst>
                                          <p:attrName>ppt_x</p:attrName>
                                        </p:attrNameLst>
                                      </p:cBhvr>
                                      <p:tavLst>
                                        <p:tav tm="0">
                                          <p:val>
                                            <p:strVal val="#ppt_x"/>
                                          </p:val>
                                        </p:tav>
                                        <p:tav tm="100000">
                                          <p:val>
                                            <p:strVal val="#ppt_x"/>
                                          </p:val>
                                        </p:tav>
                                      </p:tavLst>
                                    </p:anim>
                                    <p:anim calcmode="lin" valueType="num">
                                      <p:cBhvr additive="base">
                                        <p:cTn id="13" dur="500" fill="hold"/>
                                        <p:tgtEl>
                                          <p:spTgt spid="1853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reeform 22" descr="90%"/>
          <p:cNvSpPr>
            <a:spLocks/>
          </p:cNvSpPr>
          <p:nvPr/>
        </p:nvSpPr>
        <p:spPr bwMode="auto">
          <a:xfrm rot="-152884">
            <a:off x="1562100" y="5070475"/>
            <a:ext cx="1627188" cy="1752600"/>
          </a:xfrm>
          <a:custGeom>
            <a:avLst/>
            <a:gdLst>
              <a:gd name="T0" fmla="*/ 0 w 945"/>
              <a:gd name="T1" fmla="*/ 0 h 739"/>
              <a:gd name="T2" fmla="*/ 0 w 945"/>
              <a:gd name="T3" fmla="*/ 2147483647 h 739"/>
              <a:gd name="T4" fmla="*/ 2147483647 w 945"/>
              <a:gd name="T5" fmla="*/ 2147483647 h 739"/>
              <a:gd name="T6" fmla="*/ 2147483647 w 945"/>
              <a:gd name="T7" fmla="*/ 2147483647 h 739"/>
              <a:gd name="T8" fmla="*/ 0 w 945"/>
              <a:gd name="T9" fmla="*/ 0 h 739"/>
              <a:gd name="T10" fmla="*/ 0 60000 65536"/>
              <a:gd name="T11" fmla="*/ 0 60000 65536"/>
              <a:gd name="T12" fmla="*/ 0 60000 65536"/>
              <a:gd name="T13" fmla="*/ 0 60000 65536"/>
              <a:gd name="T14" fmla="*/ 0 60000 65536"/>
              <a:gd name="T15" fmla="*/ 0 w 945"/>
              <a:gd name="T16" fmla="*/ 0 h 739"/>
              <a:gd name="T17" fmla="*/ 945 w 945"/>
              <a:gd name="T18" fmla="*/ 739 h 739"/>
            </a:gdLst>
            <a:ahLst/>
            <a:cxnLst>
              <a:cxn ang="T10">
                <a:pos x="T0" y="T1"/>
              </a:cxn>
              <a:cxn ang="T11">
                <a:pos x="T2" y="T3"/>
              </a:cxn>
              <a:cxn ang="T12">
                <a:pos x="T4" y="T5"/>
              </a:cxn>
              <a:cxn ang="T13">
                <a:pos x="T6" y="T7"/>
              </a:cxn>
              <a:cxn ang="T14">
                <a:pos x="T8" y="T9"/>
              </a:cxn>
            </a:cxnLst>
            <a:rect l="T15" t="T16" r="T17" b="T18"/>
            <a:pathLst>
              <a:path w="945" h="739">
                <a:moveTo>
                  <a:pt x="0" y="0"/>
                </a:moveTo>
                <a:lnTo>
                  <a:pt x="0" y="443"/>
                </a:lnTo>
                <a:lnTo>
                  <a:pt x="944" y="738"/>
                </a:lnTo>
                <a:lnTo>
                  <a:pt x="944" y="295"/>
                </a:lnTo>
                <a:lnTo>
                  <a:pt x="0" y="0"/>
                </a:lnTo>
              </a:path>
            </a:pathLst>
          </a:custGeom>
          <a:solidFill>
            <a:srgbClr val="00B0F0"/>
          </a:solidFill>
          <a:ln w="12700" cap="rnd">
            <a:solidFill>
              <a:srgbClr val="000000"/>
            </a:solidFill>
            <a:round/>
            <a:headEnd/>
            <a:tailEnd/>
          </a:ln>
        </p:spPr>
        <p:txBody>
          <a:bodyPr/>
          <a:lstStyle/>
          <a:p>
            <a:endParaRPr lang="en-US"/>
          </a:p>
        </p:txBody>
      </p:sp>
      <p:sp>
        <p:nvSpPr>
          <p:cNvPr id="21507" name="Rectangle 3"/>
          <p:cNvSpPr>
            <a:spLocks noChangeArrowheads="1"/>
          </p:cNvSpPr>
          <p:nvPr/>
        </p:nvSpPr>
        <p:spPr bwMode="auto">
          <a:xfrm>
            <a:off x="152400" y="955675"/>
            <a:ext cx="2695575" cy="1479550"/>
          </a:xfrm>
          <a:prstGeom prst="rect">
            <a:avLst/>
          </a:prstGeom>
          <a:noFill/>
          <a:ln w="12700">
            <a:noFill/>
            <a:miter lim="800000"/>
            <a:headEnd/>
            <a:tailEnd/>
          </a:ln>
          <a:effectLst>
            <a:outerShdw dist="17961" dir="2700000" algn="ctr" rotWithShape="0">
              <a:srgbClr val="8D8D8D"/>
            </a:outerShdw>
          </a:effectLst>
        </p:spPr>
        <p:txBody>
          <a:bodyPr lIns="90477" tIns="44445" rIns="90477" bIns="44445" anchor="ctr"/>
          <a:lstStyle/>
          <a:p>
            <a:pPr eaLnBrk="0" fontAlgn="auto" hangingPunct="0">
              <a:lnSpc>
                <a:spcPct val="90000"/>
              </a:lnSpc>
              <a:spcBef>
                <a:spcPts val="0"/>
              </a:spcBef>
              <a:spcAft>
                <a:spcPts val="0"/>
              </a:spcAft>
              <a:defRPr/>
            </a:pPr>
            <a:r>
              <a:rPr lang="en-US" sz="3600" b="1" dirty="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effectLst>
                  <a:outerShdw blurRad="38100" dist="38100" dir="2700000" algn="tl">
                    <a:srgbClr val="000000"/>
                  </a:outerShdw>
                </a:effectLst>
                <a:latin typeface="+mn-lt"/>
              </a:rPr>
              <a:t>Phonological Awareness Continuum</a:t>
            </a:r>
          </a:p>
        </p:txBody>
      </p:sp>
      <p:sp>
        <p:nvSpPr>
          <p:cNvPr id="46084" name="Freeform 9"/>
          <p:cNvSpPr>
            <a:spLocks/>
          </p:cNvSpPr>
          <p:nvPr/>
        </p:nvSpPr>
        <p:spPr bwMode="auto">
          <a:xfrm>
            <a:off x="5699125" y="1743075"/>
            <a:ext cx="2803525" cy="539750"/>
          </a:xfrm>
          <a:custGeom>
            <a:avLst/>
            <a:gdLst>
              <a:gd name="T0" fmla="*/ 2147483647 w 2214"/>
              <a:gd name="T1" fmla="*/ 0 h 286"/>
              <a:gd name="T2" fmla="*/ 2147483647 w 2214"/>
              <a:gd name="T3" fmla="*/ 2147483647 h 286"/>
              <a:gd name="T4" fmla="*/ 2147483647 w 2214"/>
              <a:gd name="T5" fmla="*/ 2147483647 h 286"/>
              <a:gd name="T6" fmla="*/ 0 w 2214"/>
              <a:gd name="T7" fmla="*/ 0 h 286"/>
              <a:gd name="T8" fmla="*/ 2147483647 w 2214"/>
              <a:gd name="T9" fmla="*/ 0 h 286"/>
              <a:gd name="T10" fmla="*/ 0 60000 65536"/>
              <a:gd name="T11" fmla="*/ 0 60000 65536"/>
              <a:gd name="T12" fmla="*/ 0 60000 65536"/>
              <a:gd name="T13" fmla="*/ 0 60000 65536"/>
              <a:gd name="T14" fmla="*/ 0 60000 65536"/>
              <a:gd name="T15" fmla="*/ 0 w 2214"/>
              <a:gd name="T16" fmla="*/ 0 h 286"/>
              <a:gd name="T17" fmla="*/ 2214 w 2214"/>
              <a:gd name="T18" fmla="*/ 286 h 286"/>
            </a:gdLst>
            <a:ahLst/>
            <a:cxnLst>
              <a:cxn ang="T10">
                <a:pos x="T0" y="T1"/>
              </a:cxn>
              <a:cxn ang="T11">
                <a:pos x="T2" y="T3"/>
              </a:cxn>
              <a:cxn ang="T12">
                <a:pos x="T4" y="T5"/>
              </a:cxn>
              <a:cxn ang="T13">
                <a:pos x="T6" y="T7"/>
              </a:cxn>
              <a:cxn ang="T14">
                <a:pos x="T8" y="T9"/>
              </a:cxn>
            </a:cxnLst>
            <a:rect l="T15" t="T16" r="T17" b="T18"/>
            <a:pathLst>
              <a:path w="2214" h="286">
                <a:moveTo>
                  <a:pt x="1384" y="0"/>
                </a:moveTo>
                <a:lnTo>
                  <a:pt x="2213" y="285"/>
                </a:lnTo>
                <a:lnTo>
                  <a:pt x="829" y="285"/>
                </a:lnTo>
                <a:lnTo>
                  <a:pt x="0" y="0"/>
                </a:lnTo>
                <a:lnTo>
                  <a:pt x="1384" y="0"/>
                </a:lnTo>
              </a:path>
            </a:pathLst>
          </a:custGeom>
          <a:solidFill>
            <a:srgbClr val="FF33CC"/>
          </a:solidFill>
          <a:ln w="12700" cap="rnd">
            <a:solidFill>
              <a:srgbClr val="000000"/>
            </a:solidFill>
            <a:round/>
            <a:headEnd/>
            <a:tailEnd/>
          </a:ln>
        </p:spPr>
        <p:txBody>
          <a:bodyPr/>
          <a:lstStyle/>
          <a:p>
            <a:endParaRPr lang="en-US"/>
          </a:p>
        </p:txBody>
      </p:sp>
      <p:sp>
        <p:nvSpPr>
          <p:cNvPr id="21529" name="Text Box 25"/>
          <p:cNvSpPr txBox="1">
            <a:spLocks noChangeArrowheads="1"/>
          </p:cNvSpPr>
          <p:nvPr/>
        </p:nvSpPr>
        <p:spPr bwMode="auto">
          <a:xfrm>
            <a:off x="152400" y="5334000"/>
            <a:ext cx="1981200" cy="45720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400" dirty="0">
                <a:solidFill>
                  <a:srgbClr val="00B0F0"/>
                </a:solidFill>
                <a:effectLst>
                  <a:outerShdw blurRad="38100" dist="38100" dir="2700000" algn="tl">
                    <a:srgbClr val="000000">
                      <a:alpha val="43137"/>
                    </a:srgbClr>
                  </a:outerShdw>
                </a:effectLst>
                <a:latin typeface="+mn-lt"/>
              </a:rPr>
              <a:t>Listening</a:t>
            </a:r>
          </a:p>
        </p:txBody>
      </p:sp>
      <p:sp>
        <p:nvSpPr>
          <p:cNvPr id="21508" name="Rectangle 4"/>
          <p:cNvSpPr>
            <a:spLocks noChangeArrowheads="1"/>
          </p:cNvSpPr>
          <p:nvPr/>
        </p:nvSpPr>
        <p:spPr bwMode="auto">
          <a:xfrm>
            <a:off x="685800" y="4343400"/>
            <a:ext cx="1987550" cy="754063"/>
          </a:xfrm>
          <a:prstGeom prst="rect">
            <a:avLst/>
          </a:prstGeom>
          <a:noFill/>
          <a:ln w="12700">
            <a:noFill/>
            <a:miter lim="800000"/>
            <a:headEnd/>
            <a:tailEnd/>
          </a:ln>
        </p:spPr>
        <p:txBody>
          <a:bodyPr lIns="90477" tIns="44445" rIns="90477" bIns="44445">
            <a:spAutoFit/>
          </a:bodyPr>
          <a:lstStyle/>
          <a:p>
            <a:pPr algn="ctr" eaLnBrk="0" fontAlgn="auto" hangingPunct="0">
              <a:lnSpc>
                <a:spcPct val="90000"/>
              </a:lnSpc>
              <a:spcBef>
                <a:spcPts val="0"/>
              </a:spcBef>
              <a:spcAft>
                <a:spcPts val="0"/>
              </a:spcAft>
              <a:defRPr/>
            </a:pPr>
            <a:r>
              <a:rPr lang="en-US" sz="2400" dirty="0">
                <a:solidFill>
                  <a:srgbClr val="33CC33"/>
                </a:solidFill>
                <a:effectLst>
                  <a:outerShdw blurRad="38100" dist="38100" dir="2700000" algn="tl">
                    <a:srgbClr val="000000">
                      <a:alpha val="43137"/>
                    </a:srgbClr>
                  </a:outerShdw>
                </a:effectLst>
                <a:latin typeface="+mn-lt"/>
              </a:rPr>
              <a:t>Rhyme/</a:t>
            </a:r>
          </a:p>
          <a:p>
            <a:pPr algn="ctr" eaLnBrk="0" fontAlgn="auto" hangingPunct="0">
              <a:lnSpc>
                <a:spcPct val="90000"/>
              </a:lnSpc>
              <a:spcBef>
                <a:spcPts val="0"/>
              </a:spcBef>
              <a:spcAft>
                <a:spcPts val="0"/>
              </a:spcAft>
              <a:defRPr/>
            </a:pPr>
            <a:r>
              <a:rPr lang="en-US" sz="2400" dirty="0">
                <a:solidFill>
                  <a:srgbClr val="33CC33"/>
                </a:solidFill>
                <a:effectLst>
                  <a:outerShdw blurRad="38100" dist="38100" dir="2700000" algn="tl">
                    <a:srgbClr val="000000">
                      <a:alpha val="43137"/>
                    </a:srgbClr>
                  </a:outerShdw>
                </a:effectLst>
                <a:latin typeface="+mn-lt"/>
              </a:rPr>
              <a:t>Alliteration</a:t>
            </a:r>
          </a:p>
        </p:txBody>
      </p:sp>
      <p:sp>
        <p:nvSpPr>
          <p:cNvPr id="21509" name="Rectangle 5"/>
          <p:cNvSpPr>
            <a:spLocks noChangeArrowheads="1"/>
          </p:cNvSpPr>
          <p:nvPr/>
        </p:nvSpPr>
        <p:spPr bwMode="auto">
          <a:xfrm>
            <a:off x="1219200" y="3535363"/>
            <a:ext cx="2743200" cy="754062"/>
          </a:xfrm>
          <a:prstGeom prst="rect">
            <a:avLst/>
          </a:prstGeom>
          <a:noFill/>
          <a:ln w="12700">
            <a:noFill/>
            <a:miter lim="800000"/>
            <a:headEnd/>
            <a:tailEnd/>
          </a:ln>
          <a:effectLst/>
        </p:spPr>
        <p:txBody>
          <a:bodyPr lIns="90477" tIns="44445" rIns="90477" bIns="44445">
            <a:spAutoFit/>
          </a:bodyPr>
          <a:lstStyle/>
          <a:p>
            <a:pPr algn="ctr" eaLnBrk="0" fontAlgn="auto" hangingPunct="0">
              <a:lnSpc>
                <a:spcPct val="90000"/>
              </a:lnSpc>
              <a:spcBef>
                <a:spcPts val="0"/>
              </a:spcBef>
              <a:spcAft>
                <a:spcPts val="0"/>
              </a:spcAft>
              <a:defRPr/>
            </a:pPr>
            <a:r>
              <a:rPr lang="en-US" sz="2400" dirty="0">
                <a:solidFill>
                  <a:srgbClr val="FFFF00"/>
                </a:solidFill>
                <a:effectLst>
                  <a:outerShdw blurRad="38100" dist="38100" dir="2700000" algn="tl">
                    <a:srgbClr val="000000">
                      <a:alpha val="43137"/>
                    </a:srgbClr>
                  </a:outerShdw>
                </a:effectLst>
                <a:latin typeface="+mn-lt"/>
              </a:rPr>
              <a:t>Sentence</a:t>
            </a:r>
          </a:p>
          <a:p>
            <a:pPr algn="ctr" eaLnBrk="0" fontAlgn="auto" hangingPunct="0">
              <a:lnSpc>
                <a:spcPct val="90000"/>
              </a:lnSpc>
              <a:spcBef>
                <a:spcPts val="0"/>
              </a:spcBef>
              <a:spcAft>
                <a:spcPts val="0"/>
              </a:spcAft>
              <a:defRPr/>
            </a:pPr>
            <a:r>
              <a:rPr lang="en-US" sz="2400" dirty="0">
                <a:solidFill>
                  <a:srgbClr val="FFFF00"/>
                </a:solidFill>
                <a:effectLst>
                  <a:outerShdw blurRad="38100" dist="38100" dir="2700000" algn="tl">
                    <a:srgbClr val="000000">
                      <a:alpha val="43137"/>
                    </a:srgbClr>
                  </a:outerShdw>
                </a:effectLst>
                <a:latin typeface="+mn-lt"/>
              </a:rPr>
              <a:t>Segmentation</a:t>
            </a:r>
          </a:p>
        </p:txBody>
      </p:sp>
      <p:sp>
        <p:nvSpPr>
          <p:cNvPr id="21510" name="Rectangle 6"/>
          <p:cNvSpPr>
            <a:spLocks noChangeArrowheads="1"/>
          </p:cNvSpPr>
          <p:nvPr/>
        </p:nvSpPr>
        <p:spPr bwMode="auto">
          <a:xfrm>
            <a:off x="1600200" y="2636838"/>
            <a:ext cx="3276600" cy="754062"/>
          </a:xfrm>
          <a:prstGeom prst="rect">
            <a:avLst/>
          </a:prstGeom>
          <a:noFill/>
          <a:ln w="12700">
            <a:noFill/>
            <a:miter lim="800000"/>
            <a:headEnd/>
            <a:tailEnd/>
          </a:ln>
          <a:effectLst/>
        </p:spPr>
        <p:txBody>
          <a:bodyPr lIns="90477" tIns="44445" rIns="90477" bIns="44445">
            <a:spAutoFit/>
          </a:bodyPr>
          <a:lstStyle/>
          <a:p>
            <a:pPr algn="ctr" eaLnBrk="0" fontAlgn="auto" hangingPunct="0">
              <a:lnSpc>
                <a:spcPct val="90000"/>
              </a:lnSpc>
              <a:spcBef>
                <a:spcPts val="0"/>
              </a:spcBef>
              <a:spcAft>
                <a:spcPts val="0"/>
              </a:spcAft>
              <a:defRPr/>
            </a:pPr>
            <a:r>
              <a:rPr lang="en-US" sz="2400" dirty="0">
                <a:solidFill>
                  <a:srgbClr val="FF9900"/>
                </a:solidFill>
                <a:effectLst>
                  <a:outerShdw blurRad="38100" dist="38100" dir="2700000" algn="tl">
                    <a:srgbClr val="000000">
                      <a:alpha val="43137"/>
                    </a:srgbClr>
                  </a:outerShdw>
                </a:effectLst>
                <a:latin typeface="+mn-lt"/>
              </a:rPr>
              <a:t>Syllable Blending</a:t>
            </a:r>
          </a:p>
          <a:p>
            <a:pPr algn="ctr" eaLnBrk="0" fontAlgn="auto" hangingPunct="0">
              <a:lnSpc>
                <a:spcPct val="90000"/>
              </a:lnSpc>
              <a:spcBef>
                <a:spcPts val="0"/>
              </a:spcBef>
              <a:spcAft>
                <a:spcPts val="0"/>
              </a:spcAft>
              <a:defRPr/>
            </a:pPr>
            <a:r>
              <a:rPr lang="en-US" sz="2400" dirty="0">
                <a:solidFill>
                  <a:srgbClr val="FF9900"/>
                </a:solidFill>
                <a:effectLst>
                  <a:outerShdw blurRad="38100" dist="38100" dir="2700000" algn="tl">
                    <a:srgbClr val="000000">
                      <a:alpha val="43137"/>
                    </a:srgbClr>
                  </a:outerShdw>
                </a:effectLst>
                <a:latin typeface="+mn-lt"/>
              </a:rPr>
              <a:t>and Segmentation</a:t>
            </a:r>
          </a:p>
        </p:txBody>
      </p:sp>
      <p:sp>
        <p:nvSpPr>
          <p:cNvPr id="21511" name="Rectangle 7"/>
          <p:cNvSpPr>
            <a:spLocks noChangeArrowheads="1"/>
          </p:cNvSpPr>
          <p:nvPr/>
        </p:nvSpPr>
        <p:spPr bwMode="auto">
          <a:xfrm>
            <a:off x="2438400" y="1798638"/>
            <a:ext cx="3413125" cy="754062"/>
          </a:xfrm>
          <a:prstGeom prst="rect">
            <a:avLst/>
          </a:prstGeom>
          <a:noFill/>
          <a:ln w="12700">
            <a:noFill/>
            <a:miter lim="800000"/>
            <a:headEnd/>
            <a:tailEnd/>
          </a:ln>
          <a:effectLst/>
        </p:spPr>
        <p:txBody>
          <a:bodyPr lIns="90477" tIns="44445" rIns="90477" bIns="44445">
            <a:spAutoFit/>
          </a:bodyPr>
          <a:lstStyle/>
          <a:p>
            <a:pPr algn="ctr" eaLnBrk="0" fontAlgn="auto" hangingPunct="0">
              <a:lnSpc>
                <a:spcPct val="90000"/>
              </a:lnSpc>
              <a:spcBef>
                <a:spcPts val="0"/>
              </a:spcBef>
              <a:spcAft>
                <a:spcPts val="0"/>
              </a:spcAft>
              <a:defRPr/>
            </a:pPr>
            <a:r>
              <a:rPr lang="en-US" sz="2400" dirty="0">
                <a:solidFill>
                  <a:srgbClr val="FF0000"/>
                </a:solidFill>
                <a:effectLst>
                  <a:outerShdw blurRad="38100" dist="38100" dir="2700000" algn="tl">
                    <a:srgbClr val="000000">
                      <a:alpha val="43137"/>
                    </a:srgbClr>
                  </a:outerShdw>
                </a:effectLst>
                <a:latin typeface="+mj-lt"/>
              </a:rPr>
              <a:t>Onset-Rime Blending</a:t>
            </a:r>
          </a:p>
          <a:p>
            <a:pPr algn="ctr" eaLnBrk="0" fontAlgn="auto" hangingPunct="0">
              <a:lnSpc>
                <a:spcPct val="90000"/>
              </a:lnSpc>
              <a:spcBef>
                <a:spcPts val="0"/>
              </a:spcBef>
              <a:spcAft>
                <a:spcPts val="0"/>
              </a:spcAft>
              <a:defRPr/>
            </a:pPr>
            <a:r>
              <a:rPr lang="en-US" sz="2400" dirty="0">
                <a:solidFill>
                  <a:srgbClr val="FF0000"/>
                </a:solidFill>
                <a:effectLst>
                  <a:outerShdw blurRad="38100" dist="38100" dir="2700000" algn="tl">
                    <a:srgbClr val="000000">
                      <a:alpha val="43137"/>
                    </a:srgbClr>
                  </a:outerShdw>
                </a:effectLst>
                <a:latin typeface="+mj-lt"/>
              </a:rPr>
              <a:t>and Segmentation</a:t>
            </a:r>
          </a:p>
        </p:txBody>
      </p:sp>
      <p:sp>
        <p:nvSpPr>
          <p:cNvPr id="21512" name="Rectangle 8"/>
          <p:cNvSpPr>
            <a:spLocks noChangeArrowheads="1"/>
          </p:cNvSpPr>
          <p:nvPr/>
        </p:nvSpPr>
        <p:spPr bwMode="auto">
          <a:xfrm>
            <a:off x="3886200" y="990600"/>
            <a:ext cx="5257800" cy="1031875"/>
          </a:xfrm>
          <a:prstGeom prst="rect">
            <a:avLst/>
          </a:prstGeom>
          <a:noFill/>
          <a:ln w="12700">
            <a:noFill/>
            <a:miter lim="800000"/>
            <a:headEnd/>
            <a:tailEnd/>
          </a:ln>
          <a:effectLst/>
        </p:spPr>
        <p:txBody>
          <a:bodyPr lIns="90477" tIns="44445" rIns="90477" bIns="44445">
            <a:spAutoFit/>
          </a:bodyPr>
          <a:lstStyle/>
          <a:p>
            <a:pPr algn="ctr" eaLnBrk="0" fontAlgn="auto" hangingPunct="0">
              <a:lnSpc>
                <a:spcPct val="90000"/>
              </a:lnSpc>
              <a:spcBef>
                <a:spcPts val="0"/>
              </a:spcBef>
              <a:spcAft>
                <a:spcPts val="0"/>
              </a:spcAft>
              <a:defRPr/>
            </a:pPr>
            <a:r>
              <a:rPr lang="en-US" sz="2400" dirty="0">
                <a:solidFill>
                  <a:srgbClr val="FF33CC"/>
                </a:solidFill>
                <a:effectLst>
                  <a:outerShdw blurRad="38100" dist="38100" dir="2700000" algn="tl">
                    <a:srgbClr val="000000">
                      <a:alpha val="43137"/>
                    </a:srgbClr>
                  </a:outerShdw>
                </a:effectLst>
                <a:latin typeface="+mn-lt"/>
              </a:rPr>
              <a:t>Phoneme Blending, Segmentation, </a:t>
            </a:r>
          </a:p>
          <a:p>
            <a:pPr algn="ctr" eaLnBrk="0" fontAlgn="auto" hangingPunct="0">
              <a:lnSpc>
                <a:spcPct val="90000"/>
              </a:lnSpc>
              <a:spcBef>
                <a:spcPts val="0"/>
              </a:spcBef>
              <a:spcAft>
                <a:spcPts val="0"/>
              </a:spcAft>
              <a:defRPr/>
            </a:pPr>
            <a:r>
              <a:rPr lang="en-US" sz="2400" dirty="0">
                <a:solidFill>
                  <a:srgbClr val="FF33CC"/>
                </a:solidFill>
                <a:effectLst>
                  <a:outerShdw blurRad="38100" dist="38100" dir="2700000" algn="tl">
                    <a:srgbClr val="000000">
                      <a:alpha val="43137"/>
                    </a:srgbClr>
                  </a:outerShdw>
                </a:effectLst>
                <a:latin typeface="+mn-lt"/>
              </a:rPr>
              <a:t>and Manipulation</a:t>
            </a:r>
            <a:r>
              <a:rPr lang="en-US" sz="2000" dirty="0">
                <a:solidFill>
                  <a:srgbClr val="FF33CC"/>
                </a:solidFill>
                <a:effectLst>
                  <a:outerShdw blurRad="38100" dist="38100" dir="2700000" algn="tl">
                    <a:srgbClr val="000000">
                      <a:alpha val="43137"/>
                    </a:srgbClr>
                  </a:outerShdw>
                </a:effectLst>
                <a:latin typeface="Comic Sans MS" pitchFamily="66" charset="0"/>
              </a:rPr>
              <a:t> </a:t>
            </a:r>
          </a:p>
          <a:p>
            <a:pPr algn="ctr" eaLnBrk="0" fontAlgn="auto" hangingPunct="0">
              <a:lnSpc>
                <a:spcPct val="90000"/>
              </a:lnSpc>
              <a:spcBef>
                <a:spcPts val="0"/>
              </a:spcBef>
              <a:spcAft>
                <a:spcPts val="0"/>
              </a:spcAft>
              <a:defRPr/>
            </a:pPr>
            <a:endParaRPr lang="en-US" sz="2000" b="1" dirty="0">
              <a:solidFill>
                <a:schemeClr val="accent2"/>
              </a:solidFill>
              <a:effectLst>
                <a:outerShdw blurRad="38100" dist="38100" dir="2700000" algn="tl">
                  <a:srgbClr val="000000"/>
                </a:outerShdw>
              </a:effectLst>
              <a:latin typeface="Comic Sans MS" pitchFamily="66" charset="0"/>
            </a:endParaRPr>
          </a:p>
        </p:txBody>
      </p:sp>
      <p:sp>
        <p:nvSpPr>
          <p:cNvPr id="46091" name="Freeform 10"/>
          <p:cNvSpPr>
            <a:spLocks/>
          </p:cNvSpPr>
          <p:nvPr/>
        </p:nvSpPr>
        <p:spPr bwMode="auto">
          <a:xfrm>
            <a:off x="4672013" y="2547938"/>
            <a:ext cx="2568575" cy="561975"/>
          </a:xfrm>
          <a:custGeom>
            <a:avLst/>
            <a:gdLst>
              <a:gd name="T0" fmla="*/ 2147483647 w 1618"/>
              <a:gd name="T1" fmla="*/ 0 h 298"/>
              <a:gd name="T2" fmla="*/ 2147483647 w 1618"/>
              <a:gd name="T3" fmla="*/ 2147483647 h 298"/>
              <a:gd name="T4" fmla="*/ 2147483647 w 1618"/>
              <a:gd name="T5" fmla="*/ 2147483647 h 298"/>
              <a:gd name="T6" fmla="*/ 0 w 1618"/>
              <a:gd name="T7" fmla="*/ 0 h 298"/>
              <a:gd name="T8" fmla="*/ 2147483647 w 1618"/>
              <a:gd name="T9" fmla="*/ 0 h 298"/>
              <a:gd name="T10" fmla="*/ 0 60000 65536"/>
              <a:gd name="T11" fmla="*/ 0 60000 65536"/>
              <a:gd name="T12" fmla="*/ 0 60000 65536"/>
              <a:gd name="T13" fmla="*/ 0 60000 65536"/>
              <a:gd name="T14" fmla="*/ 0 60000 65536"/>
              <a:gd name="T15" fmla="*/ 0 w 1618"/>
              <a:gd name="T16" fmla="*/ 0 h 298"/>
              <a:gd name="T17" fmla="*/ 1618 w 1618"/>
              <a:gd name="T18" fmla="*/ 298 h 298"/>
            </a:gdLst>
            <a:ahLst/>
            <a:cxnLst>
              <a:cxn ang="T10">
                <a:pos x="T0" y="T1"/>
              </a:cxn>
              <a:cxn ang="T11">
                <a:pos x="T2" y="T3"/>
              </a:cxn>
              <a:cxn ang="T12">
                <a:pos x="T4" y="T5"/>
              </a:cxn>
              <a:cxn ang="T13">
                <a:pos x="T6" y="T7"/>
              </a:cxn>
              <a:cxn ang="T14">
                <a:pos x="T8" y="T9"/>
              </a:cxn>
            </a:cxnLst>
            <a:rect l="T15" t="T16" r="T17" b="T18"/>
            <a:pathLst>
              <a:path w="1618" h="298">
                <a:moveTo>
                  <a:pt x="647" y="0"/>
                </a:moveTo>
                <a:lnTo>
                  <a:pt x="1617" y="297"/>
                </a:lnTo>
                <a:lnTo>
                  <a:pt x="970" y="297"/>
                </a:lnTo>
                <a:lnTo>
                  <a:pt x="0" y="0"/>
                </a:lnTo>
                <a:lnTo>
                  <a:pt x="647" y="0"/>
                </a:lnTo>
              </a:path>
            </a:pathLst>
          </a:custGeom>
          <a:solidFill>
            <a:srgbClr val="FF0000"/>
          </a:solidFill>
          <a:ln w="12700" cap="rnd">
            <a:solidFill>
              <a:srgbClr val="000000"/>
            </a:solidFill>
            <a:round/>
            <a:headEnd/>
            <a:tailEnd/>
          </a:ln>
        </p:spPr>
        <p:txBody>
          <a:bodyPr/>
          <a:lstStyle/>
          <a:p>
            <a:endParaRPr lang="en-US"/>
          </a:p>
        </p:txBody>
      </p:sp>
      <p:sp>
        <p:nvSpPr>
          <p:cNvPr id="46092" name="Freeform 11"/>
          <p:cNvSpPr>
            <a:spLocks/>
          </p:cNvSpPr>
          <p:nvPr/>
        </p:nvSpPr>
        <p:spPr bwMode="auto">
          <a:xfrm>
            <a:off x="3684588" y="3382963"/>
            <a:ext cx="2527300" cy="566737"/>
          </a:xfrm>
          <a:custGeom>
            <a:avLst/>
            <a:gdLst>
              <a:gd name="T0" fmla="*/ 0 w 1592"/>
              <a:gd name="T1" fmla="*/ 0 h 300"/>
              <a:gd name="T2" fmla="*/ 2147483647 w 1592"/>
              <a:gd name="T3" fmla="*/ 0 h 300"/>
              <a:gd name="T4" fmla="*/ 2147483647 w 1592"/>
              <a:gd name="T5" fmla="*/ 2147483647 h 300"/>
              <a:gd name="T6" fmla="*/ 2147483647 w 1592"/>
              <a:gd name="T7" fmla="*/ 2147483647 h 300"/>
              <a:gd name="T8" fmla="*/ 0 w 1592"/>
              <a:gd name="T9" fmla="*/ 0 h 300"/>
              <a:gd name="T10" fmla="*/ 0 60000 65536"/>
              <a:gd name="T11" fmla="*/ 0 60000 65536"/>
              <a:gd name="T12" fmla="*/ 0 60000 65536"/>
              <a:gd name="T13" fmla="*/ 0 60000 65536"/>
              <a:gd name="T14" fmla="*/ 0 60000 65536"/>
              <a:gd name="T15" fmla="*/ 0 w 1592"/>
              <a:gd name="T16" fmla="*/ 0 h 300"/>
              <a:gd name="T17" fmla="*/ 1592 w 1592"/>
              <a:gd name="T18" fmla="*/ 300 h 300"/>
            </a:gdLst>
            <a:ahLst/>
            <a:cxnLst>
              <a:cxn ang="T10">
                <a:pos x="T0" y="T1"/>
              </a:cxn>
              <a:cxn ang="T11">
                <a:pos x="T2" y="T3"/>
              </a:cxn>
              <a:cxn ang="T12">
                <a:pos x="T4" y="T5"/>
              </a:cxn>
              <a:cxn ang="T13">
                <a:pos x="T6" y="T7"/>
              </a:cxn>
              <a:cxn ang="T14">
                <a:pos x="T8" y="T9"/>
              </a:cxn>
            </a:cxnLst>
            <a:rect l="T15" t="T16" r="T17" b="T18"/>
            <a:pathLst>
              <a:path w="1592" h="300">
                <a:moveTo>
                  <a:pt x="0" y="0"/>
                </a:moveTo>
                <a:lnTo>
                  <a:pt x="622" y="0"/>
                </a:lnTo>
                <a:lnTo>
                  <a:pt x="1591" y="299"/>
                </a:lnTo>
                <a:lnTo>
                  <a:pt x="944" y="299"/>
                </a:lnTo>
                <a:lnTo>
                  <a:pt x="0" y="0"/>
                </a:lnTo>
              </a:path>
            </a:pathLst>
          </a:custGeom>
          <a:solidFill>
            <a:srgbClr val="FF9900"/>
          </a:solidFill>
          <a:ln w="12700" cap="rnd">
            <a:solidFill>
              <a:srgbClr val="000000"/>
            </a:solidFill>
            <a:round/>
            <a:headEnd/>
            <a:tailEnd/>
          </a:ln>
        </p:spPr>
        <p:txBody>
          <a:bodyPr/>
          <a:lstStyle/>
          <a:p>
            <a:endParaRPr lang="en-US"/>
          </a:p>
        </p:txBody>
      </p:sp>
      <p:sp>
        <p:nvSpPr>
          <p:cNvPr id="46093" name="Freeform 12" descr="90%"/>
          <p:cNvSpPr>
            <a:spLocks/>
          </p:cNvSpPr>
          <p:nvPr/>
        </p:nvSpPr>
        <p:spPr bwMode="auto">
          <a:xfrm>
            <a:off x="2655888" y="4225925"/>
            <a:ext cx="2530475" cy="557213"/>
          </a:xfrm>
          <a:custGeom>
            <a:avLst/>
            <a:gdLst>
              <a:gd name="T0" fmla="*/ 0 w 1594"/>
              <a:gd name="T1" fmla="*/ 0 h 295"/>
              <a:gd name="T2" fmla="*/ 2147483647 w 1594"/>
              <a:gd name="T3" fmla="*/ 0 h 295"/>
              <a:gd name="T4" fmla="*/ 2147483647 w 1594"/>
              <a:gd name="T5" fmla="*/ 2147483647 h 295"/>
              <a:gd name="T6" fmla="*/ 2147483647 w 1594"/>
              <a:gd name="T7" fmla="*/ 2147483647 h 295"/>
              <a:gd name="T8" fmla="*/ 0 w 1594"/>
              <a:gd name="T9" fmla="*/ 0 h 295"/>
              <a:gd name="T10" fmla="*/ 0 60000 65536"/>
              <a:gd name="T11" fmla="*/ 0 60000 65536"/>
              <a:gd name="T12" fmla="*/ 0 60000 65536"/>
              <a:gd name="T13" fmla="*/ 0 60000 65536"/>
              <a:gd name="T14" fmla="*/ 0 60000 65536"/>
              <a:gd name="T15" fmla="*/ 0 w 1594"/>
              <a:gd name="T16" fmla="*/ 0 h 295"/>
              <a:gd name="T17" fmla="*/ 1594 w 1594"/>
              <a:gd name="T18" fmla="*/ 295 h 295"/>
            </a:gdLst>
            <a:ahLst/>
            <a:cxnLst>
              <a:cxn ang="T10">
                <a:pos x="T0" y="T1"/>
              </a:cxn>
              <a:cxn ang="T11">
                <a:pos x="T2" y="T3"/>
              </a:cxn>
              <a:cxn ang="T12">
                <a:pos x="T4" y="T5"/>
              </a:cxn>
              <a:cxn ang="T13">
                <a:pos x="T6" y="T7"/>
              </a:cxn>
              <a:cxn ang="T14">
                <a:pos x="T8" y="T9"/>
              </a:cxn>
            </a:cxnLst>
            <a:rect l="T15" t="T16" r="T17" b="T18"/>
            <a:pathLst>
              <a:path w="1594" h="295">
                <a:moveTo>
                  <a:pt x="0" y="0"/>
                </a:moveTo>
                <a:lnTo>
                  <a:pt x="648" y="0"/>
                </a:lnTo>
                <a:lnTo>
                  <a:pt x="1593" y="294"/>
                </a:lnTo>
                <a:lnTo>
                  <a:pt x="945" y="294"/>
                </a:lnTo>
                <a:lnTo>
                  <a:pt x="0" y="0"/>
                </a:lnTo>
              </a:path>
            </a:pathLst>
          </a:custGeom>
          <a:solidFill>
            <a:srgbClr val="FFFF00"/>
          </a:solidFill>
          <a:ln w="12700" cap="rnd">
            <a:solidFill>
              <a:srgbClr val="000000"/>
            </a:solidFill>
            <a:round/>
            <a:headEnd/>
            <a:tailEnd/>
          </a:ln>
        </p:spPr>
        <p:txBody>
          <a:bodyPr/>
          <a:lstStyle/>
          <a:p>
            <a:endParaRPr lang="en-US"/>
          </a:p>
        </p:txBody>
      </p:sp>
      <p:sp>
        <p:nvSpPr>
          <p:cNvPr id="46094" name="Freeform 13" descr="90%"/>
          <p:cNvSpPr>
            <a:spLocks/>
          </p:cNvSpPr>
          <p:nvPr/>
        </p:nvSpPr>
        <p:spPr bwMode="auto">
          <a:xfrm rot="-281773">
            <a:off x="1550988" y="5006975"/>
            <a:ext cx="2593975" cy="739775"/>
          </a:xfrm>
          <a:custGeom>
            <a:avLst/>
            <a:gdLst>
              <a:gd name="T0" fmla="*/ 0 w 1687"/>
              <a:gd name="T1" fmla="*/ 0 h 313"/>
              <a:gd name="T2" fmla="*/ 2147483647 w 1687"/>
              <a:gd name="T3" fmla="*/ 0 h 313"/>
              <a:gd name="T4" fmla="*/ 2147483647 w 1687"/>
              <a:gd name="T5" fmla="*/ 2147483647 h 313"/>
              <a:gd name="T6" fmla="*/ 2147483647 w 1687"/>
              <a:gd name="T7" fmla="*/ 2147483647 h 313"/>
              <a:gd name="T8" fmla="*/ 0 w 1687"/>
              <a:gd name="T9" fmla="*/ 0 h 313"/>
              <a:gd name="T10" fmla="*/ 0 60000 65536"/>
              <a:gd name="T11" fmla="*/ 0 60000 65536"/>
              <a:gd name="T12" fmla="*/ 0 60000 65536"/>
              <a:gd name="T13" fmla="*/ 0 60000 65536"/>
              <a:gd name="T14" fmla="*/ 0 60000 65536"/>
              <a:gd name="T15" fmla="*/ 0 w 1687"/>
              <a:gd name="T16" fmla="*/ 0 h 313"/>
              <a:gd name="T17" fmla="*/ 1687 w 1687"/>
              <a:gd name="T18" fmla="*/ 313 h 313"/>
            </a:gdLst>
            <a:ahLst/>
            <a:cxnLst>
              <a:cxn ang="T10">
                <a:pos x="T0" y="T1"/>
              </a:cxn>
              <a:cxn ang="T11">
                <a:pos x="T2" y="T3"/>
              </a:cxn>
              <a:cxn ang="T12">
                <a:pos x="T4" y="T5"/>
              </a:cxn>
              <a:cxn ang="T13">
                <a:pos x="T6" y="T7"/>
              </a:cxn>
              <a:cxn ang="T14">
                <a:pos x="T8" y="T9"/>
              </a:cxn>
            </a:cxnLst>
            <a:rect l="T15" t="T16" r="T17" b="T18"/>
            <a:pathLst>
              <a:path w="1687" h="313">
                <a:moveTo>
                  <a:pt x="0" y="0"/>
                </a:moveTo>
                <a:lnTo>
                  <a:pt x="685" y="0"/>
                </a:lnTo>
                <a:lnTo>
                  <a:pt x="1686" y="312"/>
                </a:lnTo>
                <a:lnTo>
                  <a:pt x="1030" y="312"/>
                </a:lnTo>
                <a:lnTo>
                  <a:pt x="0" y="0"/>
                </a:lnTo>
              </a:path>
            </a:pathLst>
          </a:custGeom>
          <a:solidFill>
            <a:srgbClr val="33CC33"/>
          </a:solidFill>
          <a:ln w="12700" cap="rnd">
            <a:solidFill>
              <a:srgbClr val="000000"/>
            </a:solidFill>
            <a:round/>
            <a:headEnd/>
            <a:tailEnd/>
          </a:ln>
        </p:spPr>
        <p:txBody>
          <a:bodyPr/>
          <a:lstStyle/>
          <a:p>
            <a:endParaRPr lang="en-US"/>
          </a:p>
        </p:txBody>
      </p:sp>
      <p:sp>
        <p:nvSpPr>
          <p:cNvPr id="46095" name="Freeform 14" descr="90%"/>
          <p:cNvSpPr>
            <a:spLocks/>
          </p:cNvSpPr>
          <p:nvPr/>
        </p:nvSpPr>
        <p:spPr bwMode="auto">
          <a:xfrm>
            <a:off x="2655888" y="4225925"/>
            <a:ext cx="1500187" cy="1393825"/>
          </a:xfrm>
          <a:custGeom>
            <a:avLst/>
            <a:gdLst>
              <a:gd name="T0" fmla="*/ 0 w 945"/>
              <a:gd name="T1" fmla="*/ 0 h 739"/>
              <a:gd name="T2" fmla="*/ 0 w 945"/>
              <a:gd name="T3" fmla="*/ 2147483647 h 739"/>
              <a:gd name="T4" fmla="*/ 2147483647 w 945"/>
              <a:gd name="T5" fmla="*/ 2147483647 h 739"/>
              <a:gd name="T6" fmla="*/ 2147483647 w 945"/>
              <a:gd name="T7" fmla="*/ 2147483647 h 739"/>
              <a:gd name="T8" fmla="*/ 0 w 945"/>
              <a:gd name="T9" fmla="*/ 0 h 739"/>
              <a:gd name="T10" fmla="*/ 0 60000 65536"/>
              <a:gd name="T11" fmla="*/ 0 60000 65536"/>
              <a:gd name="T12" fmla="*/ 0 60000 65536"/>
              <a:gd name="T13" fmla="*/ 0 60000 65536"/>
              <a:gd name="T14" fmla="*/ 0 60000 65536"/>
              <a:gd name="T15" fmla="*/ 0 w 945"/>
              <a:gd name="T16" fmla="*/ 0 h 739"/>
              <a:gd name="T17" fmla="*/ 945 w 945"/>
              <a:gd name="T18" fmla="*/ 739 h 739"/>
            </a:gdLst>
            <a:ahLst/>
            <a:cxnLst>
              <a:cxn ang="T10">
                <a:pos x="T0" y="T1"/>
              </a:cxn>
              <a:cxn ang="T11">
                <a:pos x="T2" y="T3"/>
              </a:cxn>
              <a:cxn ang="T12">
                <a:pos x="T4" y="T5"/>
              </a:cxn>
              <a:cxn ang="T13">
                <a:pos x="T6" y="T7"/>
              </a:cxn>
              <a:cxn ang="T14">
                <a:pos x="T8" y="T9"/>
              </a:cxn>
            </a:cxnLst>
            <a:rect l="T15" t="T16" r="T17" b="T18"/>
            <a:pathLst>
              <a:path w="945" h="739">
                <a:moveTo>
                  <a:pt x="0" y="0"/>
                </a:moveTo>
                <a:lnTo>
                  <a:pt x="0" y="443"/>
                </a:lnTo>
                <a:lnTo>
                  <a:pt x="944" y="738"/>
                </a:lnTo>
                <a:lnTo>
                  <a:pt x="944" y="295"/>
                </a:lnTo>
                <a:lnTo>
                  <a:pt x="0" y="0"/>
                </a:lnTo>
              </a:path>
            </a:pathLst>
          </a:custGeom>
          <a:solidFill>
            <a:srgbClr val="FFFF00"/>
          </a:solidFill>
          <a:ln w="12700" cap="rnd">
            <a:solidFill>
              <a:srgbClr val="000000"/>
            </a:solidFill>
            <a:round/>
            <a:headEnd/>
            <a:tailEnd/>
          </a:ln>
        </p:spPr>
        <p:txBody>
          <a:bodyPr/>
          <a:lstStyle/>
          <a:p>
            <a:endParaRPr lang="en-US"/>
          </a:p>
        </p:txBody>
      </p:sp>
      <p:sp>
        <p:nvSpPr>
          <p:cNvPr id="46096" name="Freeform 15"/>
          <p:cNvSpPr>
            <a:spLocks/>
          </p:cNvSpPr>
          <p:nvPr/>
        </p:nvSpPr>
        <p:spPr bwMode="auto">
          <a:xfrm>
            <a:off x="3684588" y="3382963"/>
            <a:ext cx="1501775" cy="1400175"/>
          </a:xfrm>
          <a:custGeom>
            <a:avLst/>
            <a:gdLst>
              <a:gd name="T0" fmla="*/ 0 w 946"/>
              <a:gd name="T1" fmla="*/ 0 h 742"/>
              <a:gd name="T2" fmla="*/ 0 w 946"/>
              <a:gd name="T3" fmla="*/ 2147483647 h 742"/>
              <a:gd name="T4" fmla="*/ 2147483647 w 946"/>
              <a:gd name="T5" fmla="*/ 2147483647 h 742"/>
              <a:gd name="T6" fmla="*/ 2147483647 w 946"/>
              <a:gd name="T7" fmla="*/ 2147483647 h 742"/>
              <a:gd name="T8" fmla="*/ 0 w 946"/>
              <a:gd name="T9" fmla="*/ 0 h 742"/>
              <a:gd name="T10" fmla="*/ 0 60000 65536"/>
              <a:gd name="T11" fmla="*/ 0 60000 65536"/>
              <a:gd name="T12" fmla="*/ 0 60000 65536"/>
              <a:gd name="T13" fmla="*/ 0 60000 65536"/>
              <a:gd name="T14" fmla="*/ 0 60000 65536"/>
              <a:gd name="T15" fmla="*/ 0 w 946"/>
              <a:gd name="T16" fmla="*/ 0 h 742"/>
              <a:gd name="T17" fmla="*/ 946 w 946"/>
              <a:gd name="T18" fmla="*/ 742 h 742"/>
            </a:gdLst>
            <a:ahLst/>
            <a:cxnLst>
              <a:cxn ang="T10">
                <a:pos x="T0" y="T1"/>
              </a:cxn>
              <a:cxn ang="T11">
                <a:pos x="T2" y="T3"/>
              </a:cxn>
              <a:cxn ang="T12">
                <a:pos x="T4" y="T5"/>
              </a:cxn>
              <a:cxn ang="T13">
                <a:pos x="T6" y="T7"/>
              </a:cxn>
              <a:cxn ang="T14">
                <a:pos x="T8" y="T9"/>
              </a:cxn>
            </a:cxnLst>
            <a:rect l="T15" t="T16" r="T17" b="T18"/>
            <a:pathLst>
              <a:path w="946" h="742">
                <a:moveTo>
                  <a:pt x="0" y="0"/>
                </a:moveTo>
                <a:lnTo>
                  <a:pt x="0" y="446"/>
                </a:lnTo>
                <a:lnTo>
                  <a:pt x="945" y="741"/>
                </a:lnTo>
                <a:lnTo>
                  <a:pt x="945" y="297"/>
                </a:lnTo>
                <a:lnTo>
                  <a:pt x="0" y="0"/>
                </a:lnTo>
              </a:path>
            </a:pathLst>
          </a:custGeom>
          <a:solidFill>
            <a:srgbClr val="FF9900"/>
          </a:solidFill>
          <a:ln w="12700" cap="rnd">
            <a:solidFill>
              <a:srgbClr val="000000"/>
            </a:solidFill>
            <a:round/>
            <a:headEnd/>
            <a:tailEnd/>
          </a:ln>
        </p:spPr>
        <p:txBody>
          <a:bodyPr/>
          <a:lstStyle/>
          <a:p>
            <a:endParaRPr lang="en-US"/>
          </a:p>
        </p:txBody>
      </p:sp>
      <p:sp>
        <p:nvSpPr>
          <p:cNvPr id="46097" name="Freeform 16"/>
          <p:cNvSpPr>
            <a:spLocks/>
          </p:cNvSpPr>
          <p:nvPr/>
        </p:nvSpPr>
        <p:spPr bwMode="auto">
          <a:xfrm>
            <a:off x="4672013" y="2547938"/>
            <a:ext cx="1539875" cy="1401762"/>
          </a:xfrm>
          <a:custGeom>
            <a:avLst/>
            <a:gdLst>
              <a:gd name="T0" fmla="*/ 0 w 970"/>
              <a:gd name="T1" fmla="*/ 0 h 743"/>
              <a:gd name="T2" fmla="*/ 0 w 970"/>
              <a:gd name="T3" fmla="*/ 2147483647 h 743"/>
              <a:gd name="T4" fmla="*/ 2147483647 w 970"/>
              <a:gd name="T5" fmla="*/ 2147483647 h 743"/>
              <a:gd name="T6" fmla="*/ 2147483647 w 970"/>
              <a:gd name="T7" fmla="*/ 2147483647 h 743"/>
              <a:gd name="T8" fmla="*/ 0 w 970"/>
              <a:gd name="T9" fmla="*/ 0 h 743"/>
              <a:gd name="T10" fmla="*/ 0 60000 65536"/>
              <a:gd name="T11" fmla="*/ 0 60000 65536"/>
              <a:gd name="T12" fmla="*/ 0 60000 65536"/>
              <a:gd name="T13" fmla="*/ 0 60000 65536"/>
              <a:gd name="T14" fmla="*/ 0 60000 65536"/>
              <a:gd name="T15" fmla="*/ 0 w 970"/>
              <a:gd name="T16" fmla="*/ 0 h 743"/>
              <a:gd name="T17" fmla="*/ 970 w 970"/>
              <a:gd name="T18" fmla="*/ 743 h 743"/>
            </a:gdLst>
            <a:ahLst/>
            <a:cxnLst>
              <a:cxn ang="T10">
                <a:pos x="T0" y="T1"/>
              </a:cxn>
              <a:cxn ang="T11">
                <a:pos x="T2" y="T3"/>
              </a:cxn>
              <a:cxn ang="T12">
                <a:pos x="T4" y="T5"/>
              </a:cxn>
              <a:cxn ang="T13">
                <a:pos x="T6" y="T7"/>
              </a:cxn>
              <a:cxn ang="T14">
                <a:pos x="T8" y="T9"/>
              </a:cxn>
            </a:cxnLst>
            <a:rect l="T15" t="T16" r="T17" b="T18"/>
            <a:pathLst>
              <a:path w="970" h="743">
                <a:moveTo>
                  <a:pt x="0" y="0"/>
                </a:moveTo>
                <a:lnTo>
                  <a:pt x="0" y="444"/>
                </a:lnTo>
                <a:lnTo>
                  <a:pt x="969" y="742"/>
                </a:lnTo>
                <a:lnTo>
                  <a:pt x="969" y="298"/>
                </a:lnTo>
                <a:lnTo>
                  <a:pt x="0" y="0"/>
                </a:lnTo>
              </a:path>
            </a:pathLst>
          </a:custGeom>
          <a:solidFill>
            <a:srgbClr val="FF0000"/>
          </a:solidFill>
          <a:ln w="12700" cap="rnd">
            <a:solidFill>
              <a:srgbClr val="000000"/>
            </a:solidFill>
            <a:round/>
            <a:headEnd/>
            <a:tailEnd/>
          </a:ln>
        </p:spPr>
        <p:txBody>
          <a:bodyPr/>
          <a:lstStyle/>
          <a:p>
            <a:endParaRPr lang="en-US"/>
          </a:p>
        </p:txBody>
      </p:sp>
      <p:sp>
        <p:nvSpPr>
          <p:cNvPr id="46098" name="Freeform 17"/>
          <p:cNvSpPr>
            <a:spLocks/>
          </p:cNvSpPr>
          <p:nvPr/>
        </p:nvSpPr>
        <p:spPr bwMode="auto">
          <a:xfrm>
            <a:off x="5699125" y="1760538"/>
            <a:ext cx="1541463" cy="1349375"/>
          </a:xfrm>
          <a:custGeom>
            <a:avLst/>
            <a:gdLst>
              <a:gd name="T0" fmla="*/ 0 w 971"/>
              <a:gd name="T1" fmla="*/ 0 h 716"/>
              <a:gd name="T2" fmla="*/ 0 w 971"/>
              <a:gd name="T3" fmla="*/ 2147483647 h 716"/>
              <a:gd name="T4" fmla="*/ 2147483647 w 971"/>
              <a:gd name="T5" fmla="*/ 2147483647 h 716"/>
              <a:gd name="T6" fmla="*/ 2147483647 w 971"/>
              <a:gd name="T7" fmla="*/ 2147483647 h 716"/>
              <a:gd name="T8" fmla="*/ 0 w 971"/>
              <a:gd name="T9" fmla="*/ 0 h 716"/>
              <a:gd name="T10" fmla="*/ 0 60000 65536"/>
              <a:gd name="T11" fmla="*/ 0 60000 65536"/>
              <a:gd name="T12" fmla="*/ 0 60000 65536"/>
              <a:gd name="T13" fmla="*/ 0 60000 65536"/>
              <a:gd name="T14" fmla="*/ 0 60000 65536"/>
              <a:gd name="T15" fmla="*/ 0 w 971"/>
              <a:gd name="T16" fmla="*/ 0 h 716"/>
              <a:gd name="T17" fmla="*/ 971 w 971"/>
              <a:gd name="T18" fmla="*/ 716 h 716"/>
            </a:gdLst>
            <a:ahLst/>
            <a:cxnLst>
              <a:cxn ang="T10">
                <a:pos x="T0" y="T1"/>
              </a:cxn>
              <a:cxn ang="T11">
                <a:pos x="T2" y="T3"/>
              </a:cxn>
              <a:cxn ang="T12">
                <a:pos x="T4" y="T5"/>
              </a:cxn>
              <a:cxn ang="T13">
                <a:pos x="T6" y="T7"/>
              </a:cxn>
              <a:cxn ang="T14">
                <a:pos x="T8" y="T9"/>
              </a:cxn>
            </a:cxnLst>
            <a:rect l="T15" t="T16" r="T17" b="T18"/>
            <a:pathLst>
              <a:path w="971" h="716">
                <a:moveTo>
                  <a:pt x="0" y="0"/>
                </a:moveTo>
                <a:lnTo>
                  <a:pt x="0" y="418"/>
                </a:lnTo>
                <a:lnTo>
                  <a:pt x="970" y="715"/>
                </a:lnTo>
                <a:lnTo>
                  <a:pt x="970" y="269"/>
                </a:lnTo>
                <a:lnTo>
                  <a:pt x="0" y="0"/>
                </a:lnTo>
              </a:path>
            </a:pathLst>
          </a:custGeom>
          <a:solidFill>
            <a:srgbClr val="FF33CC"/>
          </a:solidFill>
          <a:ln w="12700" cap="rnd">
            <a:solidFill>
              <a:srgbClr val="000000"/>
            </a:solidFill>
            <a:round/>
            <a:headEnd/>
            <a:tailEnd/>
          </a:ln>
        </p:spPr>
        <p:txBody>
          <a:bodyPr/>
          <a:lstStyle/>
          <a:p>
            <a:endParaRPr lang="en-US"/>
          </a:p>
        </p:txBody>
      </p:sp>
      <p:sp>
        <p:nvSpPr>
          <p:cNvPr id="21522" name="AutoShape 18"/>
          <p:cNvSpPr>
            <a:spLocks noChangeArrowheads="1"/>
          </p:cNvSpPr>
          <p:nvPr/>
        </p:nvSpPr>
        <p:spPr bwMode="auto">
          <a:xfrm rot="8455081" flipH="1">
            <a:off x="3065944" y="3942644"/>
            <a:ext cx="6176424" cy="927100"/>
          </a:xfrm>
          <a:prstGeom prst="rightArrow">
            <a:avLst>
              <a:gd name="adj1" fmla="val 50000"/>
              <a:gd name="adj2" fmla="val 108579"/>
            </a:avLst>
          </a:prstGeom>
          <a:gradFill flip="none" rotWithShape="1">
            <a:gsLst>
              <a:gs pos="0">
                <a:srgbClr val="008000"/>
              </a:gs>
              <a:gs pos="100000">
                <a:srgbClr val="99FF33"/>
              </a:gs>
            </a:gsLst>
            <a:lin ang="10800000" scaled="1"/>
            <a:tileRect/>
          </a:gradFill>
          <a:ln w="12700">
            <a:solidFill>
              <a:schemeClr val="tx1"/>
            </a:solidFill>
            <a:miter lim="800000"/>
            <a:headEnd/>
            <a:tailEnd/>
          </a:ln>
          <a:effectLst>
            <a:outerShdw dist="85194" dir="1593903" algn="ctr" rotWithShape="0">
              <a:schemeClr val="bg2"/>
            </a:outerShdw>
          </a:effectLst>
          <a:scene3d>
            <a:camera prst="orthographicFront"/>
            <a:lightRig rig="threePt" dir="t"/>
          </a:scene3d>
          <a:sp3d>
            <a:bevelT prst="angle"/>
          </a:sp3d>
        </p:spPr>
        <p:txBody>
          <a:bodyPr rot="10800000" wrap="none" anchor="ctr"/>
          <a:lstStyle/>
          <a:p>
            <a:pPr fontAlgn="auto">
              <a:spcBef>
                <a:spcPts val="0"/>
              </a:spcBef>
              <a:spcAft>
                <a:spcPts val="0"/>
              </a:spcAft>
              <a:defRPr/>
            </a:pPr>
            <a:endParaRPr lang="en-US" dirty="0">
              <a:latin typeface="+mn-lt"/>
            </a:endParaRPr>
          </a:p>
        </p:txBody>
      </p:sp>
      <p:sp>
        <p:nvSpPr>
          <p:cNvPr id="29" name="TextBox 28"/>
          <p:cNvSpPr txBox="1">
            <a:spLocks noChangeArrowheads="1"/>
          </p:cNvSpPr>
          <p:nvPr/>
        </p:nvSpPr>
        <p:spPr bwMode="auto">
          <a:xfrm rot="-2450645">
            <a:off x="3743325" y="5816600"/>
            <a:ext cx="9159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simple</a:t>
            </a:r>
          </a:p>
        </p:txBody>
      </p:sp>
      <p:sp>
        <p:nvSpPr>
          <p:cNvPr id="30" name="TextBox 29"/>
          <p:cNvSpPr txBox="1">
            <a:spLocks noChangeArrowheads="1"/>
          </p:cNvSpPr>
          <p:nvPr/>
        </p:nvSpPr>
        <p:spPr bwMode="auto">
          <a:xfrm rot="-2359892">
            <a:off x="7077075" y="2979738"/>
            <a:ext cx="1120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complex</a:t>
            </a:r>
          </a:p>
        </p:txBody>
      </p:sp>
      <p:sp>
        <p:nvSpPr>
          <p:cNvPr id="25" name="Slide Number Placeholder 24"/>
          <p:cNvSpPr>
            <a:spLocks noGrp="1"/>
          </p:cNvSpPr>
          <p:nvPr>
            <p:ph type="sldNum" sz="quarter" idx="10"/>
          </p:nvPr>
        </p:nvSpPr>
        <p:spPr/>
        <p:txBody>
          <a:bodyPr/>
          <a:lstStyle/>
          <a:p>
            <a:pPr>
              <a:defRPr/>
            </a:pPr>
            <a:fld id="{704AAC84-CF9A-458D-8B69-573E30CBDF72}" type="slidenum">
              <a:rPr lang="en-US" smtClean="0"/>
              <a:pPr>
                <a:defRPr/>
              </a:pPr>
              <a:t>14</a:t>
            </a:fld>
            <a:endParaRPr lang="en-US" dirty="0"/>
          </a:p>
        </p:txBody>
      </p:sp>
      <p:sp>
        <p:nvSpPr>
          <p:cNvPr id="26" name="Rounded Rectangle 25"/>
          <p:cNvSpPr/>
          <p:nvPr/>
        </p:nvSpPr>
        <p:spPr>
          <a:xfrm>
            <a:off x="5791200" y="5053018"/>
            <a:ext cx="3200400" cy="612947"/>
          </a:xfrm>
          <a:prstGeom prst="roundRect">
            <a:avLst/>
          </a:prstGeom>
          <a:solidFill>
            <a:srgbClr val="99CCFF"/>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90000"/>
              </a:lnSpc>
              <a:spcBef>
                <a:spcPct val="50000"/>
              </a:spcBef>
              <a:defRPr/>
            </a:pPr>
            <a:r>
              <a:rPr lang="en-US" sz="1000" i="1" dirty="0">
                <a:solidFill>
                  <a:schemeClr val="tx1"/>
                </a:solidFill>
              </a:rPr>
              <a:t>Adapted from CIRCLE (National Head Start Literacy Train the Trainer Manual</a:t>
            </a:r>
            <a:r>
              <a:rPr lang="en-US" sz="1000" i="1" dirty="0" smtClean="0">
                <a:solidFill>
                  <a:schemeClr val="tx1"/>
                </a:solidFill>
              </a:rPr>
              <a:t>). (2002) </a:t>
            </a:r>
            <a:r>
              <a:rPr lang="en-US" sz="1000" i="1" dirty="0">
                <a:solidFill>
                  <a:schemeClr val="tx1"/>
                </a:solidFill>
              </a:rPr>
              <a:t>UT Health Science Center at </a:t>
            </a:r>
            <a:r>
              <a:rPr lang="en-US" sz="1000" i="1" dirty="0" smtClean="0">
                <a:solidFill>
                  <a:schemeClr val="tx1"/>
                </a:solidFill>
              </a:rPr>
              <a:t>Houston.</a:t>
            </a:r>
            <a:endParaRPr lang="en-US" sz="1000" i="1" dirty="0">
              <a:solidFill>
                <a:schemeClr val="tx1"/>
              </a:solidFill>
            </a:endParaRPr>
          </a:p>
        </p:txBody>
      </p:sp>
    </p:spTree>
    <p:extLst>
      <p:ext uri="{BB962C8B-B14F-4D97-AF65-F5344CB8AC3E}">
        <p14:creationId xmlns:p14="http://schemas.microsoft.com/office/powerpoint/2010/main" val="1057315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29"/>
                                        </p:tgtEl>
                                        <p:attrNameLst>
                                          <p:attrName>style.visibility</p:attrName>
                                        </p:attrNameLst>
                                      </p:cBhvr>
                                      <p:to>
                                        <p:strVal val="visible"/>
                                      </p:to>
                                    </p:set>
                                    <p:animEffect transition="in" filter="blinds(horizontal)">
                                      <p:cBhvr>
                                        <p:cTn id="7" dur="500"/>
                                        <p:tgtEl>
                                          <p:spTgt spid="21529"/>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1508"/>
                                        </p:tgtEl>
                                        <p:attrNameLst>
                                          <p:attrName>style.visibility</p:attrName>
                                        </p:attrNameLst>
                                      </p:cBhvr>
                                      <p:to>
                                        <p:strVal val="visible"/>
                                      </p:to>
                                    </p:set>
                                    <p:animEffect transition="in" filter="blinds(horizontal)">
                                      <p:cBhvr>
                                        <p:cTn id="11" dur="500"/>
                                        <p:tgtEl>
                                          <p:spTgt spid="21508"/>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1509"/>
                                        </p:tgtEl>
                                        <p:attrNameLst>
                                          <p:attrName>style.visibility</p:attrName>
                                        </p:attrNameLst>
                                      </p:cBhvr>
                                      <p:to>
                                        <p:strVal val="visible"/>
                                      </p:to>
                                    </p:set>
                                    <p:animEffect transition="in" filter="blinds(horizontal)">
                                      <p:cBhvr>
                                        <p:cTn id="15" dur="500"/>
                                        <p:tgtEl>
                                          <p:spTgt spid="21509"/>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21510"/>
                                        </p:tgtEl>
                                        <p:attrNameLst>
                                          <p:attrName>style.visibility</p:attrName>
                                        </p:attrNameLst>
                                      </p:cBhvr>
                                      <p:to>
                                        <p:strVal val="visible"/>
                                      </p:to>
                                    </p:set>
                                    <p:animEffect transition="in" filter="blinds(horizontal)">
                                      <p:cBhvr>
                                        <p:cTn id="19" dur="500"/>
                                        <p:tgtEl>
                                          <p:spTgt spid="21510"/>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21511"/>
                                        </p:tgtEl>
                                        <p:attrNameLst>
                                          <p:attrName>style.visibility</p:attrName>
                                        </p:attrNameLst>
                                      </p:cBhvr>
                                      <p:to>
                                        <p:strVal val="visible"/>
                                      </p:to>
                                    </p:set>
                                    <p:animEffect transition="in" filter="blinds(horizontal)">
                                      <p:cBhvr>
                                        <p:cTn id="23" dur="500"/>
                                        <p:tgtEl>
                                          <p:spTgt spid="21511"/>
                                        </p:tgtEl>
                                      </p:cBhvr>
                                    </p:animEffect>
                                  </p:childTnLst>
                                </p:cTn>
                              </p:par>
                            </p:childTnLst>
                          </p:cTn>
                        </p:par>
                        <p:par>
                          <p:cTn id="24" fill="hold" nodeType="afterGroup">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blinds(horizontal)">
                                      <p:cBhvr>
                                        <p:cTn id="27" dur="500"/>
                                        <p:tgtEl>
                                          <p:spTgt spid="21512"/>
                                        </p:tgtEl>
                                      </p:cBhvr>
                                    </p:animEffect>
                                  </p:childTnLst>
                                </p:cTn>
                              </p:par>
                            </p:childTnLst>
                          </p:cTn>
                        </p:par>
                        <p:par>
                          <p:cTn id="28" fill="hold" nodeType="afterGroup">
                            <p:stCondLst>
                              <p:cond delay="3000"/>
                            </p:stCondLst>
                            <p:childTnLst>
                              <p:par>
                                <p:cTn id="29" presetID="56" presetClass="path" presetSubtype="0" accel="50000" decel="50000" fill="hold" nodeType="afterEffect">
                                  <p:stCondLst>
                                    <p:cond delay="0"/>
                                  </p:stCondLst>
                                  <p:childTnLst>
                                    <p:animMotion origin="layout" path="M -0.625 0.69919 L 3.33333E-6 3.64162E-6 " pathEditMode="relative" rAng="0" ptsTypes="AA">
                                      <p:cBhvr>
                                        <p:cTn id="30" dur="2000" fill="hold"/>
                                        <p:tgtEl>
                                          <p:spTgt spid="21522"/>
                                        </p:tgtEl>
                                        <p:attrNameLst>
                                          <p:attrName>ppt_x</p:attrName>
                                          <p:attrName>ppt_y</p:attrName>
                                        </p:attrNameLst>
                                      </p:cBhvr>
                                      <p:rCtr x="31300" y="-35000"/>
                                    </p:animMotion>
                                  </p:childTnLst>
                                </p:cTn>
                              </p:par>
                            </p:childTnLst>
                          </p:cTn>
                        </p:par>
                        <p:par>
                          <p:cTn id="31" fill="hold" nodeType="afterGroup">
                            <p:stCondLst>
                              <p:cond delay="5000"/>
                            </p:stCondLst>
                            <p:childTnLst>
                              <p:par>
                                <p:cTn id="32" presetID="3" presetClass="entr" presetSubtype="10"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linds(horizontal)">
                                      <p:cBhvr>
                                        <p:cTn id="34" dur="500"/>
                                        <p:tgtEl>
                                          <p:spTgt spid="29"/>
                                        </p:tgtEl>
                                      </p:cBhvr>
                                    </p:animEffect>
                                  </p:childTnLst>
                                </p:cTn>
                              </p:par>
                            </p:childTnLst>
                          </p:cTn>
                        </p:par>
                        <p:par>
                          <p:cTn id="35" fill="hold" nodeType="afterGroup">
                            <p:stCondLst>
                              <p:cond delay="5500"/>
                            </p:stCondLst>
                            <p:childTnLst>
                              <p:par>
                                <p:cTn id="36" presetID="3" presetClass="entr" presetSubtype="10"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linds(horizontal)">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9" grpId="0"/>
      <p:bldP spid="21508" grpId="0"/>
      <p:bldP spid="21509" grpId="0"/>
      <p:bldP spid="21510" grpId="0"/>
      <p:bldP spid="21511" grpId="0"/>
      <p:bldP spid="21512"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267200" y="1600200"/>
            <a:ext cx="4343400" cy="3916363"/>
          </a:xfrm>
          <a:prstGeom prst="rect">
            <a:avLst/>
          </a:prstGeom>
        </p:spPr>
        <p:txBody>
          <a:bodyPr/>
          <a:lstStyle/>
          <a:p>
            <a:pPr marL="342900" indent="-342900" eaLnBrk="0" hangingPunct="0">
              <a:spcBef>
                <a:spcPct val="20000"/>
              </a:spcBef>
              <a:buClr>
                <a:srgbClr val="FF0000"/>
              </a:buClr>
              <a:buFont typeface="Wingdings" pitchFamily="2" charset="2"/>
              <a:buChar char="v"/>
              <a:defRPr/>
            </a:pPr>
            <a:endParaRPr lang="en-US" sz="1200" kern="0" dirty="0">
              <a:solidFill>
                <a:srgbClr val="FF0000"/>
              </a:solidFill>
              <a:cs typeface="Arial" pitchFamily="34" charset="0"/>
            </a:endParaRPr>
          </a:p>
          <a:p>
            <a:pPr marL="342900" indent="-342900" eaLnBrk="0" hangingPunct="0">
              <a:spcBef>
                <a:spcPct val="20000"/>
              </a:spcBef>
              <a:buClr>
                <a:srgbClr val="FF0000"/>
              </a:buClr>
              <a:buFont typeface="Wingdings" pitchFamily="2" charset="2"/>
              <a:buChar char="v"/>
              <a:defRPr/>
            </a:pPr>
            <a:r>
              <a:rPr lang="en-US" sz="4800" kern="0" dirty="0">
                <a:solidFill>
                  <a:srgbClr val="FF0000"/>
                </a:solidFill>
                <a:effectLst>
                  <a:outerShdw blurRad="38100" dist="38100" dir="2700000" algn="tl">
                    <a:srgbClr val="000000">
                      <a:alpha val="43137"/>
                    </a:srgbClr>
                  </a:outerShdw>
                </a:effectLst>
                <a:cs typeface="Arial" pitchFamily="34" charset="0"/>
              </a:rPr>
              <a:t> Phonemes</a:t>
            </a:r>
          </a:p>
          <a:p>
            <a:pPr marL="342900" indent="-342900" eaLnBrk="0" hangingPunct="0">
              <a:spcBef>
                <a:spcPct val="20000"/>
              </a:spcBef>
              <a:buClr>
                <a:srgbClr val="FF0000"/>
              </a:buClr>
              <a:defRPr/>
            </a:pPr>
            <a:endParaRPr lang="en-US" sz="1200" kern="0" dirty="0">
              <a:solidFill>
                <a:srgbClr val="FF0000"/>
              </a:solidFill>
              <a:effectLst>
                <a:outerShdw blurRad="38100" dist="38100" dir="2700000" algn="tl">
                  <a:srgbClr val="000000">
                    <a:alpha val="43137"/>
                  </a:srgbClr>
                </a:outerShdw>
              </a:effectLst>
              <a:cs typeface="Arial" pitchFamily="34" charset="0"/>
            </a:endParaRPr>
          </a:p>
          <a:p>
            <a:pPr marL="342900" indent="-342900" eaLnBrk="0" hangingPunct="0">
              <a:spcBef>
                <a:spcPct val="20000"/>
              </a:spcBef>
              <a:buClr>
                <a:srgbClr val="FF0000"/>
              </a:buClr>
              <a:buFont typeface="Wingdings" pitchFamily="2" charset="2"/>
              <a:buChar char="v"/>
              <a:defRPr/>
            </a:pPr>
            <a:r>
              <a:rPr lang="en-US" sz="4800" kern="0" dirty="0">
                <a:effectLst>
                  <a:outerShdw blurRad="38100" dist="38100" dir="2700000" algn="tl">
                    <a:srgbClr val="000000">
                      <a:alpha val="43137"/>
                    </a:srgbClr>
                  </a:outerShdw>
                </a:effectLst>
                <a:cs typeface="Arial" pitchFamily="34" charset="0"/>
              </a:rPr>
              <a:t> Syllables</a:t>
            </a:r>
          </a:p>
          <a:p>
            <a:pPr marL="342900" indent="-342900" eaLnBrk="0" hangingPunct="0">
              <a:spcBef>
                <a:spcPct val="20000"/>
              </a:spcBef>
              <a:buClr>
                <a:srgbClr val="FF0000"/>
              </a:buClr>
              <a:defRPr/>
            </a:pPr>
            <a:endParaRPr lang="en-US" sz="1200" kern="0" dirty="0">
              <a:solidFill>
                <a:srgbClr val="FF0000"/>
              </a:solidFill>
              <a:effectLst>
                <a:outerShdw blurRad="38100" dist="38100" dir="2700000" algn="tl">
                  <a:srgbClr val="000000">
                    <a:alpha val="43137"/>
                  </a:srgbClr>
                </a:outerShdw>
              </a:effectLst>
              <a:cs typeface="Arial" pitchFamily="34" charset="0"/>
            </a:endParaRPr>
          </a:p>
          <a:p>
            <a:pPr marL="342900" indent="-342900" eaLnBrk="0" hangingPunct="0">
              <a:spcBef>
                <a:spcPct val="20000"/>
              </a:spcBef>
              <a:buClr>
                <a:srgbClr val="FF0000"/>
              </a:buClr>
              <a:buFont typeface="Wingdings" pitchFamily="2" charset="2"/>
              <a:buChar char="v"/>
              <a:defRPr/>
            </a:pPr>
            <a:r>
              <a:rPr lang="en-US" sz="4800" kern="0" dirty="0">
                <a:solidFill>
                  <a:srgbClr val="006600"/>
                </a:solidFill>
                <a:effectLst>
                  <a:outerShdw blurRad="38100" dist="38100" dir="2700000" algn="tl">
                    <a:srgbClr val="000000"/>
                  </a:outerShdw>
                </a:effectLst>
                <a:cs typeface="Arial" pitchFamily="34" charset="0"/>
              </a:rPr>
              <a:t> </a:t>
            </a:r>
            <a:r>
              <a:rPr lang="en-US" sz="4800" kern="0" dirty="0">
                <a:solidFill>
                  <a:srgbClr val="008000"/>
                </a:solidFill>
                <a:effectLst>
                  <a:outerShdw blurRad="38100" dist="38100" dir="2700000" algn="tl">
                    <a:srgbClr val="000000">
                      <a:alpha val="43137"/>
                    </a:srgbClr>
                  </a:outerShdw>
                </a:effectLst>
                <a:cs typeface="Arial" pitchFamily="34" charset="0"/>
              </a:rPr>
              <a:t>Sentences</a:t>
            </a:r>
          </a:p>
          <a:p>
            <a:pPr marL="342900" indent="-342900" eaLnBrk="0" hangingPunct="0">
              <a:spcBef>
                <a:spcPct val="20000"/>
              </a:spcBef>
              <a:buClr>
                <a:srgbClr val="FF0000"/>
              </a:buClr>
              <a:buFont typeface="Wingdings" pitchFamily="2" charset="2"/>
              <a:buChar char="v"/>
              <a:defRPr/>
            </a:pPr>
            <a:endParaRPr lang="en-US" sz="5400" kern="0" dirty="0">
              <a:solidFill>
                <a:srgbClr val="FF0000"/>
              </a:solidFill>
              <a:cs typeface="Arial" pitchFamily="34" charset="0"/>
            </a:endParaRPr>
          </a:p>
        </p:txBody>
      </p:sp>
      <p:sp>
        <p:nvSpPr>
          <p:cNvPr id="48131" name="AutoShape 4"/>
          <p:cNvSpPr>
            <a:spLocks noChangeArrowheads="1"/>
          </p:cNvSpPr>
          <p:nvPr/>
        </p:nvSpPr>
        <p:spPr bwMode="auto">
          <a:xfrm flipV="1">
            <a:off x="2743200" y="894928"/>
            <a:ext cx="942975" cy="5486400"/>
          </a:xfrm>
          <a:prstGeom prst="downArrow">
            <a:avLst>
              <a:gd name="adj1" fmla="val 50000"/>
              <a:gd name="adj2" fmla="val 115152"/>
            </a:avLst>
          </a:prstGeom>
          <a:gradFill rotWithShape="1">
            <a:gsLst>
              <a:gs pos="0">
                <a:srgbClr val="FF0000"/>
              </a:gs>
              <a:gs pos="100000">
                <a:srgbClr val="33CC33"/>
              </a:gs>
            </a:gsLst>
            <a:lin ang="16200000" scaled="1"/>
          </a:gradFill>
          <a:ln w="9525">
            <a:solidFill>
              <a:schemeClr val="tx1"/>
            </a:solidFill>
            <a:miter lim="800000"/>
            <a:headEnd/>
            <a:tailEnd/>
          </a:ln>
        </p:spPr>
        <p:txBody>
          <a:bodyPr wrap="none" anchor="ctr"/>
          <a:lstStyle/>
          <a:p>
            <a:endParaRPr lang="en-US">
              <a:cs typeface="Arial" pitchFamily="34" charset="0"/>
            </a:endParaRPr>
          </a:p>
        </p:txBody>
      </p:sp>
      <p:sp>
        <p:nvSpPr>
          <p:cNvPr id="5" name="Text Box 6"/>
          <p:cNvSpPr txBox="1">
            <a:spLocks noChangeArrowheads="1"/>
          </p:cNvSpPr>
          <p:nvPr/>
        </p:nvSpPr>
        <p:spPr bwMode="auto">
          <a:xfrm rot="16200000">
            <a:off x="692150" y="2279650"/>
            <a:ext cx="2005013" cy="646113"/>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3600" dirty="0">
                <a:solidFill>
                  <a:srgbClr val="FF0000"/>
                </a:solidFill>
                <a:effectLst>
                  <a:outerShdw blurRad="38100" dist="38100" dir="2700000" algn="tl">
                    <a:srgbClr val="000000">
                      <a:alpha val="43137"/>
                    </a:srgbClr>
                  </a:outerShdw>
                </a:effectLst>
                <a:cs typeface="Arial" pitchFamily="34" charset="0"/>
              </a:rPr>
              <a:t>Complex</a:t>
            </a:r>
          </a:p>
        </p:txBody>
      </p:sp>
      <p:sp>
        <p:nvSpPr>
          <p:cNvPr id="6" name="Text Box 5"/>
          <p:cNvSpPr txBox="1">
            <a:spLocks noChangeArrowheads="1"/>
          </p:cNvSpPr>
          <p:nvPr/>
        </p:nvSpPr>
        <p:spPr bwMode="auto">
          <a:xfrm rot="16200000">
            <a:off x="877888" y="4513262"/>
            <a:ext cx="1595438" cy="646113"/>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3600" dirty="0">
                <a:solidFill>
                  <a:srgbClr val="008000"/>
                </a:solidFill>
                <a:effectLst>
                  <a:outerShdw blurRad="38100" dist="38100" dir="2700000" algn="tl">
                    <a:srgbClr val="000000">
                      <a:alpha val="43137"/>
                    </a:srgbClr>
                  </a:outerShdw>
                </a:effectLst>
                <a:cs typeface="Arial" pitchFamily="34" charset="0"/>
              </a:rPr>
              <a:t>Simple</a:t>
            </a:r>
          </a:p>
        </p:txBody>
      </p:sp>
      <p:sp>
        <p:nvSpPr>
          <p:cNvPr id="9" name="Slide Number Placeholder 8"/>
          <p:cNvSpPr>
            <a:spLocks noGrp="1"/>
          </p:cNvSpPr>
          <p:nvPr>
            <p:ph type="sldNum" sz="quarter" idx="10"/>
          </p:nvPr>
        </p:nvSpPr>
        <p:spPr/>
        <p:txBody>
          <a:bodyPr/>
          <a:lstStyle/>
          <a:p>
            <a:pPr>
              <a:defRPr/>
            </a:pPr>
            <a:fld id="{D71A5856-35B4-4A96-B441-8B207E210B96}" type="slidenum">
              <a:rPr lang="en-US" smtClean="0"/>
              <a:pPr>
                <a:defRPr/>
              </a:pPr>
              <a:t>15</a:t>
            </a:fld>
            <a:endParaRPr lang="en-US" dirty="0"/>
          </a:p>
        </p:txBody>
      </p:sp>
    </p:spTree>
    <p:extLst>
      <p:ext uri="{BB962C8B-B14F-4D97-AF65-F5344CB8AC3E}">
        <p14:creationId xmlns:p14="http://schemas.microsoft.com/office/powerpoint/2010/main" val="227356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reeform 22" descr="90%"/>
          <p:cNvSpPr>
            <a:spLocks/>
          </p:cNvSpPr>
          <p:nvPr/>
        </p:nvSpPr>
        <p:spPr bwMode="auto">
          <a:xfrm rot="-152884">
            <a:off x="1562100" y="5070475"/>
            <a:ext cx="1627188" cy="1752600"/>
          </a:xfrm>
          <a:custGeom>
            <a:avLst/>
            <a:gdLst>
              <a:gd name="T0" fmla="*/ 0 w 945"/>
              <a:gd name="T1" fmla="*/ 0 h 739"/>
              <a:gd name="T2" fmla="*/ 0 w 945"/>
              <a:gd name="T3" fmla="*/ 2147483647 h 739"/>
              <a:gd name="T4" fmla="*/ 2147483647 w 945"/>
              <a:gd name="T5" fmla="*/ 2147483647 h 739"/>
              <a:gd name="T6" fmla="*/ 2147483647 w 945"/>
              <a:gd name="T7" fmla="*/ 2147483647 h 739"/>
              <a:gd name="T8" fmla="*/ 0 w 945"/>
              <a:gd name="T9" fmla="*/ 0 h 739"/>
              <a:gd name="T10" fmla="*/ 0 60000 65536"/>
              <a:gd name="T11" fmla="*/ 0 60000 65536"/>
              <a:gd name="T12" fmla="*/ 0 60000 65536"/>
              <a:gd name="T13" fmla="*/ 0 60000 65536"/>
              <a:gd name="T14" fmla="*/ 0 60000 65536"/>
              <a:gd name="T15" fmla="*/ 0 w 945"/>
              <a:gd name="T16" fmla="*/ 0 h 739"/>
              <a:gd name="T17" fmla="*/ 945 w 945"/>
              <a:gd name="T18" fmla="*/ 739 h 739"/>
            </a:gdLst>
            <a:ahLst/>
            <a:cxnLst>
              <a:cxn ang="T10">
                <a:pos x="T0" y="T1"/>
              </a:cxn>
              <a:cxn ang="T11">
                <a:pos x="T2" y="T3"/>
              </a:cxn>
              <a:cxn ang="T12">
                <a:pos x="T4" y="T5"/>
              </a:cxn>
              <a:cxn ang="T13">
                <a:pos x="T6" y="T7"/>
              </a:cxn>
              <a:cxn ang="T14">
                <a:pos x="T8" y="T9"/>
              </a:cxn>
            </a:cxnLst>
            <a:rect l="T15" t="T16" r="T17" b="T18"/>
            <a:pathLst>
              <a:path w="945" h="739">
                <a:moveTo>
                  <a:pt x="0" y="0"/>
                </a:moveTo>
                <a:lnTo>
                  <a:pt x="0" y="443"/>
                </a:lnTo>
                <a:lnTo>
                  <a:pt x="944" y="738"/>
                </a:lnTo>
                <a:lnTo>
                  <a:pt x="944" y="295"/>
                </a:lnTo>
                <a:lnTo>
                  <a:pt x="0" y="0"/>
                </a:lnTo>
              </a:path>
            </a:pathLst>
          </a:custGeom>
          <a:solidFill>
            <a:srgbClr val="00B0F0"/>
          </a:solidFill>
          <a:ln w="12700" cap="rnd">
            <a:solidFill>
              <a:srgbClr val="000000"/>
            </a:solidFill>
            <a:round/>
            <a:headEnd/>
            <a:tailEnd/>
          </a:ln>
        </p:spPr>
        <p:txBody>
          <a:bodyPr/>
          <a:lstStyle/>
          <a:p>
            <a:endParaRPr lang="en-US"/>
          </a:p>
        </p:txBody>
      </p:sp>
      <p:sp>
        <p:nvSpPr>
          <p:cNvPr id="21507" name="Rectangle 3"/>
          <p:cNvSpPr>
            <a:spLocks noChangeArrowheads="1"/>
          </p:cNvSpPr>
          <p:nvPr/>
        </p:nvSpPr>
        <p:spPr bwMode="auto">
          <a:xfrm>
            <a:off x="92769" y="1117656"/>
            <a:ext cx="2755206" cy="1066800"/>
          </a:xfrm>
          <a:prstGeom prst="rect">
            <a:avLst/>
          </a:prstGeom>
          <a:noFill/>
          <a:ln w="12700">
            <a:noFill/>
            <a:miter lim="800000"/>
            <a:headEnd/>
            <a:tailEnd/>
          </a:ln>
          <a:effectLst>
            <a:outerShdw dist="17961" dir="2700000" algn="ctr" rotWithShape="0">
              <a:srgbClr val="8D8D8D"/>
            </a:outerShdw>
          </a:effectLst>
        </p:spPr>
        <p:txBody>
          <a:bodyPr lIns="90477" tIns="44445" rIns="90477" bIns="44445" anchor="ctr"/>
          <a:lstStyle/>
          <a:p>
            <a:pPr eaLnBrk="0" fontAlgn="auto" hangingPunct="0">
              <a:lnSpc>
                <a:spcPct val="90000"/>
              </a:lnSpc>
              <a:spcBef>
                <a:spcPts val="0"/>
              </a:spcBef>
              <a:spcAft>
                <a:spcPts val="0"/>
              </a:spcAft>
              <a:defRPr/>
            </a:pPr>
            <a:r>
              <a:rPr lang="en-US" sz="3600" b="1" dirty="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effectLst>
                  <a:outerShdw blurRad="38100" dist="38100" dir="2700000" algn="tl">
                    <a:srgbClr val="000000"/>
                  </a:outerShdw>
                </a:effectLst>
                <a:latin typeface="+mn-lt"/>
              </a:rPr>
              <a:t>Phonological Awareness Continuum</a:t>
            </a:r>
          </a:p>
        </p:txBody>
      </p:sp>
      <p:sp>
        <p:nvSpPr>
          <p:cNvPr id="49156" name="Freeform 9"/>
          <p:cNvSpPr>
            <a:spLocks/>
          </p:cNvSpPr>
          <p:nvPr/>
        </p:nvSpPr>
        <p:spPr bwMode="auto">
          <a:xfrm>
            <a:off x="5699125" y="1743075"/>
            <a:ext cx="2803525" cy="539750"/>
          </a:xfrm>
          <a:custGeom>
            <a:avLst/>
            <a:gdLst>
              <a:gd name="T0" fmla="*/ 2147483647 w 2214"/>
              <a:gd name="T1" fmla="*/ 0 h 286"/>
              <a:gd name="T2" fmla="*/ 2147483647 w 2214"/>
              <a:gd name="T3" fmla="*/ 2147483647 h 286"/>
              <a:gd name="T4" fmla="*/ 2147483647 w 2214"/>
              <a:gd name="T5" fmla="*/ 2147483647 h 286"/>
              <a:gd name="T6" fmla="*/ 0 w 2214"/>
              <a:gd name="T7" fmla="*/ 0 h 286"/>
              <a:gd name="T8" fmla="*/ 2147483647 w 2214"/>
              <a:gd name="T9" fmla="*/ 0 h 286"/>
              <a:gd name="T10" fmla="*/ 0 60000 65536"/>
              <a:gd name="T11" fmla="*/ 0 60000 65536"/>
              <a:gd name="T12" fmla="*/ 0 60000 65536"/>
              <a:gd name="T13" fmla="*/ 0 60000 65536"/>
              <a:gd name="T14" fmla="*/ 0 60000 65536"/>
              <a:gd name="T15" fmla="*/ 0 w 2214"/>
              <a:gd name="T16" fmla="*/ 0 h 286"/>
              <a:gd name="T17" fmla="*/ 2214 w 2214"/>
              <a:gd name="T18" fmla="*/ 286 h 286"/>
            </a:gdLst>
            <a:ahLst/>
            <a:cxnLst>
              <a:cxn ang="T10">
                <a:pos x="T0" y="T1"/>
              </a:cxn>
              <a:cxn ang="T11">
                <a:pos x="T2" y="T3"/>
              </a:cxn>
              <a:cxn ang="T12">
                <a:pos x="T4" y="T5"/>
              </a:cxn>
              <a:cxn ang="T13">
                <a:pos x="T6" y="T7"/>
              </a:cxn>
              <a:cxn ang="T14">
                <a:pos x="T8" y="T9"/>
              </a:cxn>
            </a:cxnLst>
            <a:rect l="T15" t="T16" r="T17" b="T18"/>
            <a:pathLst>
              <a:path w="2214" h="286">
                <a:moveTo>
                  <a:pt x="1384" y="0"/>
                </a:moveTo>
                <a:lnTo>
                  <a:pt x="2213" y="285"/>
                </a:lnTo>
                <a:lnTo>
                  <a:pt x="829" y="285"/>
                </a:lnTo>
                <a:lnTo>
                  <a:pt x="0" y="0"/>
                </a:lnTo>
                <a:lnTo>
                  <a:pt x="1384" y="0"/>
                </a:lnTo>
              </a:path>
            </a:pathLst>
          </a:custGeom>
          <a:solidFill>
            <a:srgbClr val="FF33CC"/>
          </a:solidFill>
          <a:ln w="12700" cap="rnd">
            <a:solidFill>
              <a:srgbClr val="000000"/>
            </a:solidFill>
            <a:round/>
            <a:headEnd/>
            <a:tailEnd/>
          </a:ln>
        </p:spPr>
        <p:txBody>
          <a:bodyPr/>
          <a:lstStyle/>
          <a:p>
            <a:endParaRPr lang="en-US"/>
          </a:p>
        </p:txBody>
      </p:sp>
      <p:sp>
        <p:nvSpPr>
          <p:cNvPr id="21529" name="Text Box 25"/>
          <p:cNvSpPr txBox="1">
            <a:spLocks noChangeArrowheads="1"/>
          </p:cNvSpPr>
          <p:nvPr/>
        </p:nvSpPr>
        <p:spPr bwMode="auto">
          <a:xfrm>
            <a:off x="152400" y="5334000"/>
            <a:ext cx="1981200" cy="45720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400" dirty="0">
                <a:solidFill>
                  <a:srgbClr val="00B0F0"/>
                </a:solidFill>
                <a:effectLst>
                  <a:outerShdw blurRad="38100" dist="38100" dir="2700000" algn="tl">
                    <a:srgbClr val="000000">
                      <a:alpha val="43137"/>
                    </a:srgbClr>
                  </a:outerShdw>
                </a:effectLst>
                <a:latin typeface="+mn-lt"/>
              </a:rPr>
              <a:t>Listening</a:t>
            </a:r>
          </a:p>
        </p:txBody>
      </p:sp>
      <p:sp>
        <p:nvSpPr>
          <p:cNvPr id="21508" name="Rectangle 4"/>
          <p:cNvSpPr>
            <a:spLocks noChangeArrowheads="1"/>
          </p:cNvSpPr>
          <p:nvPr/>
        </p:nvSpPr>
        <p:spPr bwMode="auto">
          <a:xfrm>
            <a:off x="685800" y="4343400"/>
            <a:ext cx="1987550" cy="754063"/>
          </a:xfrm>
          <a:prstGeom prst="rect">
            <a:avLst/>
          </a:prstGeom>
          <a:noFill/>
          <a:ln w="12700">
            <a:noFill/>
            <a:miter lim="800000"/>
            <a:headEnd/>
            <a:tailEnd/>
          </a:ln>
        </p:spPr>
        <p:txBody>
          <a:bodyPr lIns="90477" tIns="44445" rIns="90477" bIns="44445">
            <a:spAutoFit/>
          </a:bodyPr>
          <a:lstStyle/>
          <a:p>
            <a:pPr algn="ctr" eaLnBrk="0" fontAlgn="auto" hangingPunct="0">
              <a:lnSpc>
                <a:spcPct val="90000"/>
              </a:lnSpc>
              <a:spcBef>
                <a:spcPts val="0"/>
              </a:spcBef>
              <a:spcAft>
                <a:spcPts val="0"/>
              </a:spcAft>
              <a:defRPr/>
            </a:pPr>
            <a:r>
              <a:rPr lang="en-US" sz="2400" dirty="0">
                <a:solidFill>
                  <a:srgbClr val="33CC33"/>
                </a:solidFill>
                <a:effectLst>
                  <a:outerShdw blurRad="38100" dist="38100" dir="2700000" algn="tl">
                    <a:srgbClr val="000000">
                      <a:alpha val="43137"/>
                    </a:srgbClr>
                  </a:outerShdw>
                </a:effectLst>
                <a:latin typeface="+mn-lt"/>
              </a:rPr>
              <a:t>Rhyme/</a:t>
            </a:r>
          </a:p>
          <a:p>
            <a:pPr algn="ctr" eaLnBrk="0" fontAlgn="auto" hangingPunct="0">
              <a:lnSpc>
                <a:spcPct val="90000"/>
              </a:lnSpc>
              <a:spcBef>
                <a:spcPts val="0"/>
              </a:spcBef>
              <a:spcAft>
                <a:spcPts val="0"/>
              </a:spcAft>
              <a:defRPr/>
            </a:pPr>
            <a:r>
              <a:rPr lang="en-US" sz="2400" dirty="0">
                <a:solidFill>
                  <a:srgbClr val="33CC33"/>
                </a:solidFill>
                <a:effectLst>
                  <a:outerShdw blurRad="38100" dist="38100" dir="2700000" algn="tl">
                    <a:srgbClr val="000000">
                      <a:alpha val="43137"/>
                    </a:srgbClr>
                  </a:outerShdw>
                </a:effectLst>
                <a:latin typeface="+mn-lt"/>
              </a:rPr>
              <a:t>Alliteration</a:t>
            </a:r>
          </a:p>
        </p:txBody>
      </p:sp>
      <p:sp>
        <p:nvSpPr>
          <p:cNvPr id="21509" name="Rectangle 5"/>
          <p:cNvSpPr>
            <a:spLocks noChangeArrowheads="1"/>
          </p:cNvSpPr>
          <p:nvPr/>
        </p:nvSpPr>
        <p:spPr bwMode="auto">
          <a:xfrm>
            <a:off x="1219200" y="3535363"/>
            <a:ext cx="2743200" cy="754062"/>
          </a:xfrm>
          <a:prstGeom prst="rect">
            <a:avLst/>
          </a:prstGeom>
          <a:noFill/>
          <a:ln w="12700">
            <a:noFill/>
            <a:miter lim="800000"/>
            <a:headEnd/>
            <a:tailEnd/>
          </a:ln>
          <a:effectLst/>
        </p:spPr>
        <p:txBody>
          <a:bodyPr lIns="90477" tIns="44445" rIns="90477" bIns="44445">
            <a:spAutoFit/>
          </a:bodyPr>
          <a:lstStyle/>
          <a:p>
            <a:pPr algn="ctr" eaLnBrk="0" fontAlgn="auto" hangingPunct="0">
              <a:lnSpc>
                <a:spcPct val="90000"/>
              </a:lnSpc>
              <a:spcBef>
                <a:spcPts val="0"/>
              </a:spcBef>
              <a:spcAft>
                <a:spcPts val="0"/>
              </a:spcAft>
              <a:defRPr/>
            </a:pPr>
            <a:r>
              <a:rPr lang="en-US" sz="2400" dirty="0">
                <a:solidFill>
                  <a:srgbClr val="FFFF00"/>
                </a:solidFill>
                <a:effectLst>
                  <a:outerShdw blurRad="38100" dist="38100" dir="2700000" algn="tl">
                    <a:srgbClr val="000000">
                      <a:alpha val="43137"/>
                    </a:srgbClr>
                  </a:outerShdw>
                </a:effectLst>
                <a:latin typeface="+mn-lt"/>
              </a:rPr>
              <a:t>Sentence</a:t>
            </a:r>
          </a:p>
          <a:p>
            <a:pPr algn="ctr" eaLnBrk="0" fontAlgn="auto" hangingPunct="0">
              <a:lnSpc>
                <a:spcPct val="90000"/>
              </a:lnSpc>
              <a:spcBef>
                <a:spcPts val="0"/>
              </a:spcBef>
              <a:spcAft>
                <a:spcPts val="0"/>
              </a:spcAft>
              <a:defRPr/>
            </a:pPr>
            <a:r>
              <a:rPr lang="en-US" sz="2400" dirty="0">
                <a:solidFill>
                  <a:srgbClr val="FFFF00"/>
                </a:solidFill>
                <a:effectLst>
                  <a:outerShdw blurRad="38100" dist="38100" dir="2700000" algn="tl">
                    <a:srgbClr val="000000">
                      <a:alpha val="43137"/>
                    </a:srgbClr>
                  </a:outerShdw>
                </a:effectLst>
                <a:latin typeface="+mn-lt"/>
              </a:rPr>
              <a:t>Segmentation</a:t>
            </a:r>
          </a:p>
        </p:txBody>
      </p:sp>
      <p:sp>
        <p:nvSpPr>
          <p:cNvPr id="21510" name="Rectangle 6"/>
          <p:cNvSpPr>
            <a:spLocks noChangeArrowheads="1"/>
          </p:cNvSpPr>
          <p:nvPr/>
        </p:nvSpPr>
        <p:spPr bwMode="auto">
          <a:xfrm>
            <a:off x="1600200" y="2636838"/>
            <a:ext cx="3276600" cy="754062"/>
          </a:xfrm>
          <a:prstGeom prst="rect">
            <a:avLst/>
          </a:prstGeom>
          <a:noFill/>
          <a:ln w="12700">
            <a:noFill/>
            <a:miter lim="800000"/>
            <a:headEnd/>
            <a:tailEnd/>
          </a:ln>
          <a:effectLst/>
        </p:spPr>
        <p:txBody>
          <a:bodyPr lIns="90477" tIns="44445" rIns="90477" bIns="44445">
            <a:spAutoFit/>
          </a:bodyPr>
          <a:lstStyle/>
          <a:p>
            <a:pPr algn="ctr" eaLnBrk="0" fontAlgn="auto" hangingPunct="0">
              <a:lnSpc>
                <a:spcPct val="90000"/>
              </a:lnSpc>
              <a:spcBef>
                <a:spcPts val="0"/>
              </a:spcBef>
              <a:spcAft>
                <a:spcPts val="0"/>
              </a:spcAft>
              <a:defRPr/>
            </a:pPr>
            <a:r>
              <a:rPr lang="en-US" sz="2400" dirty="0">
                <a:solidFill>
                  <a:srgbClr val="FF9900"/>
                </a:solidFill>
                <a:effectLst>
                  <a:outerShdw blurRad="38100" dist="38100" dir="2700000" algn="tl">
                    <a:srgbClr val="000000">
                      <a:alpha val="43137"/>
                    </a:srgbClr>
                  </a:outerShdw>
                </a:effectLst>
                <a:latin typeface="+mn-lt"/>
              </a:rPr>
              <a:t>Syllable Blending</a:t>
            </a:r>
          </a:p>
          <a:p>
            <a:pPr algn="ctr" eaLnBrk="0" fontAlgn="auto" hangingPunct="0">
              <a:lnSpc>
                <a:spcPct val="90000"/>
              </a:lnSpc>
              <a:spcBef>
                <a:spcPts val="0"/>
              </a:spcBef>
              <a:spcAft>
                <a:spcPts val="0"/>
              </a:spcAft>
              <a:defRPr/>
            </a:pPr>
            <a:r>
              <a:rPr lang="en-US" sz="2400" dirty="0">
                <a:solidFill>
                  <a:srgbClr val="FF9900"/>
                </a:solidFill>
                <a:effectLst>
                  <a:outerShdw blurRad="38100" dist="38100" dir="2700000" algn="tl">
                    <a:srgbClr val="000000">
                      <a:alpha val="43137"/>
                    </a:srgbClr>
                  </a:outerShdw>
                </a:effectLst>
                <a:latin typeface="+mn-lt"/>
              </a:rPr>
              <a:t>and Segmentation</a:t>
            </a:r>
          </a:p>
        </p:txBody>
      </p:sp>
      <p:sp>
        <p:nvSpPr>
          <p:cNvPr id="21511" name="Rectangle 7"/>
          <p:cNvSpPr>
            <a:spLocks noChangeArrowheads="1"/>
          </p:cNvSpPr>
          <p:nvPr/>
        </p:nvSpPr>
        <p:spPr bwMode="auto">
          <a:xfrm>
            <a:off x="2438400" y="1798638"/>
            <a:ext cx="3413125" cy="754062"/>
          </a:xfrm>
          <a:prstGeom prst="rect">
            <a:avLst/>
          </a:prstGeom>
          <a:noFill/>
          <a:ln w="12700">
            <a:noFill/>
            <a:miter lim="800000"/>
            <a:headEnd/>
            <a:tailEnd/>
          </a:ln>
          <a:effectLst/>
        </p:spPr>
        <p:txBody>
          <a:bodyPr lIns="90477" tIns="44445" rIns="90477" bIns="44445">
            <a:spAutoFit/>
          </a:bodyPr>
          <a:lstStyle/>
          <a:p>
            <a:pPr algn="ctr" eaLnBrk="0" fontAlgn="auto" hangingPunct="0">
              <a:lnSpc>
                <a:spcPct val="90000"/>
              </a:lnSpc>
              <a:spcBef>
                <a:spcPts val="0"/>
              </a:spcBef>
              <a:spcAft>
                <a:spcPts val="0"/>
              </a:spcAft>
              <a:defRPr/>
            </a:pPr>
            <a:r>
              <a:rPr lang="en-US" sz="2400" dirty="0">
                <a:solidFill>
                  <a:srgbClr val="FF0000"/>
                </a:solidFill>
                <a:effectLst>
                  <a:outerShdw blurRad="38100" dist="38100" dir="2700000" algn="tl">
                    <a:srgbClr val="000000">
                      <a:alpha val="43137"/>
                    </a:srgbClr>
                  </a:outerShdw>
                </a:effectLst>
                <a:latin typeface="+mj-lt"/>
              </a:rPr>
              <a:t>Onset-Rime Blending</a:t>
            </a:r>
          </a:p>
          <a:p>
            <a:pPr algn="ctr" eaLnBrk="0" fontAlgn="auto" hangingPunct="0">
              <a:lnSpc>
                <a:spcPct val="90000"/>
              </a:lnSpc>
              <a:spcBef>
                <a:spcPts val="0"/>
              </a:spcBef>
              <a:spcAft>
                <a:spcPts val="0"/>
              </a:spcAft>
              <a:defRPr/>
            </a:pPr>
            <a:r>
              <a:rPr lang="en-US" sz="2400" dirty="0">
                <a:solidFill>
                  <a:srgbClr val="FF0000"/>
                </a:solidFill>
                <a:effectLst>
                  <a:outerShdw blurRad="38100" dist="38100" dir="2700000" algn="tl">
                    <a:srgbClr val="000000">
                      <a:alpha val="43137"/>
                    </a:srgbClr>
                  </a:outerShdw>
                </a:effectLst>
                <a:latin typeface="+mj-lt"/>
              </a:rPr>
              <a:t>and Segmentation</a:t>
            </a:r>
          </a:p>
        </p:txBody>
      </p:sp>
      <p:sp>
        <p:nvSpPr>
          <p:cNvPr id="21512" name="Rectangle 8"/>
          <p:cNvSpPr>
            <a:spLocks noChangeArrowheads="1"/>
          </p:cNvSpPr>
          <p:nvPr/>
        </p:nvSpPr>
        <p:spPr bwMode="auto">
          <a:xfrm>
            <a:off x="3886200" y="990600"/>
            <a:ext cx="5257800" cy="1031875"/>
          </a:xfrm>
          <a:prstGeom prst="rect">
            <a:avLst/>
          </a:prstGeom>
          <a:noFill/>
          <a:ln w="12700">
            <a:noFill/>
            <a:miter lim="800000"/>
            <a:headEnd/>
            <a:tailEnd/>
          </a:ln>
          <a:effectLst/>
        </p:spPr>
        <p:txBody>
          <a:bodyPr lIns="90477" tIns="44445" rIns="90477" bIns="44445">
            <a:spAutoFit/>
          </a:bodyPr>
          <a:lstStyle/>
          <a:p>
            <a:pPr algn="ctr" eaLnBrk="0" fontAlgn="auto" hangingPunct="0">
              <a:lnSpc>
                <a:spcPct val="90000"/>
              </a:lnSpc>
              <a:spcBef>
                <a:spcPts val="0"/>
              </a:spcBef>
              <a:spcAft>
                <a:spcPts val="0"/>
              </a:spcAft>
              <a:defRPr/>
            </a:pPr>
            <a:r>
              <a:rPr lang="en-US" sz="2400" dirty="0">
                <a:solidFill>
                  <a:srgbClr val="FF33CC"/>
                </a:solidFill>
                <a:effectLst>
                  <a:outerShdw blurRad="38100" dist="38100" dir="2700000" algn="tl">
                    <a:srgbClr val="000000">
                      <a:alpha val="43137"/>
                    </a:srgbClr>
                  </a:outerShdw>
                </a:effectLst>
                <a:latin typeface="+mn-lt"/>
              </a:rPr>
              <a:t>Phoneme Blending, Segmentation, </a:t>
            </a:r>
          </a:p>
          <a:p>
            <a:pPr algn="ctr" eaLnBrk="0" fontAlgn="auto" hangingPunct="0">
              <a:lnSpc>
                <a:spcPct val="90000"/>
              </a:lnSpc>
              <a:spcBef>
                <a:spcPts val="0"/>
              </a:spcBef>
              <a:spcAft>
                <a:spcPts val="0"/>
              </a:spcAft>
              <a:defRPr/>
            </a:pPr>
            <a:r>
              <a:rPr lang="en-US" sz="2400" dirty="0">
                <a:solidFill>
                  <a:srgbClr val="FF33CC"/>
                </a:solidFill>
                <a:effectLst>
                  <a:outerShdw blurRad="38100" dist="38100" dir="2700000" algn="tl">
                    <a:srgbClr val="000000">
                      <a:alpha val="43137"/>
                    </a:srgbClr>
                  </a:outerShdw>
                </a:effectLst>
                <a:latin typeface="+mn-lt"/>
              </a:rPr>
              <a:t>and Manipulation</a:t>
            </a:r>
            <a:r>
              <a:rPr lang="en-US" sz="2000" dirty="0">
                <a:solidFill>
                  <a:srgbClr val="FF33CC"/>
                </a:solidFill>
                <a:effectLst>
                  <a:outerShdw blurRad="38100" dist="38100" dir="2700000" algn="tl">
                    <a:srgbClr val="000000">
                      <a:alpha val="43137"/>
                    </a:srgbClr>
                  </a:outerShdw>
                </a:effectLst>
                <a:latin typeface="Comic Sans MS" pitchFamily="66" charset="0"/>
              </a:rPr>
              <a:t> </a:t>
            </a:r>
          </a:p>
          <a:p>
            <a:pPr algn="ctr" eaLnBrk="0" fontAlgn="auto" hangingPunct="0">
              <a:lnSpc>
                <a:spcPct val="90000"/>
              </a:lnSpc>
              <a:spcBef>
                <a:spcPts val="0"/>
              </a:spcBef>
              <a:spcAft>
                <a:spcPts val="0"/>
              </a:spcAft>
              <a:defRPr/>
            </a:pPr>
            <a:endParaRPr lang="en-US" sz="2000" b="1" dirty="0">
              <a:solidFill>
                <a:schemeClr val="accent2"/>
              </a:solidFill>
              <a:effectLst>
                <a:outerShdw blurRad="38100" dist="38100" dir="2700000" algn="tl">
                  <a:srgbClr val="000000"/>
                </a:outerShdw>
              </a:effectLst>
              <a:latin typeface="Comic Sans MS" pitchFamily="66" charset="0"/>
            </a:endParaRPr>
          </a:p>
        </p:txBody>
      </p:sp>
      <p:sp>
        <p:nvSpPr>
          <p:cNvPr id="49163" name="Freeform 10"/>
          <p:cNvSpPr>
            <a:spLocks/>
          </p:cNvSpPr>
          <p:nvPr/>
        </p:nvSpPr>
        <p:spPr bwMode="auto">
          <a:xfrm>
            <a:off x="4672013" y="2547938"/>
            <a:ext cx="2568575" cy="561975"/>
          </a:xfrm>
          <a:custGeom>
            <a:avLst/>
            <a:gdLst>
              <a:gd name="T0" fmla="*/ 2147483647 w 1618"/>
              <a:gd name="T1" fmla="*/ 0 h 298"/>
              <a:gd name="T2" fmla="*/ 2147483647 w 1618"/>
              <a:gd name="T3" fmla="*/ 2147483647 h 298"/>
              <a:gd name="T4" fmla="*/ 2147483647 w 1618"/>
              <a:gd name="T5" fmla="*/ 2147483647 h 298"/>
              <a:gd name="T6" fmla="*/ 0 w 1618"/>
              <a:gd name="T7" fmla="*/ 0 h 298"/>
              <a:gd name="T8" fmla="*/ 2147483647 w 1618"/>
              <a:gd name="T9" fmla="*/ 0 h 298"/>
              <a:gd name="T10" fmla="*/ 0 60000 65536"/>
              <a:gd name="T11" fmla="*/ 0 60000 65536"/>
              <a:gd name="T12" fmla="*/ 0 60000 65536"/>
              <a:gd name="T13" fmla="*/ 0 60000 65536"/>
              <a:gd name="T14" fmla="*/ 0 60000 65536"/>
              <a:gd name="T15" fmla="*/ 0 w 1618"/>
              <a:gd name="T16" fmla="*/ 0 h 298"/>
              <a:gd name="T17" fmla="*/ 1618 w 1618"/>
              <a:gd name="T18" fmla="*/ 298 h 298"/>
            </a:gdLst>
            <a:ahLst/>
            <a:cxnLst>
              <a:cxn ang="T10">
                <a:pos x="T0" y="T1"/>
              </a:cxn>
              <a:cxn ang="T11">
                <a:pos x="T2" y="T3"/>
              </a:cxn>
              <a:cxn ang="T12">
                <a:pos x="T4" y="T5"/>
              </a:cxn>
              <a:cxn ang="T13">
                <a:pos x="T6" y="T7"/>
              </a:cxn>
              <a:cxn ang="T14">
                <a:pos x="T8" y="T9"/>
              </a:cxn>
            </a:cxnLst>
            <a:rect l="T15" t="T16" r="T17" b="T18"/>
            <a:pathLst>
              <a:path w="1618" h="298">
                <a:moveTo>
                  <a:pt x="647" y="0"/>
                </a:moveTo>
                <a:lnTo>
                  <a:pt x="1617" y="297"/>
                </a:lnTo>
                <a:lnTo>
                  <a:pt x="970" y="297"/>
                </a:lnTo>
                <a:lnTo>
                  <a:pt x="0" y="0"/>
                </a:lnTo>
                <a:lnTo>
                  <a:pt x="647" y="0"/>
                </a:lnTo>
              </a:path>
            </a:pathLst>
          </a:custGeom>
          <a:solidFill>
            <a:srgbClr val="FF0000"/>
          </a:solidFill>
          <a:ln w="12700" cap="rnd">
            <a:solidFill>
              <a:srgbClr val="000000"/>
            </a:solidFill>
            <a:round/>
            <a:headEnd/>
            <a:tailEnd/>
          </a:ln>
        </p:spPr>
        <p:txBody>
          <a:bodyPr/>
          <a:lstStyle/>
          <a:p>
            <a:endParaRPr lang="en-US"/>
          </a:p>
        </p:txBody>
      </p:sp>
      <p:sp>
        <p:nvSpPr>
          <p:cNvPr id="49164" name="Freeform 11"/>
          <p:cNvSpPr>
            <a:spLocks/>
          </p:cNvSpPr>
          <p:nvPr/>
        </p:nvSpPr>
        <p:spPr bwMode="auto">
          <a:xfrm>
            <a:off x="3684588" y="3382963"/>
            <a:ext cx="2527300" cy="566737"/>
          </a:xfrm>
          <a:custGeom>
            <a:avLst/>
            <a:gdLst>
              <a:gd name="T0" fmla="*/ 0 w 1592"/>
              <a:gd name="T1" fmla="*/ 0 h 300"/>
              <a:gd name="T2" fmla="*/ 2147483647 w 1592"/>
              <a:gd name="T3" fmla="*/ 0 h 300"/>
              <a:gd name="T4" fmla="*/ 2147483647 w 1592"/>
              <a:gd name="T5" fmla="*/ 2147483647 h 300"/>
              <a:gd name="T6" fmla="*/ 2147483647 w 1592"/>
              <a:gd name="T7" fmla="*/ 2147483647 h 300"/>
              <a:gd name="T8" fmla="*/ 0 w 1592"/>
              <a:gd name="T9" fmla="*/ 0 h 300"/>
              <a:gd name="T10" fmla="*/ 0 60000 65536"/>
              <a:gd name="T11" fmla="*/ 0 60000 65536"/>
              <a:gd name="T12" fmla="*/ 0 60000 65536"/>
              <a:gd name="T13" fmla="*/ 0 60000 65536"/>
              <a:gd name="T14" fmla="*/ 0 60000 65536"/>
              <a:gd name="T15" fmla="*/ 0 w 1592"/>
              <a:gd name="T16" fmla="*/ 0 h 300"/>
              <a:gd name="T17" fmla="*/ 1592 w 1592"/>
              <a:gd name="T18" fmla="*/ 300 h 300"/>
            </a:gdLst>
            <a:ahLst/>
            <a:cxnLst>
              <a:cxn ang="T10">
                <a:pos x="T0" y="T1"/>
              </a:cxn>
              <a:cxn ang="T11">
                <a:pos x="T2" y="T3"/>
              </a:cxn>
              <a:cxn ang="T12">
                <a:pos x="T4" y="T5"/>
              </a:cxn>
              <a:cxn ang="T13">
                <a:pos x="T6" y="T7"/>
              </a:cxn>
              <a:cxn ang="T14">
                <a:pos x="T8" y="T9"/>
              </a:cxn>
            </a:cxnLst>
            <a:rect l="T15" t="T16" r="T17" b="T18"/>
            <a:pathLst>
              <a:path w="1592" h="300">
                <a:moveTo>
                  <a:pt x="0" y="0"/>
                </a:moveTo>
                <a:lnTo>
                  <a:pt x="622" y="0"/>
                </a:lnTo>
                <a:lnTo>
                  <a:pt x="1591" y="299"/>
                </a:lnTo>
                <a:lnTo>
                  <a:pt x="944" y="299"/>
                </a:lnTo>
                <a:lnTo>
                  <a:pt x="0" y="0"/>
                </a:lnTo>
              </a:path>
            </a:pathLst>
          </a:custGeom>
          <a:solidFill>
            <a:srgbClr val="FF9900"/>
          </a:solidFill>
          <a:ln w="12700" cap="rnd">
            <a:solidFill>
              <a:srgbClr val="000000"/>
            </a:solidFill>
            <a:round/>
            <a:headEnd/>
            <a:tailEnd/>
          </a:ln>
        </p:spPr>
        <p:txBody>
          <a:bodyPr/>
          <a:lstStyle/>
          <a:p>
            <a:endParaRPr lang="en-US"/>
          </a:p>
        </p:txBody>
      </p:sp>
      <p:sp>
        <p:nvSpPr>
          <p:cNvPr id="49165" name="Freeform 12" descr="90%"/>
          <p:cNvSpPr>
            <a:spLocks/>
          </p:cNvSpPr>
          <p:nvPr/>
        </p:nvSpPr>
        <p:spPr bwMode="auto">
          <a:xfrm>
            <a:off x="2655888" y="4225925"/>
            <a:ext cx="2530475" cy="557213"/>
          </a:xfrm>
          <a:custGeom>
            <a:avLst/>
            <a:gdLst>
              <a:gd name="T0" fmla="*/ 0 w 1594"/>
              <a:gd name="T1" fmla="*/ 0 h 295"/>
              <a:gd name="T2" fmla="*/ 2147483647 w 1594"/>
              <a:gd name="T3" fmla="*/ 0 h 295"/>
              <a:gd name="T4" fmla="*/ 2147483647 w 1594"/>
              <a:gd name="T5" fmla="*/ 2147483647 h 295"/>
              <a:gd name="T6" fmla="*/ 2147483647 w 1594"/>
              <a:gd name="T7" fmla="*/ 2147483647 h 295"/>
              <a:gd name="T8" fmla="*/ 0 w 1594"/>
              <a:gd name="T9" fmla="*/ 0 h 295"/>
              <a:gd name="T10" fmla="*/ 0 60000 65536"/>
              <a:gd name="T11" fmla="*/ 0 60000 65536"/>
              <a:gd name="T12" fmla="*/ 0 60000 65536"/>
              <a:gd name="T13" fmla="*/ 0 60000 65536"/>
              <a:gd name="T14" fmla="*/ 0 60000 65536"/>
              <a:gd name="T15" fmla="*/ 0 w 1594"/>
              <a:gd name="T16" fmla="*/ 0 h 295"/>
              <a:gd name="T17" fmla="*/ 1594 w 1594"/>
              <a:gd name="T18" fmla="*/ 295 h 295"/>
            </a:gdLst>
            <a:ahLst/>
            <a:cxnLst>
              <a:cxn ang="T10">
                <a:pos x="T0" y="T1"/>
              </a:cxn>
              <a:cxn ang="T11">
                <a:pos x="T2" y="T3"/>
              </a:cxn>
              <a:cxn ang="T12">
                <a:pos x="T4" y="T5"/>
              </a:cxn>
              <a:cxn ang="T13">
                <a:pos x="T6" y="T7"/>
              </a:cxn>
              <a:cxn ang="T14">
                <a:pos x="T8" y="T9"/>
              </a:cxn>
            </a:cxnLst>
            <a:rect l="T15" t="T16" r="T17" b="T18"/>
            <a:pathLst>
              <a:path w="1594" h="295">
                <a:moveTo>
                  <a:pt x="0" y="0"/>
                </a:moveTo>
                <a:lnTo>
                  <a:pt x="648" y="0"/>
                </a:lnTo>
                <a:lnTo>
                  <a:pt x="1593" y="294"/>
                </a:lnTo>
                <a:lnTo>
                  <a:pt x="945" y="294"/>
                </a:lnTo>
                <a:lnTo>
                  <a:pt x="0" y="0"/>
                </a:lnTo>
              </a:path>
            </a:pathLst>
          </a:custGeom>
          <a:solidFill>
            <a:srgbClr val="FFFF00"/>
          </a:solidFill>
          <a:ln w="12700" cap="rnd">
            <a:solidFill>
              <a:srgbClr val="000000"/>
            </a:solidFill>
            <a:round/>
            <a:headEnd/>
            <a:tailEnd/>
          </a:ln>
        </p:spPr>
        <p:txBody>
          <a:bodyPr/>
          <a:lstStyle/>
          <a:p>
            <a:endParaRPr lang="en-US"/>
          </a:p>
        </p:txBody>
      </p:sp>
      <p:sp>
        <p:nvSpPr>
          <p:cNvPr id="49166" name="Freeform 13" descr="90%"/>
          <p:cNvSpPr>
            <a:spLocks/>
          </p:cNvSpPr>
          <p:nvPr/>
        </p:nvSpPr>
        <p:spPr bwMode="auto">
          <a:xfrm rot="-281773">
            <a:off x="1550988" y="5006975"/>
            <a:ext cx="2593975" cy="739775"/>
          </a:xfrm>
          <a:custGeom>
            <a:avLst/>
            <a:gdLst>
              <a:gd name="T0" fmla="*/ 0 w 1687"/>
              <a:gd name="T1" fmla="*/ 0 h 313"/>
              <a:gd name="T2" fmla="*/ 2147483647 w 1687"/>
              <a:gd name="T3" fmla="*/ 0 h 313"/>
              <a:gd name="T4" fmla="*/ 2147483647 w 1687"/>
              <a:gd name="T5" fmla="*/ 2147483647 h 313"/>
              <a:gd name="T6" fmla="*/ 2147483647 w 1687"/>
              <a:gd name="T7" fmla="*/ 2147483647 h 313"/>
              <a:gd name="T8" fmla="*/ 0 w 1687"/>
              <a:gd name="T9" fmla="*/ 0 h 313"/>
              <a:gd name="T10" fmla="*/ 0 60000 65536"/>
              <a:gd name="T11" fmla="*/ 0 60000 65536"/>
              <a:gd name="T12" fmla="*/ 0 60000 65536"/>
              <a:gd name="T13" fmla="*/ 0 60000 65536"/>
              <a:gd name="T14" fmla="*/ 0 60000 65536"/>
              <a:gd name="T15" fmla="*/ 0 w 1687"/>
              <a:gd name="T16" fmla="*/ 0 h 313"/>
              <a:gd name="T17" fmla="*/ 1687 w 1687"/>
              <a:gd name="T18" fmla="*/ 313 h 313"/>
            </a:gdLst>
            <a:ahLst/>
            <a:cxnLst>
              <a:cxn ang="T10">
                <a:pos x="T0" y="T1"/>
              </a:cxn>
              <a:cxn ang="T11">
                <a:pos x="T2" y="T3"/>
              </a:cxn>
              <a:cxn ang="T12">
                <a:pos x="T4" y="T5"/>
              </a:cxn>
              <a:cxn ang="T13">
                <a:pos x="T6" y="T7"/>
              </a:cxn>
              <a:cxn ang="T14">
                <a:pos x="T8" y="T9"/>
              </a:cxn>
            </a:cxnLst>
            <a:rect l="T15" t="T16" r="T17" b="T18"/>
            <a:pathLst>
              <a:path w="1687" h="313">
                <a:moveTo>
                  <a:pt x="0" y="0"/>
                </a:moveTo>
                <a:lnTo>
                  <a:pt x="685" y="0"/>
                </a:lnTo>
                <a:lnTo>
                  <a:pt x="1686" y="312"/>
                </a:lnTo>
                <a:lnTo>
                  <a:pt x="1030" y="312"/>
                </a:lnTo>
                <a:lnTo>
                  <a:pt x="0" y="0"/>
                </a:lnTo>
              </a:path>
            </a:pathLst>
          </a:custGeom>
          <a:solidFill>
            <a:srgbClr val="33CC33"/>
          </a:solidFill>
          <a:ln w="12700" cap="rnd">
            <a:solidFill>
              <a:srgbClr val="000000"/>
            </a:solidFill>
            <a:round/>
            <a:headEnd/>
            <a:tailEnd/>
          </a:ln>
        </p:spPr>
        <p:txBody>
          <a:bodyPr/>
          <a:lstStyle/>
          <a:p>
            <a:endParaRPr lang="en-US"/>
          </a:p>
        </p:txBody>
      </p:sp>
      <p:sp>
        <p:nvSpPr>
          <p:cNvPr id="49167" name="Freeform 14" descr="90%"/>
          <p:cNvSpPr>
            <a:spLocks/>
          </p:cNvSpPr>
          <p:nvPr/>
        </p:nvSpPr>
        <p:spPr bwMode="auto">
          <a:xfrm>
            <a:off x="2655888" y="4225925"/>
            <a:ext cx="1500187" cy="1393825"/>
          </a:xfrm>
          <a:custGeom>
            <a:avLst/>
            <a:gdLst>
              <a:gd name="T0" fmla="*/ 0 w 945"/>
              <a:gd name="T1" fmla="*/ 0 h 739"/>
              <a:gd name="T2" fmla="*/ 0 w 945"/>
              <a:gd name="T3" fmla="*/ 2147483647 h 739"/>
              <a:gd name="T4" fmla="*/ 2147483647 w 945"/>
              <a:gd name="T5" fmla="*/ 2147483647 h 739"/>
              <a:gd name="T6" fmla="*/ 2147483647 w 945"/>
              <a:gd name="T7" fmla="*/ 2147483647 h 739"/>
              <a:gd name="T8" fmla="*/ 0 w 945"/>
              <a:gd name="T9" fmla="*/ 0 h 739"/>
              <a:gd name="T10" fmla="*/ 0 60000 65536"/>
              <a:gd name="T11" fmla="*/ 0 60000 65536"/>
              <a:gd name="T12" fmla="*/ 0 60000 65536"/>
              <a:gd name="T13" fmla="*/ 0 60000 65536"/>
              <a:gd name="T14" fmla="*/ 0 60000 65536"/>
              <a:gd name="T15" fmla="*/ 0 w 945"/>
              <a:gd name="T16" fmla="*/ 0 h 739"/>
              <a:gd name="T17" fmla="*/ 945 w 945"/>
              <a:gd name="T18" fmla="*/ 739 h 739"/>
            </a:gdLst>
            <a:ahLst/>
            <a:cxnLst>
              <a:cxn ang="T10">
                <a:pos x="T0" y="T1"/>
              </a:cxn>
              <a:cxn ang="T11">
                <a:pos x="T2" y="T3"/>
              </a:cxn>
              <a:cxn ang="T12">
                <a:pos x="T4" y="T5"/>
              </a:cxn>
              <a:cxn ang="T13">
                <a:pos x="T6" y="T7"/>
              </a:cxn>
              <a:cxn ang="T14">
                <a:pos x="T8" y="T9"/>
              </a:cxn>
            </a:cxnLst>
            <a:rect l="T15" t="T16" r="T17" b="T18"/>
            <a:pathLst>
              <a:path w="945" h="739">
                <a:moveTo>
                  <a:pt x="0" y="0"/>
                </a:moveTo>
                <a:lnTo>
                  <a:pt x="0" y="443"/>
                </a:lnTo>
                <a:lnTo>
                  <a:pt x="944" y="738"/>
                </a:lnTo>
                <a:lnTo>
                  <a:pt x="944" y="295"/>
                </a:lnTo>
                <a:lnTo>
                  <a:pt x="0" y="0"/>
                </a:lnTo>
              </a:path>
            </a:pathLst>
          </a:custGeom>
          <a:solidFill>
            <a:srgbClr val="FFFF00"/>
          </a:solidFill>
          <a:ln w="12700" cap="rnd">
            <a:solidFill>
              <a:srgbClr val="000000"/>
            </a:solidFill>
            <a:round/>
            <a:headEnd/>
            <a:tailEnd/>
          </a:ln>
        </p:spPr>
        <p:txBody>
          <a:bodyPr/>
          <a:lstStyle/>
          <a:p>
            <a:endParaRPr lang="en-US"/>
          </a:p>
        </p:txBody>
      </p:sp>
      <p:sp>
        <p:nvSpPr>
          <p:cNvPr id="49168" name="Freeform 15"/>
          <p:cNvSpPr>
            <a:spLocks/>
          </p:cNvSpPr>
          <p:nvPr/>
        </p:nvSpPr>
        <p:spPr bwMode="auto">
          <a:xfrm>
            <a:off x="3684588" y="3382963"/>
            <a:ext cx="1501775" cy="1400175"/>
          </a:xfrm>
          <a:custGeom>
            <a:avLst/>
            <a:gdLst>
              <a:gd name="T0" fmla="*/ 0 w 946"/>
              <a:gd name="T1" fmla="*/ 0 h 742"/>
              <a:gd name="T2" fmla="*/ 0 w 946"/>
              <a:gd name="T3" fmla="*/ 2147483647 h 742"/>
              <a:gd name="T4" fmla="*/ 2147483647 w 946"/>
              <a:gd name="T5" fmla="*/ 2147483647 h 742"/>
              <a:gd name="T6" fmla="*/ 2147483647 w 946"/>
              <a:gd name="T7" fmla="*/ 2147483647 h 742"/>
              <a:gd name="T8" fmla="*/ 0 w 946"/>
              <a:gd name="T9" fmla="*/ 0 h 742"/>
              <a:gd name="T10" fmla="*/ 0 60000 65536"/>
              <a:gd name="T11" fmla="*/ 0 60000 65536"/>
              <a:gd name="T12" fmla="*/ 0 60000 65536"/>
              <a:gd name="T13" fmla="*/ 0 60000 65536"/>
              <a:gd name="T14" fmla="*/ 0 60000 65536"/>
              <a:gd name="T15" fmla="*/ 0 w 946"/>
              <a:gd name="T16" fmla="*/ 0 h 742"/>
              <a:gd name="T17" fmla="*/ 946 w 946"/>
              <a:gd name="T18" fmla="*/ 742 h 742"/>
            </a:gdLst>
            <a:ahLst/>
            <a:cxnLst>
              <a:cxn ang="T10">
                <a:pos x="T0" y="T1"/>
              </a:cxn>
              <a:cxn ang="T11">
                <a:pos x="T2" y="T3"/>
              </a:cxn>
              <a:cxn ang="T12">
                <a:pos x="T4" y="T5"/>
              </a:cxn>
              <a:cxn ang="T13">
                <a:pos x="T6" y="T7"/>
              </a:cxn>
              <a:cxn ang="T14">
                <a:pos x="T8" y="T9"/>
              </a:cxn>
            </a:cxnLst>
            <a:rect l="T15" t="T16" r="T17" b="T18"/>
            <a:pathLst>
              <a:path w="946" h="742">
                <a:moveTo>
                  <a:pt x="0" y="0"/>
                </a:moveTo>
                <a:lnTo>
                  <a:pt x="0" y="446"/>
                </a:lnTo>
                <a:lnTo>
                  <a:pt x="945" y="741"/>
                </a:lnTo>
                <a:lnTo>
                  <a:pt x="945" y="297"/>
                </a:lnTo>
                <a:lnTo>
                  <a:pt x="0" y="0"/>
                </a:lnTo>
              </a:path>
            </a:pathLst>
          </a:custGeom>
          <a:solidFill>
            <a:srgbClr val="FF9900"/>
          </a:solidFill>
          <a:ln w="12700" cap="rnd">
            <a:solidFill>
              <a:srgbClr val="000000"/>
            </a:solidFill>
            <a:round/>
            <a:headEnd/>
            <a:tailEnd/>
          </a:ln>
        </p:spPr>
        <p:txBody>
          <a:bodyPr/>
          <a:lstStyle/>
          <a:p>
            <a:endParaRPr lang="en-US"/>
          </a:p>
        </p:txBody>
      </p:sp>
      <p:sp>
        <p:nvSpPr>
          <p:cNvPr id="49169" name="Freeform 16"/>
          <p:cNvSpPr>
            <a:spLocks/>
          </p:cNvSpPr>
          <p:nvPr/>
        </p:nvSpPr>
        <p:spPr bwMode="auto">
          <a:xfrm>
            <a:off x="4672013" y="2547938"/>
            <a:ext cx="1539875" cy="1401762"/>
          </a:xfrm>
          <a:custGeom>
            <a:avLst/>
            <a:gdLst>
              <a:gd name="T0" fmla="*/ 0 w 970"/>
              <a:gd name="T1" fmla="*/ 0 h 743"/>
              <a:gd name="T2" fmla="*/ 0 w 970"/>
              <a:gd name="T3" fmla="*/ 2147483647 h 743"/>
              <a:gd name="T4" fmla="*/ 2147483647 w 970"/>
              <a:gd name="T5" fmla="*/ 2147483647 h 743"/>
              <a:gd name="T6" fmla="*/ 2147483647 w 970"/>
              <a:gd name="T7" fmla="*/ 2147483647 h 743"/>
              <a:gd name="T8" fmla="*/ 0 w 970"/>
              <a:gd name="T9" fmla="*/ 0 h 743"/>
              <a:gd name="T10" fmla="*/ 0 60000 65536"/>
              <a:gd name="T11" fmla="*/ 0 60000 65536"/>
              <a:gd name="T12" fmla="*/ 0 60000 65536"/>
              <a:gd name="T13" fmla="*/ 0 60000 65536"/>
              <a:gd name="T14" fmla="*/ 0 60000 65536"/>
              <a:gd name="T15" fmla="*/ 0 w 970"/>
              <a:gd name="T16" fmla="*/ 0 h 743"/>
              <a:gd name="T17" fmla="*/ 970 w 970"/>
              <a:gd name="T18" fmla="*/ 743 h 743"/>
            </a:gdLst>
            <a:ahLst/>
            <a:cxnLst>
              <a:cxn ang="T10">
                <a:pos x="T0" y="T1"/>
              </a:cxn>
              <a:cxn ang="T11">
                <a:pos x="T2" y="T3"/>
              </a:cxn>
              <a:cxn ang="T12">
                <a:pos x="T4" y="T5"/>
              </a:cxn>
              <a:cxn ang="T13">
                <a:pos x="T6" y="T7"/>
              </a:cxn>
              <a:cxn ang="T14">
                <a:pos x="T8" y="T9"/>
              </a:cxn>
            </a:cxnLst>
            <a:rect l="T15" t="T16" r="T17" b="T18"/>
            <a:pathLst>
              <a:path w="970" h="743">
                <a:moveTo>
                  <a:pt x="0" y="0"/>
                </a:moveTo>
                <a:lnTo>
                  <a:pt x="0" y="444"/>
                </a:lnTo>
                <a:lnTo>
                  <a:pt x="969" y="742"/>
                </a:lnTo>
                <a:lnTo>
                  <a:pt x="969" y="298"/>
                </a:lnTo>
                <a:lnTo>
                  <a:pt x="0" y="0"/>
                </a:lnTo>
              </a:path>
            </a:pathLst>
          </a:custGeom>
          <a:solidFill>
            <a:srgbClr val="FF0000"/>
          </a:solidFill>
          <a:ln w="12700" cap="rnd">
            <a:solidFill>
              <a:srgbClr val="000000"/>
            </a:solidFill>
            <a:round/>
            <a:headEnd/>
            <a:tailEnd/>
          </a:ln>
        </p:spPr>
        <p:txBody>
          <a:bodyPr/>
          <a:lstStyle/>
          <a:p>
            <a:endParaRPr lang="en-US"/>
          </a:p>
        </p:txBody>
      </p:sp>
      <p:sp>
        <p:nvSpPr>
          <p:cNvPr id="49170" name="Freeform 17"/>
          <p:cNvSpPr>
            <a:spLocks/>
          </p:cNvSpPr>
          <p:nvPr/>
        </p:nvSpPr>
        <p:spPr bwMode="auto">
          <a:xfrm>
            <a:off x="5699125" y="1760538"/>
            <a:ext cx="1541463" cy="1349375"/>
          </a:xfrm>
          <a:custGeom>
            <a:avLst/>
            <a:gdLst>
              <a:gd name="T0" fmla="*/ 0 w 971"/>
              <a:gd name="T1" fmla="*/ 0 h 716"/>
              <a:gd name="T2" fmla="*/ 0 w 971"/>
              <a:gd name="T3" fmla="*/ 2147483647 h 716"/>
              <a:gd name="T4" fmla="*/ 2147483647 w 971"/>
              <a:gd name="T5" fmla="*/ 2147483647 h 716"/>
              <a:gd name="T6" fmla="*/ 2147483647 w 971"/>
              <a:gd name="T7" fmla="*/ 2147483647 h 716"/>
              <a:gd name="T8" fmla="*/ 0 w 971"/>
              <a:gd name="T9" fmla="*/ 0 h 716"/>
              <a:gd name="T10" fmla="*/ 0 60000 65536"/>
              <a:gd name="T11" fmla="*/ 0 60000 65536"/>
              <a:gd name="T12" fmla="*/ 0 60000 65536"/>
              <a:gd name="T13" fmla="*/ 0 60000 65536"/>
              <a:gd name="T14" fmla="*/ 0 60000 65536"/>
              <a:gd name="T15" fmla="*/ 0 w 971"/>
              <a:gd name="T16" fmla="*/ 0 h 716"/>
              <a:gd name="T17" fmla="*/ 971 w 971"/>
              <a:gd name="T18" fmla="*/ 716 h 716"/>
            </a:gdLst>
            <a:ahLst/>
            <a:cxnLst>
              <a:cxn ang="T10">
                <a:pos x="T0" y="T1"/>
              </a:cxn>
              <a:cxn ang="T11">
                <a:pos x="T2" y="T3"/>
              </a:cxn>
              <a:cxn ang="T12">
                <a:pos x="T4" y="T5"/>
              </a:cxn>
              <a:cxn ang="T13">
                <a:pos x="T6" y="T7"/>
              </a:cxn>
              <a:cxn ang="T14">
                <a:pos x="T8" y="T9"/>
              </a:cxn>
            </a:cxnLst>
            <a:rect l="T15" t="T16" r="T17" b="T18"/>
            <a:pathLst>
              <a:path w="971" h="716">
                <a:moveTo>
                  <a:pt x="0" y="0"/>
                </a:moveTo>
                <a:lnTo>
                  <a:pt x="0" y="418"/>
                </a:lnTo>
                <a:lnTo>
                  <a:pt x="970" y="715"/>
                </a:lnTo>
                <a:lnTo>
                  <a:pt x="970" y="269"/>
                </a:lnTo>
                <a:lnTo>
                  <a:pt x="0" y="0"/>
                </a:lnTo>
              </a:path>
            </a:pathLst>
          </a:custGeom>
          <a:solidFill>
            <a:srgbClr val="FF33CC"/>
          </a:solidFill>
          <a:ln w="12700" cap="rnd">
            <a:solidFill>
              <a:srgbClr val="000000"/>
            </a:solidFill>
            <a:round/>
            <a:headEnd/>
            <a:tailEnd/>
          </a:ln>
        </p:spPr>
        <p:txBody>
          <a:bodyPr/>
          <a:lstStyle/>
          <a:p>
            <a:endParaRPr lang="en-US"/>
          </a:p>
        </p:txBody>
      </p:sp>
      <p:sp>
        <p:nvSpPr>
          <p:cNvPr id="21522" name="AutoShape 18"/>
          <p:cNvSpPr>
            <a:spLocks noChangeArrowheads="1"/>
          </p:cNvSpPr>
          <p:nvPr/>
        </p:nvSpPr>
        <p:spPr bwMode="auto">
          <a:xfrm rot="8455081" flipH="1">
            <a:off x="3065944" y="3942644"/>
            <a:ext cx="6176424" cy="927100"/>
          </a:xfrm>
          <a:prstGeom prst="rightArrow">
            <a:avLst>
              <a:gd name="adj1" fmla="val 50000"/>
              <a:gd name="adj2" fmla="val 108579"/>
            </a:avLst>
          </a:prstGeom>
          <a:gradFill flip="none" rotWithShape="1">
            <a:gsLst>
              <a:gs pos="0">
                <a:srgbClr val="008000"/>
              </a:gs>
              <a:gs pos="100000">
                <a:srgbClr val="99FF33"/>
              </a:gs>
            </a:gsLst>
            <a:lin ang="10800000" scaled="1"/>
            <a:tileRect/>
          </a:gradFill>
          <a:ln w="12700">
            <a:solidFill>
              <a:schemeClr val="tx1"/>
            </a:solidFill>
            <a:miter lim="800000"/>
            <a:headEnd/>
            <a:tailEnd/>
          </a:ln>
          <a:effectLst>
            <a:outerShdw dist="85194" dir="1593903" algn="ctr" rotWithShape="0">
              <a:schemeClr val="bg2"/>
            </a:outerShdw>
          </a:effectLst>
          <a:scene3d>
            <a:camera prst="orthographicFront"/>
            <a:lightRig rig="threePt" dir="t"/>
          </a:scene3d>
          <a:sp3d>
            <a:bevelT prst="angle"/>
          </a:sp3d>
        </p:spPr>
        <p:txBody>
          <a:bodyPr rot="10800000" wrap="none" anchor="ctr"/>
          <a:lstStyle/>
          <a:p>
            <a:pPr fontAlgn="auto">
              <a:spcBef>
                <a:spcPts val="0"/>
              </a:spcBef>
              <a:spcAft>
                <a:spcPts val="0"/>
              </a:spcAft>
              <a:defRPr/>
            </a:pPr>
            <a:endParaRPr lang="en-US" dirty="0">
              <a:latin typeface="+mn-lt"/>
            </a:endParaRPr>
          </a:p>
        </p:txBody>
      </p:sp>
      <p:sp>
        <p:nvSpPr>
          <p:cNvPr id="29" name="TextBox 28"/>
          <p:cNvSpPr txBox="1">
            <a:spLocks noChangeArrowheads="1"/>
          </p:cNvSpPr>
          <p:nvPr/>
        </p:nvSpPr>
        <p:spPr bwMode="auto">
          <a:xfrm rot="-2450645">
            <a:off x="3743325" y="5816600"/>
            <a:ext cx="9159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simple</a:t>
            </a:r>
          </a:p>
        </p:txBody>
      </p:sp>
      <p:sp>
        <p:nvSpPr>
          <p:cNvPr id="30" name="TextBox 29"/>
          <p:cNvSpPr txBox="1">
            <a:spLocks noChangeArrowheads="1"/>
          </p:cNvSpPr>
          <p:nvPr/>
        </p:nvSpPr>
        <p:spPr bwMode="auto">
          <a:xfrm rot="-2359892">
            <a:off x="7077075" y="2979738"/>
            <a:ext cx="1120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complex</a:t>
            </a:r>
          </a:p>
        </p:txBody>
      </p:sp>
      <p:sp>
        <p:nvSpPr>
          <p:cNvPr id="25" name="Slide Number Placeholder 24"/>
          <p:cNvSpPr>
            <a:spLocks noGrp="1"/>
          </p:cNvSpPr>
          <p:nvPr>
            <p:ph type="sldNum" sz="quarter" idx="10"/>
          </p:nvPr>
        </p:nvSpPr>
        <p:spPr/>
        <p:txBody>
          <a:bodyPr/>
          <a:lstStyle/>
          <a:p>
            <a:pPr>
              <a:defRPr/>
            </a:pPr>
            <a:fld id="{A1C80D56-4D3B-4C97-9341-587B4F88CE49}" type="slidenum">
              <a:rPr lang="en-US" smtClean="0"/>
              <a:pPr>
                <a:defRPr/>
              </a:pPr>
              <a:t>16</a:t>
            </a:fld>
            <a:endParaRPr lang="en-US" dirty="0"/>
          </a:p>
        </p:txBody>
      </p:sp>
      <p:sp>
        <p:nvSpPr>
          <p:cNvPr id="27" name="Rounded Rectangle 26"/>
          <p:cNvSpPr/>
          <p:nvPr/>
        </p:nvSpPr>
        <p:spPr>
          <a:xfrm>
            <a:off x="5699125" y="5097463"/>
            <a:ext cx="3200400" cy="612947"/>
          </a:xfrm>
          <a:prstGeom prst="roundRect">
            <a:avLst/>
          </a:prstGeom>
          <a:solidFill>
            <a:srgbClr val="99CCFF"/>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90000"/>
              </a:lnSpc>
              <a:spcBef>
                <a:spcPct val="50000"/>
              </a:spcBef>
              <a:defRPr/>
            </a:pPr>
            <a:r>
              <a:rPr lang="en-US" sz="1000" i="1" dirty="0">
                <a:solidFill>
                  <a:schemeClr val="tx1"/>
                </a:solidFill>
              </a:rPr>
              <a:t>Adapted from CIRCLE (National Head Start Literacy Train the Trainer Manual</a:t>
            </a:r>
            <a:r>
              <a:rPr lang="en-US" sz="1000" i="1" dirty="0" smtClean="0">
                <a:solidFill>
                  <a:schemeClr val="tx1"/>
                </a:solidFill>
              </a:rPr>
              <a:t>). (2002) </a:t>
            </a:r>
            <a:r>
              <a:rPr lang="en-US" sz="1000" i="1" dirty="0">
                <a:solidFill>
                  <a:schemeClr val="tx1"/>
                </a:solidFill>
              </a:rPr>
              <a:t>UT Health Science Center at </a:t>
            </a:r>
            <a:r>
              <a:rPr lang="en-US" sz="1000" i="1" dirty="0" smtClean="0">
                <a:solidFill>
                  <a:schemeClr val="tx1"/>
                </a:solidFill>
              </a:rPr>
              <a:t>Houston.</a:t>
            </a:r>
            <a:endParaRPr lang="en-US" sz="1000" i="1" dirty="0">
              <a:solidFill>
                <a:schemeClr val="tx1"/>
              </a:solidFill>
            </a:endParaRPr>
          </a:p>
        </p:txBody>
      </p:sp>
    </p:spTree>
    <p:extLst>
      <p:ext uri="{BB962C8B-B14F-4D97-AF65-F5344CB8AC3E}">
        <p14:creationId xmlns:p14="http://schemas.microsoft.com/office/powerpoint/2010/main" val="1941550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467544" y="692696"/>
            <a:ext cx="8229600" cy="1143000"/>
          </a:xfrm>
        </p:spPr>
        <p:txBody>
          <a:bodyPr/>
          <a:lstStyle/>
          <a:p>
            <a:pPr eaLnBrk="1" hangingPunct="1"/>
            <a:r>
              <a:rPr lang="en-US" dirty="0" smtClean="0"/>
              <a:t>Listening</a:t>
            </a:r>
          </a:p>
        </p:txBody>
      </p:sp>
      <p:sp>
        <p:nvSpPr>
          <p:cNvPr id="27651" name="Rectangle 3"/>
          <p:cNvSpPr>
            <a:spLocks noGrp="1" noChangeArrowheads="1"/>
          </p:cNvSpPr>
          <p:nvPr>
            <p:ph type="body" idx="4294967295"/>
          </p:nvPr>
        </p:nvSpPr>
        <p:spPr>
          <a:xfrm>
            <a:off x="539552" y="1844824"/>
            <a:ext cx="8153400" cy="4572000"/>
          </a:xfrm>
        </p:spPr>
        <p:txBody>
          <a:bodyPr/>
          <a:lstStyle/>
          <a:p>
            <a:pPr eaLnBrk="1" hangingPunct="1">
              <a:lnSpc>
                <a:spcPct val="70000"/>
              </a:lnSpc>
              <a:buClrTx/>
              <a:buFont typeface="Arial" pitchFamily="34" charset="0"/>
              <a:buChar char="•"/>
            </a:pPr>
            <a:r>
              <a:rPr lang="en-US" sz="2800" dirty="0" smtClean="0"/>
              <a:t>Sequencing sounds </a:t>
            </a:r>
            <a:endParaRPr lang="en-US" sz="2400" dirty="0" smtClean="0"/>
          </a:p>
          <a:p>
            <a:pPr marL="0" indent="0" eaLnBrk="1" hangingPunct="1">
              <a:lnSpc>
                <a:spcPct val="70000"/>
              </a:lnSpc>
              <a:buClrTx/>
              <a:buNone/>
            </a:pPr>
            <a:r>
              <a:rPr lang="en-US" sz="2400" dirty="0">
                <a:solidFill>
                  <a:srgbClr val="222268"/>
                </a:solidFill>
              </a:rPr>
              <a:t>	</a:t>
            </a:r>
            <a:r>
              <a:rPr lang="en-US" sz="2400" i="1" dirty="0" smtClean="0">
                <a:solidFill>
                  <a:srgbClr val="222268"/>
                </a:solidFill>
              </a:rPr>
              <a:t>clap, stomp, whisper. . .clap, stomp, whisper. . . </a:t>
            </a:r>
          </a:p>
          <a:p>
            <a:pPr marL="0" indent="0" eaLnBrk="1" hangingPunct="1">
              <a:lnSpc>
                <a:spcPct val="70000"/>
              </a:lnSpc>
              <a:buClrTx/>
              <a:buNone/>
            </a:pPr>
            <a:endParaRPr lang="en-US" sz="2400" i="1" dirty="0" smtClean="0">
              <a:solidFill>
                <a:srgbClr val="222268"/>
              </a:solidFill>
            </a:endParaRPr>
          </a:p>
          <a:p>
            <a:pPr eaLnBrk="1" hangingPunct="1">
              <a:lnSpc>
                <a:spcPct val="70000"/>
              </a:lnSpc>
              <a:buClrTx/>
              <a:buFont typeface="Arial" pitchFamily="34" charset="0"/>
              <a:buChar char="•"/>
            </a:pPr>
            <a:endParaRPr lang="en-US" sz="600" dirty="0" smtClean="0"/>
          </a:p>
          <a:p>
            <a:pPr eaLnBrk="1" hangingPunct="1">
              <a:lnSpc>
                <a:spcPct val="70000"/>
              </a:lnSpc>
              <a:buClrTx/>
              <a:buFont typeface="Arial" pitchFamily="34" charset="0"/>
              <a:buChar char="•"/>
            </a:pPr>
            <a:r>
              <a:rPr lang="en-US" sz="2800" dirty="0" smtClean="0"/>
              <a:t>Reversal or substitution of words in nursery rhymes or familiar phrases</a:t>
            </a:r>
            <a:endParaRPr lang="en-US" sz="1300" dirty="0" smtClean="0"/>
          </a:p>
          <a:p>
            <a:pPr marL="0" indent="0" eaLnBrk="1" hangingPunct="1">
              <a:lnSpc>
                <a:spcPct val="70000"/>
              </a:lnSpc>
              <a:buClrTx/>
              <a:buNone/>
            </a:pPr>
            <a:r>
              <a:rPr lang="en-US" sz="1300" dirty="0">
                <a:solidFill>
                  <a:srgbClr val="222268"/>
                </a:solidFill>
              </a:rPr>
              <a:t>	</a:t>
            </a:r>
            <a:r>
              <a:rPr lang="en-US" sz="1300" dirty="0" smtClean="0">
                <a:solidFill>
                  <a:srgbClr val="222268"/>
                </a:solidFill>
              </a:rPr>
              <a:t> </a:t>
            </a:r>
            <a:r>
              <a:rPr lang="en-US" sz="2400" i="1" dirty="0" smtClean="0">
                <a:solidFill>
                  <a:srgbClr val="222268"/>
                </a:solidFill>
              </a:rPr>
              <a:t>I love pizza…pizza love I </a:t>
            </a:r>
          </a:p>
          <a:p>
            <a:pPr marL="0" indent="0" eaLnBrk="1" hangingPunct="1">
              <a:lnSpc>
                <a:spcPct val="70000"/>
              </a:lnSpc>
              <a:buClrTx/>
              <a:buNone/>
            </a:pPr>
            <a:r>
              <a:rPr lang="en-US" sz="2400" i="1" dirty="0">
                <a:solidFill>
                  <a:srgbClr val="222268"/>
                </a:solidFill>
              </a:rPr>
              <a:t>	</a:t>
            </a:r>
            <a:r>
              <a:rPr lang="en-US" sz="2400" i="1" dirty="0" smtClean="0">
                <a:solidFill>
                  <a:srgbClr val="222268"/>
                </a:solidFill>
              </a:rPr>
              <a:t>Brown bear, brown bear… Bear brown, bear brown</a:t>
            </a:r>
          </a:p>
          <a:p>
            <a:pPr marL="0" indent="0" eaLnBrk="1" hangingPunct="1">
              <a:lnSpc>
                <a:spcPct val="70000"/>
              </a:lnSpc>
              <a:buClrTx/>
              <a:buNone/>
            </a:pPr>
            <a:endParaRPr lang="en-US" sz="2400" i="1" dirty="0" smtClean="0"/>
          </a:p>
          <a:p>
            <a:pPr eaLnBrk="1" hangingPunct="1">
              <a:lnSpc>
                <a:spcPct val="70000"/>
              </a:lnSpc>
              <a:buClrTx/>
              <a:buFont typeface="Arial" pitchFamily="34" charset="0"/>
              <a:buChar char="•"/>
            </a:pPr>
            <a:endParaRPr lang="en-US" sz="600" dirty="0" smtClean="0"/>
          </a:p>
          <a:p>
            <a:pPr eaLnBrk="1" hangingPunct="1">
              <a:lnSpc>
                <a:spcPct val="70000"/>
              </a:lnSpc>
              <a:buClrTx/>
              <a:buFont typeface="Arial" pitchFamily="34" charset="0"/>
              <a:buChar char="•"/>
            </a:pPr>
            <a:r>
              <a:rPr lang="en-US" sz="2800" dirty="0" smtClean="0"/>
              <a:t>A series of verbal directions </a:t>
            </a:r>
            <a:endParaRPr lang="en-US" sz="2400" i="1" dirty="0" smtClean="0"/>
          </a:p>
          <a:p>
            <a:pPr marL="0" indent="0" eaLnBrk="1" hangingPunct="1">
              <a:lnSpc>
                <a:spcPct val="70000"/>
              </a:lnSpc>
              <a:buClrTx/>
              <a:buNone/>
            </a:pPr>
            <a:r>
              <a:rPr lang="en-US" sz="2400" i="1" dirty="0" smtClean="0">
                <a:solidFill>
                  <a:srgbClr val="222268"/>
                </a:solidFill>
              </a:rPr>
              <a:t>	Sit quietly, open your books, read softly</a:t>
            </a:r>
          </a:p>
          <a:p>
            <a:pPr marL="0" indent="0" eaLnBrk="1" hangingPunct="1">
              <a:lnSpc>
                <a:spcPct val="70000"/>
              </a:lnSpc>
              <a:buClrTx/>
              <a:buNone/>
            </a:pPr>
            <a:endParaRPr lang="en-US" sz="2400" i="1" dirty="0">
              <a:solidFill>
                <a:srgbClr val="222268"/>
              </a:solidFill>
            </a:endParaRPr>
          </a:p>
          <a:p>
            <a:pPr marL="0" indent="0" eaLnBrk="1" hangingPunct="1">
              <a:lnSpc>
                <a:spcPct val="70000"/>
              </a:lnSpc>
              <a:buClrTx/>
              <a:buNone/>
            </a:pPr>
            <a:endParaRPr lang="en-US" sz="2400" i="1" dirty="0" smtClean="0"/>
          </a:p>
          <a:p>
            <a:pPr eaLnBrk="1" hangingPunct="1">
              <a:lnSpc>
                <a:spcPct val="70000"/>
              </a:lnSpc>
              <a:buClrTx/>
              <a:buFont typeface="Arial" pitchFamily="34" charset="0"/>
              <a:buChar char="•"/>
            </a:pPr>
            <a:endParaRPr lang="en-US" sz="600" dirty="0" smtClean="0"/>
          </a:p>
          <a:p>
            <a:pPr marL="742950" indent="-742950" eaLnBrk="1" hangingPunct="1">
              <a:lnSpc>
                <a:spcPct val="70000"/>
              </a:lnSpc>
              <a:buFontTx/>
              <a:buAutoNum type="arabicPeriod"/>
            </a:pPr>
            <a:endParaRPr lang="en-US" sz="1800" b="1" dirty="0" smtClean="0"/>
          </a:p>
          <a:p>
            <a:pPr marL="742950" indent="-742950" eaLnBrk="1" hangingPunct="1">
              <a:lnSpc>
                <a:spcPct val="70000"/>
              </a:lnSpc>
            </a:pPr>
            <a:endParaRPr lang="en-US" sz="2000" dirty="0" smtClean="0"/>
          </a:p>
        </p:txBody>
      </p:sp>
      <p:sp>
        <p:nvSpPr>
          <p:cNvPr id="8" name="Slide Number Placeholder 7"/>
          <p:cNvSpPr>
            <a:spLocks noGrp="1"/>
          </p:cNvSpPr>
          <p:nvPr>
            <p:ph type="sldNum" sz="quarter" idx="10"/>
          </p:nvPr>
        </p:nvSpPr>
        <p:spPr/>
        <p:txBody>
          <a:bodyPr/>
          <a:lstStyle/>
          <a:p>
            <a:pPr>
              <a:defRPr/>
            </a:pPr>
            <a:fld id="{EDFE1C0F-068B-452F-9CC6-C01BA69892C5}" type="slidenum">
              <a:rPr lang="en-US" smtClean="0"/>
              <a:pPr>
                <a:defRPr/>
              </a:pPr>
              <a:t>17</a:t>
            </a:fld>
            <a:endParaRPr lang="en-US" dirty="0"/>
          </a:p>
        </p:txBody>
      </p:sp>
      <p:sp>
        <p:nvSpPr>
          <p:cNvPr id="6" name="Text Box 4"/>
          <p:cNvSpPr txBox="1">
            <a:spLocks noChangeArrowheads="1"/>
          </p:cNvSpPr>
          <p:nvPr/>
        </p:nvSpPr>
        <p:spPr bwMode="auto">
          <a:xfrm>
            <a:off x="2699792" y="5711770"/>
            <a:ext cx="586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dirty="0"/>
              <a:t>(Vaughn Gross Center for Reading and Language Arts, 2009.)</a:t>
            </a:r>
          </a:p>
        </p:txBody>
      </p:sp>
    </p:spTree>
    <p:extLst>
      <p:ext uri="{BB962C8B-B14F-4D97-AF65-F5344CB8AC3E}">
        <p14:creationId xmlns:p14="http://schemas.microsoft.com/office/powerpoint/2010/main" val="369036640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066800"/>
            <a:ext cx="7558088" cy="4881563"/>
          </a:xfrm>
          <a:prstGeom prst="rect">
            <a:avLst/>
          </a:prstGeom>
          <a:ln w="317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222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764704"/>
            <a:ext cx="1371600" cy="1778000"/>
          </a:xfrm>
          <a:prstGeom prst="rect">
            <a:avLst/>
          </a:prstGeom>
          <a:ln w="317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0"/>
          </p:nvPr>
        </p:nvSpPr>
        <p:spPr/>
        <p:txBody>
          <a:bodyPr/>
          <a:lstStyle/>
          <a:p>
            <a:pPr>
              <a:defRPr/>
            </a:pPr>
            <a:fld id="{F42790AB-9358-440D-A79D-FDE1A143DBEC}" type="slidenum">
              <a:rPr lang="en-US" smtClean="0"/>
              <a:pPr>
                <a:defRPr/>
              </a:pPr>
              <a:t>18</a:t>
            </a:fld>
            <a:endParaRPr lang="en-US" dirty="0"/>
          </a:p>
        </p:txBody>
      </p:sp>
    </p:spTree>
    <p:extLst>
      <p:ext uri="{BB962C8B-B14F-4D97-AF65-F5344CB8AC3E}">
        <p14:creationId xmlns:p14="http://schemas.microsoft.com/office/powerpoint/2010/main" val="1644301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reeform 22" descr="90%"/>
          <p:cNvSpPr>
            <a:spLocks/>
          </p:cNvSpPr>
          <p:nvPr/>
        </p:nvSpPr>
        <p:spPr bwMode="auto">
          <a:xfrm rot="-152884">
            <a:off x="1562100" y="5070475"/>
            <a:ext cx="1627188" cy="1752600"/>
          </a:xfrm>
          <a:custGeom>
            <a:avLst/>
            <a:gdLst>
              <a:gd name="T0" fmla="*/ 0 w 945"/>
              <a:gd name="T1" fmla="*/ 0 h 739"/>
              <a:gd name="T2" fmla="*/ 0 w 945"/>
              <a:gd name="T3" fmla="*/ 2147483647 h 739"/>
              <a:gd name="T4" fmla="*/ 2147483647 w 945"/>
              <a:gd name="T5" fmla="*/ 2147483647 h 739"/>
              <a:gd name="T6" fmla="*/ 2147483647 w 945"/>
              <a:gd name="T7" fmla="*/ 2147483647 h 739"/>
              <a:gd name="T8" fmla="*/ 0 w 945"/>
              <a:gd name="T9" fmla="*/ 0 h 739"/>
              <a:gd name="T10" fmla="*/ 0 60000 65536"/>
              <a:gd name="T11" fmla="*/ 0 60000 65536"/>
              <a:gd name="T12" fmla="*/ 0 60000 65536"/>
              <a:gd name="T13" fmla="*/ 0 60000 65536"/>
              <a:gd name="T14" fmla="*/ 0 60000 65536"/>
              <a:gd name="T15" fmla="*/ 0 w 945"/>
              <a:gd name="T16" fmla="*/ 0 h 739"/>
              <a:gd name="T17" fmla="*/ 945 w 945"/>
              <a:gd name="T18" fmla="*/ 739 h 739"/>
            </a:gdLst>
            <a:ahLst/>
            <a:cxnLst>
              <a:cxn ang="T10">
                <a:pos x="T0" y="T1"/>
              </a:cxn>
              <a:cxn ang="T11">
                <a:pos x="T2" y="T3"/>
              </a:cxn>
              <a:cxn ang="T12">
                <a:pos x="T4" y="T5"/>
              </a:cxn>
              <a:cxn ang="T13">
                <a:pos x="T6" y="T7"/>
              </a:cxn>
              <a:cxn ang="T14">
                <a:pos x="T8" y="T9"/>
              </a:cxn>
            </a:cxnLst>
            <a:rect l="T15" t="T16" r="T17" b="T18"/>
            <a:pathLst>
              <a:path w="945" h="739">
                <a:moveTo>
                  <a:pt x="0" y="0"/>
                </a:moveTo>
                <a:lnTo>
                  <a:pt x="0" y="443"/>
                </a:lnTo>
                <a:lnTo>
                  <a:pt x="944" y="738"/>
                </a:lnTo>
                <a:lnTo>
                  <a:pt x="944" y="295"/>
                </a:lnTo>
                <a:lnTo>
                  <a:pt x="0" y="0"/>
                </a:lnTo>
              </a:path>
            </a:pathLst>
          </a:custGeom>
          <a:solidFill>
            <a:srgbClr val="00B0F0"/>
          </a:solidFill>
          <a:ln w="12700" cap="rnd">
            <a:solidFill>
              <a:srgbClr val="000000"/>
            </a:solidFill>
            <a:round/>
            <a:headEnd/>
            <a:tailEnd/>
          </a:ln>
        </p:spPr>
        <p:txBody>
          <a:bodyPr/>
          <a:lstStyle/>
          <a:p>
            <a:endParaRPr lang="en-US"/>
          </a:p>
        </p:txBody>
      </p:sp>
      <p:sp>
        <p:nvSpPr>
          <p:cNvPr id="21507" name="Rectangle 3"/>
          <p:cNvSpPr>
            <a:spLocks noChangeArrowheads="1"/>
          </p:cNvSpPr>
          <p:nvPr/>
        </p:nvSpPr>
        <p:spPr bwMode="auto">
          <a:xfrm>
            <a:off x="264262" y="946150"/>
            <a:ext cx="2723562" cy="1066800"/>
          </a:xfrm>
          <a:prstGeom prst="rect">
            <a:avLst/>
          </a:prstGeom>
          <a:noFill/>
          <a:ln w="12700">
            <a:noFill/>
            <a:miter lim="800000"/>
            <a:headEnd/>
            <a:tailEnd/>
          </a:ln>
          <a:effectLst>
            <a:outerShdw dist="17961" dir="2700000" algn="ctr" rotWithShape="0">
              <a:srgbClr val="8D8D8D"/>
            </a:outerShdw>
          </a:effectLst>
        </p:spPr>
        <p:txBody>
          <a:bodyPr lIns="90477" tIns="44445" rIns="90477" bIns="44445" anchor="ctr"/>
          <a:lstStyle/>
          <a:p>
            <a:pPr eaLnBrk="0" fontAlgn="auto" hangingPunct="0">
              <a:lnSpc>
                <a:spcPct val="90000"/>
              </a:lnSpc>
              <a:spcBef>
                <a:spcPts val="0"/>
              </a:spcBef>
              <a:spcAft>
                <a:spcPts val="0"/>
              </a:spcAft>
              <a:defRPr/>
            </a:pPr>
            <a:r>
              <a:rPr lang="en-US" sz="3600" b="1" dirty="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effectLst>
                  <a:outerShdw blurRad="38100" dist="38100" dir="2700000" algn="tl">
                    <a:srgbClr val="000000"/>
                  </a:outerShdw>
                </a:effectLst>
                <a:latin typeface="+mn-lt"/>
              </a:rPr>
              <a:t>Phonological Awareness Continuum</a:t>
            </a:r>
          </a:p>
        </p:txBody>
      </p:sp>
      <p:sp>
        <p:nvSpPr>
          <p:cNvPr id="54276" name="Freeform 9"/>
          <p:cNvSpPr>
            <a:spLocks/>
          </p:cNvSpPr>
          <p:nvPr/>
        </p:nvSpPr>
        <p:spPr bwMode="auto">
          <a:xfrm>
            <a:off x="5699125" y="1743075"/>
            <a:ext cx="2803525" cy="539750"/>
          </a:xfrm>
          <a:custGeom>
            <a:avLst/>
            <a:gdLst>
              <a:gd name="T0" fmla="*/ 2147483647 w 2214"/>
              <a:gd name="T1" fmla="*/ 0 h 286"/>
              <a:gd name="T2" fmla="*/ 2147483647 w 2214"/>
              <a:gd name="T3" fmla="*/ 2147483647 h 286"/>
              <a:gd name="T4" fmla="*/ 2147483647 w 2214"/>
              <a:gd name="T5" fmla="*/ 2147483647 h 286"/>
              <a:gd name="T6" fmla="*/ 0 w 2214"/>
              <a:gd name="T7" fmla="*/ 0 h 286"/>
              <a:gd name="T8" fmla="*/ 2147483647 w 2214"/>
              <a:gd name="T9" fmla="*/ 0 h 286"/>
              <a:gd name="T10" fmla="*/ 0 60000 65536"/>
              <a:gd name="T11" fmla="*/ 0 60000 65536"/>
              <a:gd name="T12" fmla="*/ 0 60000 65536"/>
              <a:gd name="T13" fmla="*/ 0 60000 65536"/>
              <a:gd name="T14" fmla="*/ 0 60000 65536"/>
              <a:gd name="T15" fmla="*/ 0 w 2214"/>
              <a:gd name="T16" fmla="*/ 0 h 286"/>
              <a:gd name="T17" fmla="*/ 2214 w 2214"/>
              <a:gd name="T18" fmla="*/ 286 h 286"/>
            </a:gdLst>
            <a:ahLst/>
            <a:cxnLst>
              <a:cxn ang="T10">
                <a:pos x="T0" y="T1"/>
              </a:cxn>
              <a:cxn ang="T11">
                <a:pos x="T2" y="T3"/>
              </a:cxn>
              <a:cxn ang="T12">
                <a:pos x="T4" y="T5"/>
              </a:cxn>
              <a:cxn ang="T13">
                <a:pos x="T6" y="T7"/>
              </a:cxn>
              <a:cxn ang="T14">
                <a:pos x="T8" y="T9"/>
              </a:cxn>
            </a:cxnLst>
            <a:rect l="T15" t="T16" r="T17" b="T18"/>
            <a:pathLst>
              <a:path w="2214" h="286">
                <a:moveTo>
                  <a:pt x="1384" y="0"/>
                </a:moveTo>
                <a:lnTo>
                  <a:pt x="2213" y="285"/>
                </a:lnTo>
                <a:lnTo>
                  <a:pt x="829" y="285"/>
                </a:lnTo>
                <a:lnTo>
                  <a:pt x="0" y="0"/>
                </a:lnTo>
                <a:lnTo>
                  <a:pt x="1384" y="0"/>
                </a:lnTo>
              </a:path>
            </a:pathLst>
          </a:custGeom>
          <a:solidFill>
            <a:srgbClr val="FF33CC"/>
          </a:solidFill>
          <a:ln w="12700" cap="rnd">
            <a:solidFill>
              <a:srgbClr val="000000"/>
            </a:solidFill>
            <a:round/>
            <a:headEnd/>
            <a:tailEnd/>
          </a:ln>
        </p:spPr>
        <p:txBody>
          <a:bodyPr/>
          <a:lstStyle/>
          <a:p>
            <a:endParaRPr lang="en-US"/>
          </a:p>
        </p:txBody>
      </p:sp>
      <p:sp>
        <p:nvSpPr>
          <p:cNvPr id="21529" name="Text Box 25"/>
          <p:cNvSpPr txBox="1">
            <a:spLocks noChangeArrowheads="1"/>
          </p:cNvSpPr>
          <p:nvPr/>
        </p:nvSpPr>
        <p:spPr bwMode="auto">
          <a:xfrm>
            <a:off x="152400" y="5334000"/>
            <a:ext cx="1981200" cy="45720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400" dirty="0">
                <a:solidFill>
                  <a:srgbClr val="00B0F0"/>
                </a:solidFill>
                <a:effectLst>
                  <a:outerShdw blurRad="38100" dist="38100" dir="2700000" algn="tl">
                    <a:srgbClr val="000000">
                      <a:alpha val="43137"/>
                    </a:srgbClr>
                  </a:outerShdw>
                </a:effectLst>
                <a:latin typeface="+mn-lt"/>
              </a:rPr>
              <a:t>Listening</a:t>
            </a:r>
          </a:p>
        </p:txBody>
      </p:sp>
      <p:sp>
        <p:nvSpPr>
          <p:cNvPr id="21508" name="Rectangle 4"/>
          <p:cNvSpPr>
            <a:spLocks noChangeArrowheads="1"/>
          </p:cNvSpPr>
          <p:nvPr/>
        </p:nvSpPr>
        <p:spPr bwMode="auto">
          <a:xfrm>
            <a:off x="685800" y="4343400"/>
            <a:ext cx="1987550" cy="754063"/>
          </a:xfrm>
          <a:prstGeom prst="rect">
            <a:avLst/>
          </a:prstGeom>
          <a:noFill/>
          <a:ln w="12700">
            <a:noFill/>
            <a:miter lim="800000"/>
            <a:headEnd/>
            <a:tailEnd/>
          </a:ln>
        </p:spPr>
        <p:txBody>
          <a:bodyPr lIns="90477" tIns="44445" rIns="90477" bIns="44445">
            <a:spAutoFit/>
          </a:bodyPr>
          <a:lstStyle/>
          <a:p>
            <a:pPr algn="ctr" eaLnBrk="0" fontAlgn="auto" hangingPunct="0">
              <a:lnSpc>
                <a:spcPct val="90000"/>
              </a:lnSpc>
              <a:spcBef>
                <a:spcPts val="0"/>
              </a:spcBef>
              <a:spcAft>
                <a:spcPts val="0"/>
              </a:spcAft>
              <a:defRPr/>
            </a:pPr>
            <a:r>
              <a:rPr lang="en-US" sz="2400" dirty="0">
                <a:solidFill>
                  <a:srgbClr val="33CC33"/>
                </a:solidFill>
                <a:effectLst>
                  <a:outerShdw blurRad="38100" dist="38100" dir="2700000" algn="tl">
                    <a:srgbClr val="000000">
                      <a:alpha val="43137"/>
                    </a:srgbClr>
                  </a:outerShdw>
                </a:effectLst>
                <a:latin typeface="+mn-lt"/>
              </a:rPr>
              <a:t>Rhyme/</a:t>
            </a:r>
          </a:p>
          <a:p>
            <a:pPr algn="ctr" eaLnBrk="0" fontAlgn="auto" hangingPunct="0">
              <a:lnSpc>
                <a:spcPct val="90000"/>
              </a:lnSpc>
              <a:spcBef>
                <a:spcPts val="0"/>
              </a:spcBef>
              <a:spcAft>
                <a:spcPts val="0"/>
              </a:spcAft>
              <a:defRPr/>
            </a:pPr>
            <a:r>
              <a:rPr lang="en-US" sz="2400" dirty="0">
                <a:solidFill>
                  <a:srgbClr val="33CC33"/>
                </a:solidFill>
                <a:effectLst>
                  <a:outerShdw blurRad="38100" dist="38100" dir="2700000" algn="tl">
                    <a:srgbClr val="000000">
                      <a:alpha val="43137"/>
                    </a:srgbClr>
                  </a:outerShdw>
                </a:effectLst>
                <a:latin typeface="+mn-lt"/>
              </a:rPr>
              <a:t>Alliteration</a:t>
            </a:r>
          </a:p>
        </p:txBody>
      </p:sp>
      <p:sp>
        <p:nvSpPr>
          <p:cNvPr id="21509" name="Rectangle 5"/>
          <p:cNvSpPr>
            <a:spLocks noChangeArrowheads="1"/>
          </p:cNvSpPr>
          <p:nvPr/>
        </p:nvSpPr>
        <p:spPr bwMode="auto">
          <a:xfrm>
            <a:off x="1219200" y="3535363"/>
            <a:ext cx="2743200" cy="754062"/>
          </a:xfrm>
          <a:prstGeom prst="rect">
            <a:avLst/>
          </a:prstGeom>
          <a:noFill/>
          <a:ln w="12700">
            <a:noFill/>
            <a:miter lim="800000"/>
            <a:headEnd/>
            <a:tailEnd/>
          </a:ln>
          <a:effectLst/>
        </p:spPr>
        <p:txBody>
          <a:bodyPr lIns="90477" tIns="44445" rIns="90477" bIns="44445">
            <a:spAutoFit/>
          </a:bodyPr>
          <a:lstStyle/>
          <a:p>
            <a:pPr algn="ctr" eaLnBrk="0" fontAlgn="auto" hangingPunct="0">
              <a:lnSpc>
                <a:spcPct val="90000"/>
              </a:lnSpc>
              <a:spcBef>
                <a:spcPts val="0"/>
              </a:spcBef>
              <a:spcAft>
                <a:spcPts val="0"/>
              </a:spcAft>
              <a:defRPr/>
            </a:pPr>
            <a:r>
              <a:rPr lang="en-US" sz="2400" dirty="0">
                <a:solidFill>
                  <a:srgbClr val="FFFF00"/>
                </a:solidFill>
                <a:effectLst>
                  <a:outerShdw blurRad="38100" dist="38100" dir="2700000" algn="tl">
                    <a:srgbClr val="000000">
                      <a:alpha val="43137"/>
                    </a:srgbClr>
                  </a:outerShdw>
                </a:effectLst>
                <a:latin typeface="+mn-lt"/>
              </a:rPr>
              <a:t>Sentence</a:t>
            </a:r>
          </a:p>
          <a:p>
            <a:pPr algn="ctr" eaLnBrk="0" fontAlgn="auto" hangingPunct="0">
              <a:lnSpc>
                <a:spcPct val="90000"/>
              </a:lnSpc>
              <a:spcBef>
                <a:spcPts val="0"/>
              </a:spcBef>
              <a:spcAft>
                <a:spcPts val="0"/>
              </a:spcAft>
              <a:defRPr/>
            </a:pPr>
            <a:r>
              <a:rPr lang="en-US" sz="2400" dirty="0">
                <a:solidFill>
                  <a:srgbClr val="FFFF00"/>
                </a:solidFill>
                <a:effectLst>
                  <a:outerShdw blurRad="38100" dist="38100" dir="2700000" algn="tl">
                    <a:srgbClr val="000000">
                      <a:alpha val="43137"/>
                    </a:srgbClr>
                  </a:outerShdw>
                </a:effectLst>
                <a:latin typeface="+mn-lt"/>
              </a:rPr>
              <a:t>Segmentation</a:t>
            </a:r>
          </a:p>
        </p:txBody>
      </p:sp>
      <p:sp>
        <p:nvSpPr>
          <p:cNvPr id="21510" name="Rectangle 6"/>
          <p:cNvSpPr>
            <a:spLocks noChangeArrowheads="1"/>
          </p:cNvSpPr>
          <p:nvPr/>
        </p:nvSpPr>
        <p:spPr bwMode="auto">
          <a:xfrm>
            <a:off x="1600200" y="2636838"/>
            <a:ext cx="3276600" cy="754062"/>
          </a:xfrm>
          <a:prstGeom prst="rect">
            <a:avLst/>
          </a:prstGeom>
          <a:noFill/>
          <a:ln w="12700">
            <a:noFill/>
            <a:miter lim="800000"/>
            <a:headEnd/>
            <a:tailEnd/>
          </a:ln>
          <a:effectLst/>
        </p:spPr>
        <p:txBody>
          <a:bodyPr lIns="90477" tIns="44445" rIns="90477" bIns="44445">
            <a:spAutoFit/>
          </a:bodyPr>
          <a:lstStyle/>
          <a:p>
            <a:pPr algn="ctr" eaLnBrk="0" fontAlgn="auto" hangingPunct="0">
              <a:lnSpc>
                <a:spcPct val="90000"/>
              </a:lnSpc>
              <a:spcBef>
                <a:spcPts val="0"/>
              </a:spcBef>
              <a:spcAft>
                <a:spcPts val="0"/>
              </a:spcAft>
              <a:defRPr/>
            </a:pPr>
            <a:r>
              <a:rPr lang="en-US" sz="2400" dirty="0">
                <a:solidFill>
                  <a:srgbClr val="FF9900"/>
                </a:solidFill>
                <a:effectLst>
                  <a:outerShdw blurRad="38100" dist="38100" dir="2700000" algn="tl">
                    <a:srgbClr val="000000">
                      <a:alpha val="43137"/>
                    </a:srgbClr>
                  </a:outerShdw>
                </a:effectLst>
                <a:latin typeface="+mn-lt"/>
              </a:rPr>
              <a:t>Syllable Blending</a:t>
            </a:r>
          </a:p>
          <a:p>
            <a:pPr algn="ctr" eaLnBrk="0" fontAlgn="auto" hangingPunct="0">
              <a:lnSpc>
                <a:spcPct val="90000"/>
              </a:lnSpc>
              <a:spcBef>
                <a:spcPts val="0"/>
              </a:spcBef>
              <a:spcAft>
                <a:spcPts val="0"/>
              </a:spcAft>
              <a:defRPr/>
            </a:pPr>
            <a:r>
              <a:rPr lang="en-US" sz="2400" dirty="0">
                <a:solidFill>
                  <a:srgbClr val="FF9900"/>
                </a:solidFill>
                <a:effectLst>
                  <a:outerShdw blurRad="38100" dist="38100" dir="2700000" algn="tl">
                    <a:srgbClr val="000000">
                      <a:alpha val="43137"/>
                    </a:srgbClr>
                  </a:outerShdw>
                </a:effectLst>
                <a:latin typeface="+mn-lt"/>
              </a:rPr>
              <a:t>and Segmentation</a:t>
            </a:r>
          </a:p>
        </p:txBody>
      </p:sp>
      <p:sp>
        <p:nvSpPr>
          <p:cNvPr id="21511" name="Rectangle 7"/>
          <p:cNvSpPr>
            <a:spLocks noChangeArrowheads="1"/>
          </p:cNvSpPr>
          <p:nvPr/>
        </p:nvSpPr>
        <p:spPr bwMode="auto">
          <a:xfrm>
            <a:off x="2438400" y="1798638"/>
            <a:ext cx="3413125" cy="754062"/>
          </a:xfrm>
          <a:prstGeom prst="rect">
            <a:avLst/>
          </a:prstGeom>
          <a:noFill/>
          <a:ln w="12700">
            <a:noFill/>
            <a:miter lim="800000"/>
            <a:headEnd/>
            <a:tailEnd/>
          </a:ln>
          <a:effectLst/>
        </p:spPr>
        <p:txBody>
          <a:bodyPr lIns="90477" tIns="44445" rIns="90477" bIns="44445">
            <a:spAutoFit/>
          </a:bodyPr>
          <a:lstStyle/>
          <a:p>
            <a:pPr algn="ctr" eaLnBrk="0" fontAlgn="auto" hangingPunct="0">
              <a:lnSpc>
                <a:spcPct val="90000"/>
              </a:lnSpc>
              <a:spcBef>
                <a:spcPts val="0"/>
              </a:spcBef>
              <a:spcAft>
                <a:spcPts val="0"/>
              </a:spcAft>
              <a:defRPr/>
            </a:pPr>
            <a:r>
              <a:rPr lang="en-US" sz="2400" dirty="0">
                <a:solidFill>
                  <a:srgbClr val="FF0000"/>
                </a:solidFill>
                <a:effectLst>
                  <a:outerShdw blurRad="38100" dist="38100" dir="2700000" algn="tl">
                    <a:srgbClr val="000000">
                      <a:alpha val="43137"/>
                    </a:srgbClr>
                  </a:outerShdw>
                </a:effectLst>
                <a:latin typeface="+mj-lt"/>
              </a:rPr>
              <a:t>Onset-Rime Blending</a:t>
            </a:r>
          </a:p>
          <a:p>
            <a:pPr algn="ctr" eaLnBrk="0" fontAlgn="auto" hangingPunct="0">
              <a:lnSpc>
                <a:spcPct val="90000"/>
              </a:lnSpc>
              <a:spcBef>
                <a:spcPts val="0"/>
              </a:spcBef>
              <a:spcAft>
                <a:spcPts val="0"/>
              </a:spcAft>
              <a:defRPr/>
            </a:pPr>
            <a:r>
              <a:rPr lang="en-US" sz="2400" dirty="0">
                <a:solidFill>
                  <a:srgbClr val="FF0000"/>
                </a:solidFill>
                <a:effectLst>
                  <a:outerShdw blurRad="38100" dist="38100" dir="2700000" algn="tl">
                    <a:srgbClr val="000000">
                      <a:alpha val="43137"/>
                    </a:srgbClr>
                  </a:outerShdw>
                </a:effectLst>
                <a:latin typeface="+mj-lt"/>
              </a:rPr>
              <a:t>and Segmentation</a:t>
            </a:r>
          </a:p>
        </p:txBody>
      </p:sp>
      <p:sp>
        <p:nvSpPr>
          <p:cNvPr id="21512" name="Rectangle 8"/>
          <p:cNvSpPr>
            <a:spLocks noChangeArrowheads="1"/>
          </p:cNvSpPr>
          <p:nvPr/>
        </p:nvSpPr>
        <p:spPr bwMode="auto">
          <a:xfrm>
            <a:off x="3886200" y="990600"/>
            <a:ext cx="5257800" cy="1031875"/>
          </a:xfrm>
          <a:prstGeom prst="rect">
            <a:avLst/>
          </a:prstGeom>
          <a:noFill/>
          <a:ln w="12700">
            <a:noFill/>
            <a:miter lim="800000"/>
            <a:headEnd/>
            <a:tailEnd/>
          </a:ln>
          <a:effectLst/>
        </p:spPr>
        <p:txBody>
          <a:bodyPr lIns="90477" tIns="44445" rIns="90477" bIns="44445">
            <a:spAutoFit/>
          </a:bodyPr>
          <a:lstStyle/>
          <a:p>
            <a:pPr algn="ctr" eaLnBrk="0" fontAlgn="auto" hangingPunct="0">
              <a:lnSpc>
                <a:spcPct val="90000"/>
              </a:lnSpc>
              <a:spcBef>
                <a:spcPts val="0"/>
              </a:spcBef>
              <a:spcAft>
                <a:spcPts val="0"/>
              </a:spcAft>
              <a:defRPr/>
            </a:pPr>
            <a:r>
              <a:rPr lang="en-US" sz="2400" dirty="0">
                <a:solidFill>
                  <a:srgbClr val="FF33CC"/>
                </a:solidFill>
                <a:effectLst>
                  <a:outerShdw blurRad="38100" dist="38100" dir="2700000" algn="tl">
                    <a:srgbClr val="000000">
                      <a:alpha val="43137"/>
                    </a:srgbClr>
                  </a:outerShdw>
                </a:effectLst>
                <a:latin typeface="+mn-lt"/>
              </a:rPr>
              <a:t>Phoneme Blending, Segmentation, </a:t>
            </a:r>
          </a:p>
          <a:p>
            <a:pPr algn="ctr" eaLnBrk="0" fontAlgn="auto" hangingPunct="0">
              <a:lnSpc>
                <a:spcPct val="90000"/>
              </a:lnSpc>
              <a:spcBef>
                <a:spcPts val="0"/>
              </a:spcBef>
              <a:spcAft>
                <a:spcPts val="0"/>
              </a:spcAft>
              <a:defRPr/>
            </a:pPr>
            <a:r>
              <a:rPr lang="en-US" sz="2400" dirty="0">
                <a:solidFill>
                  <a:srgbClr val="FF33CC"/>
                </a:solidFill>
                <a:effectLst>
                  <a:outerShdw blurRad="38100" dist="38100" dir="2700000" algn="tl">
                    <a:srgbClr val="000000">
                      <a:alpha val="43137"/>
                    </a:srgbClr>
                  </a:outerShdw>
                </a:effectLst>
                <a:latin typeface="+mn-lt"/>
              </a:rPr>
              <a:t>and Manipulation</a:t>
            </a:r>
            <a:r>
              <a:rPr lang="en-US" sz="2000" dirty="0">
                <a:solidFill>
                  <a:srgbClr val="FF33CC"/>
                </a:solidFill>
                <a:effectLst>
                  <a:outerShdw blurRad="38100" dist="38100" dir="2700000" algn="tl">
                    <a:srgbClr val="000000">
                      <a:alpha val="43137"/>
                    </a:srgbClr>
                  </a:outerShdw>
                </a:effectLst>
                <a:latin typeface="Comic Sans MS" pitchFamily="66" charset="0"/>
              </a:rPr>
              <a:t> </a:t>
            </a:r>
          </a:p>
          <a:p>
            <a:pPr algn="ctr" eaLnBrk="0" fontAlgn="auto" hangingPunct="0">
              <a:lnSpc>
                <a:spcPct val="90000"/>
              </a:lnSpc>
              <a:spcBef>
                <a:spcPts val="0"/>
              </a:spcBef>
              <a:spcAft>
                <a:spcPts val="0"/>
              </a:spcAft>
              <a:defRPr/>
            </a:pPr>
            <a:endParaRPr lang="en-US" sz="2000" b="1" dirty="0">
              <a:solidFill>
                <a:schemeClr val="accent2"/>
              </a:solidFill>
              <a:effectLst>
                <a:outerShdw blurRad="38100" dist="38100" dir="2700000" algn="tl">
                  <a:srgbClr val="000000"/>
                </a:outerShdw>
              </a:effectLst>
              <a:latin typeface="Comic Sans MS" pitchFamily="66" charset="0"/>
            </a:endParaRPr>
          </a:p>
        </p:txBody>
      </p:sp>
      <p:sp>
        <p:nvSpPr>
          <p:cNvPr id="54283" name="Freeform 10"/>
          <p:cNvSpPr>
            <a:spLocks/>
          </p:cNvSpPr>
          <p:nvPr/>
        </p:nvSpPr>
        <p:spPr bwMode="auto">
          <a:xfrm>
            <a:off x="4672013" y="2547938"/>
            <a:ext cx="2568575" cy="561975"/>
          </a:xfrm>
          <a:custGeom>
            <a:avLst/>
            <a:gdLst>
              <a:gd name="T0" fmla="*/ 2147483647 w 1618"/>
              <a:gd name="T1" fmla="*/ 0 h 298"/>
              <a:gd name="T2" fmla="*/ 2147483647 w 1618"/>
              <a:gd name="T3" fmla="*/ 2147483647 h 298"/>
              <a:gd name="T4" fmla="*/ 2147483647 w 1618"/>
              <a:gd name="T5" fmla="*/ 2147483647 h 298"/>
              <a:gd name="T6" fmla="*/ 0 w 1618"/>
              <a:gd name="T7" fmla="*/ 0 h 298"/>
              <a:gd name="T8" fmla="*/ 2147483647 w 1618"/>
              <a:gd name="T9" fmla="*/ 0 h 298"/>
              <a:gd name="T10" fmla="*/ 0 60000 65536"/>
              <a:gd name="T11" fmla="*/ 0 60000 65536"/>
              <a:gd name="T12" fmla="*/ 0 60000 65536"/>
              <a:gd name="T13" fmla="*/ 0 60000 65536"/>
              <a:gd name="T14" fmla="*/ 0 60000 65536"/>
              <a:gd name="T15" fmla="*/ 0 w 1618"/>
              <a:gd name="T16" fmla="*/ 0 h 298"/>
              <a:gd name="T17" fmla="*/ 1618 w 1618"/>
              <a:gd name="T18" fmla="*/ 298 h 298"/>
            </a:gdLst>
            <a:ahLst/>
            <a:cxnLst>
              <a:cxn ang="T10">
                <a:pos x="T0" y="T1"/>
              </a:cxn>
              <a:cxn ang="T11">
                <a:pos x="T2" y="T3"/>
              </a:cxn>
              <a:cxn ang="T12">
                <a:pos x="T4" y="T5"/>
              </a:cxn>
              <a:cxn ang="T13">
                <a:pos x="T6" y="T7"/>
              </a:cxn>
              <a:cxn ang="T14">
                <a:pos x="T8" y="T9"/>
              </a:cxn>
            </a:cxnLst>
            <a:rect l="T15" t="T16" r="T17" b="T18"/>
            <a:pathLst>
              <a:path w="1618" h="298">
                <a:moveTo>
                  <a:pt x="647" y="0"/>
                </a:moveTo>
                <a:lnTo>
                  <a:pt x="1617" y="297"/>
                </a:lnTo>
                <a:lnTo>
                  <a:pt x="970" y="297"/>
                </a:lnTo>
                <a:lnTo>
                  <a:pt x="0" y="0"/>
                </a:lnTo>
                <a:lnTo>
                  <a:pt x="647" y="0"/>
                </a:lnTo>
              </a:path>
            </a:pathLst>
          </a:custGeom>
          <a:solidFill>
            <a:srgbClr val="FF0000"/>
          </a:solidFill>
          <a:ln w="12700" cap="rnd">
            <a:solidFill>
              <a:srgbClr val="000000"/>
            </a:solidFill>
            <a:round/>
            <a:headEnd/>
            <a:tailEnd/>
          </a:ln>
        </p:spPr>
        <p:txBody>
          <a:bodyPr/>
          <a:lstStyle/>
          <a:p>
            <a:endParaRPr lang="en-US"/>
          </a:p>
        </p:txBody>
      </p:sp>
      <p:sp>
        <p:nvSpPr>
          <p:cNvPr id="54284" name="Freeform 11"/>
          <p:cNvSpPr>
            <a:spLocks/>
          </p:cNvSpPr>
          <p:nvPr/>
        </p:nvSpPr>
        <p:spPr bwMode="auto">
          <a:xfrm>
            <a:off x="3684588" y="3382963"/>
            <a:ext cx="2527300" cy="566737"/>
          </a:xfrm>
          <a:custGeom>
            <a:avLst/>
            <a:gdLst>
              <a:gd name="T0" fmla="*/ 0 w 1592"/>
              <a:gd name="T1" fmla="*/ 0 h 300"/>
              <a:gd name="T2" fmla="*/ 2147483647 w 1592"/>
              <a:gd name="T3" fmla="*/ 0 h 300"/>
              <a:gd name="T4" fmla="*/ 2147483647 w 1592"/>
              <a:gd name="T5" fmla="*/ 2147483647 h 300"/>
              <a:gd name="T6" fmla="*/ 2147483647 w 1592"/>
              <a:gd name="T7" fmla="*/ 2147483647 h 300"/>
              <a:gd name="T8" fmla="*/ 0 w 1592"/>
              <a:gd name="T9" fmla="*/ 0 h 300"/>
              <a:gd name="T10" fmla="*/ 0 60000 65536"/>
              <a:gd name="T11" fmla="*/ 0 60000 65536"/>
              <a:gd name="T12" fmla="*/ 0 60000 65536"/>
              <a:gd name="T13" fmla="*/ 0 60000 65536"/>
              <a:gd name="T14" fmla="*/ 0 60000 65536"/>
              <a:gd name="T15" fmla="*/ 0 w 1592"/>
              <a:gd name="T16" fmla="*/ 0 h 300"/>
              <a:gd name="T17" fmla="*/ 1592 w 1592"/>
              <a:gd name="T18" fmla="*/ 300 h 300"/>
            </a:gdLst>
            <a:ahLst/>
            <a:cxnLst>
              <a:cxn ang="T10">
                <a:pos x="T0" y="T1"/>
              </a:cxn>
              <a:cxn ang="T11">
                <a:pos x="T2" y="T3"/>
              </a:cxn>
              <a:cxn ang="T12">
                <a:pos x="T4" y="T5"/>
              </a:cxn>
              <a:cxn ang="T13">
                <a:pos x="T6" y="T7"/>
              </a:cxn>
              <a:cxn ang="T14">
                <a:pos x="T8" y="T9"/>
              </a:cxn>
            </a:cxnLst>
            <a:rect l="T15" t="T16" r="T17" b="T18"/>
            <a:pathLst>
              <a:path w="1592" h="300">
                <a:moveTo>
                  <a:pt x="0" y="0"/>
                </a:moveTo>
                <a:lnTo>
                  <a:pt x="622" y="0"/>
                </a:lnTo>
                <a:lnTo>
                  <a:pt x="1591" y="299"/>
                </a:lnTo>
                <a:lnTo>
                  <a:pt x="944" y="299"/>
                </a:lnTo>
                <a:lnTo>
                  <a:pt x="0" y="0"/>
                </a:lnTo>
              </a:path>
            </a:pathLst>
          </a:custGeom>
          <a:solidFill>
            <a:srgbClr val="FF9900"/>
          </a:solidFill>
          <a:ln w="12700" cap="rnd">
            <a:solidFill>
              <a:srgbClr val="000000"/>
            </a:solidFill>
            <a:round/>
            <a:headEnd/>
            <a:tailEnd/>
          </a:ln>
        </p:spPr>
        <p:txBody>
          <a:bodyPr/>
          <a:lstStyle/>
          <a:p>
            <a:endParaRPr lang="en-US"/>
          </a:p>
        </p:txBody>
      </p:sp>
      <p:sp>
        <p:nvSpPr>
          <p:cNvPr id="54285" name="Freeform 12" descr="90%"/>
          <p:cNvSpPr>
            <a:spLocks/>
          </p:cNvSpPr>
          <p:nvPr/>
        </p:nvSpPr>
        <p:spPr bwMode="auto">
          <a:xfrm>
            <a:off x="2655888" y="4225925"/>
            <a:ext cx="2530475" cy="557213"/>
          </a:xfrm>
          <a:custGeom>
            <a:avLst/>
            <a:gdLst>
              <a:gd name="T0" fmla="*/ 0 w 1594"/>
              <a:gd name="T1" fmla="*/ 0 h 295"/>
              <a:gd name="T2" fmla="*/ 2147483647 w 1594"/>
              <a:gd name="T3" fmla="*/ 0 h 295"/>
              <a:gd name="T4" fmla="*/ 2147483647 w 1594"/>
              <a:gd name="T5" fmla="*/ 2147483647 h 295"/>
              <a:gd name="T6" fmla="*/ 2147483647 w 1594"/>
              <a:gd name="T7" fmla="*/ 2147483647 h 295"/>
              <a:gd name="T8" fmla="*/ 0 w 1594"/>
              <a:gd name="T9" fmla="*/ 0 h 295"/>
              <a:gd name="T10" fmla="*/ 0 60000 65536"/>
              <a:gd name="T11" fmla="*/ 0 60000 65536"/>
              <a:gd name="T12" fmla="*/ 0 60000 65536"/>
              <a:gd name="T13" fmla="*/ 0 60000 65536"/>
              <a:gd name="T14" fmla="*/ 0 60000 65536"/>
              <a:gd name="T15" fmla="*/ 0 w 1594"/>
              <a:gd name="T16" fmla="*/ 0 h 295"/>
              <a:gd name="T17" fmla="*/ 1594 w 1594"/>
              <a:gd name="T18" fmla="*/ 295 h 295"/>
            </a:gdLst>
            <a:ahLst/>
            <a:cxnLst>
              <a:cxn ang="T10">
                <a:pos x="T0" y="T1"/>
              </a:cxn>
              <a:cxn ang="T11">
                <a:pos x="T2" y="T3"/>
              </a:cxn>
              <a:cxn ang="T12">
                <a:pos x="T4" y="T5"/>
              </a:cxn>
              <a:cxn ang="T13">
                <a:pos x="T6" y="T7"/>
              </a:cxn>
              <a:cxn ang="T14">
                <a:pos x="T8" y="T9"/>
              </a:cxn>
            </a:cxnLst>
            <a:rect l="T15" t="T16" r="T17" b="T18"/>
            <a:pathLst>
              <a:path w="1594" h="295">
                <a:moveTo>
                  <a:pt x="0" y="0"/>
                </a:moveTo>
                <a:lnTo>
                  <a:pt x="648" y="0"/>
                </a:lnTo>
                <a:lnTo>
                  <a:pt x="1593" y="294"/>
                </a:lnTo>
                <a:lnTo>
                  <a:pt x="945" y="294"/>
                </a:lnTo>
                <a:lnTo>
                  <a:pt x="0" y="0"/>
                </a:lnTo>
              </a:path>
            </a:pathLst>
          </a:custGeom>
          <a:solidFill>
            <a:srgbClr val="FFFF00"/>
          </a:solidFill>
          <a:ln w="12700" cap="rnd">
            <a:solidFill>
              <a:srgbClr val="000000"/>
            </a:solidFill>
            <a:round/>
            <a:headEnd/>
            <a:tailEnd/>
          </a:ln>
        </p:spPr>
        <p:txBody>
          <a:bodyPr/>
          <a:lstStyle/>
          <a:p>
            <a:endParaRPr lang="en-US"/>
          </a:p>
        </p:txBody>
      </p:sp>
      <p:sp>
        <p:nvSpPr>
          <p:cNvPr id="54286" name="Freeform 13" descr="90%"/>
          <p:cNvSpPr>
            <a:spLocks/>
          </p:cNvSpPr>
          <p:nvPr/>
        </p:nvSpPr>
        <p:spPr bwMode="auto">
          <a:xfrm rot="-281773">
            <a:off x="1550988" y="5006975"/>
            <a:ext cx="2593975" cy="739775"/>
          </a:xfrm>
          <a:custGeom>
            <a:avLst/>
            <a:gdLst>
              <a:gd name="T0" fmla="*/ 0 w 1687"/>
              <a:gd name="T1" fmla="*/ 0 h 313"/>
              <a:gd name="T2" fmla="*/ 2147483647 w 1687"/>
              <a:gd name="T3" fmla="*/ 0 h 313"/>
              <a:gd name="T4" fmla="*/ 2147483647 w 1687"/>
              <a:gd name="T5" fmla="*/ 2147483647 h 313"/>
              <a:gd name="T6" fmla="*/ 2147483647 w 1687"/>
              <a:gd name="T7" fmla="*/ 2147483647 h 313"/>
              <a:gd name="T8" fmla="*/ 0 w 1687"/>
              <a:gd name="T9" fmla="*/ 0 h 313"/>
              <a:gd name="T10" fmla="*/ 0 60000 65536"/>
              <a:gd name="T11" fmla="*/ 0 60000 65536"/>
              <a:gd name="T12" fmla="*/ 0 60000 65536"/>
              <a:gd name="T13" fmla="*/ 0 60000 65536"/>
              <a:gd name="T14" fmla="*/ 0 60000 65536"/>
              <a:gd name="T15" fmla="*/ 0 w 1687"/>
              <a:gd name="T16" fmla="*/ 0 h 313"/>
              <a:gd name="T17" fmla="*/ 1687 w 1687"/>
              <a:gd name="T18" fmla="*/ 313 h 313"/>
            </a:gdLst>
            <a:ahLst/>
            <a:cxnLst>
              <a:cxn ang="T10">
                <a:pos x="T0" y="T1"/>
              </a:cxn>
              <a:cxn ang="T11">
                <a:pos x="T2" y="T3"/>
              </a:cxn>
              <a:cxn ang="T12">
                <a:pos x="T4" y="T5"/>
              </a:cxn>
              <a:cxn ang="T13">
                <a:pos x="T6" y="T7"/>
              </a:cxn>
              <a:cxn ang="T14">
                <a:pos x="T8" y="T9"/>
              </a:cxn>
            </a:cxnLst>
            <a:rect l="T15" t="T16" r="T17" b="T18"/>
            <a:pathLst>
              <a:path w="1687" h="313">
                <a:moveTo>
                  <a:pt x="0" y="0"/>
                </a:moveTo>
                <a:lnTo>
                  <a:pt x="685" y="0"/>
                </a:lnTo>
                <a:lnTo>
                  <a:pt x="1686" y="312"/>
                </a:lnTo>
                <a:lnTo>
                  <a:pt x="1030" y="312"/>
                </a:lnTo>
                <a:lnTo>
                  <a:pt x="0" y="0"/>
                </a:lnTo>
              </a:path>
            </a:pathLst>
          </a:custGeom>
          <a:solidFill>
            <a:srgbClr val="33CC33"/>
          </a:solidFill>
          <a:ln w="12700" cap="rnd">
            <a:solidFill>
              <a:srgbClr val="000000"/>
            </a:solidFill>
            <a:round/>
            <a:headEnd/>
            <a:tailEnd/>
          </a:ln>
        </p:spPr>
        <p:txBody>
          <a:bodyPr/>
          <a:lstStyle/>
          <a:p>
            <a:endParaRPr lang="en-US"/>
          </a:p>
        </p:txBody>
      </p:sp>
      <p:sp>
        <p:nvSpPr>
          <p:cNvPr id="54287" name="Freeform 14" descr="90%"/>
          <p:cNvSpPr>
            <a:spLocks/>
          </p:cNvSpPr>
          <p:nvPr/>
        </p:nvSpPr>
        <p:spPr bwMode="auto">
          <a:xfrm>
            <a:off x="2655888" y="4225925"/>
            <a:ext cx="1500187" cy="1393825"/>
          </a:xfrm>
          <a:custGeom>
            <a:avLst/>
            <a:gdLst>
              <a:gd name="T0" fmla="*/ 0 w 945"/>
              <a:gd name="T1" fmla="*/ 0 h 739"/>
              <a:gd name="T2" fmla="*/ 0 w 945"/>
              <a:gd name="T3" fmla="*/ 2147483647 h 739"/>
              <a:gd name="T4" fmla="*/ 2147483647 w 945"/>
              <a:gd name="T5" fmla="*/ 2147483647 h 739"/>
              <a:gd name="T6" fmla="*/ 2147483647 w 945"/>
              <a:gd name="T7" fmla="*/ 2147483647 h 739"/>
              <a:gd name="T8" fmla="*/ 0 w 945"/>
              <a:gd name="T9" fmla="*/ 0 h 739"/>
              <a:gd name="T10" fmla="*/ 0 60000 65536"/>
              <a:gd name="T11" fmla="*/ 0 60000 65536"/>
              <a:gd name="T12" fmla="*/ 0 60000 65536"/>
              <a:gd name="T13" fmla="*/ 0 60000 65536"/>
              <a:gd name="T14" fmla="*/ 0 60000 65536"/>
              <a:gd name="T15" fmla="*/ 0 w 945"/>
              <a:gd name="T16" fmla="*/ 0 h 739"/>
              <a:gd name="T17" fmla="*/ 945 w 945"/>
              <a:gd name="T18" fmla="*/ 739 h 739"/>
            </a:gdLst>
            <a:ahLst/>
            <a:cxnLst>
              <a:cxn ang="T10">
                <a:pos x="T0" y="T1"/>
              </a:cxn>
              <a:cxn ang="T11">
                <a:pos x="T2" y="T3"/>
              </a:cxn>
              <a:cxn ang="T12">
                <a:pos x="T4" y="T5"/>
              </a:cxn>
              <a:cxn ang="T13">
                <a:pos x="T6" y="T7"/>
              </a:cxn>
              <a:cxn ang="T14">
                <a:pos x="T8" y="T9"/>
              </a:cxn>
            </a:cxnLst>
            <a:rect l="T15" t="T16" r="T17" b="T18"/>
            <a:pathLst>
              <a:path w="945" h="739">
                <a:moveTo>
                  <a:pt x="0" y="0"/>
                </a:moveTo>
                <a:lnTo>
                  <a:pt x="0" y="443"/>
                </a:lnTo>
                <a:lnTo>
                  <a:pt x="944" y="738"/>
                </a:lnTo>
                <a:lnTo>
                  <a:pt x="944" y="295"/>
                </a:lnTo>
                <a:lnTo>
                  <a:pt x="0" y="0"/>
                </a:lnTo>
              </a:path>
            </a:pathLst>
          </a:custGeom>
          <a:solidFill>
            <a:srgbClr val="FFFF00"/>
          </a:solidFill>
          <a:ln w="12700" cap="rnd">
            <a:solidFill>
              <a:srgbClr val="000000"/>
            </a:solidFill>
            <a:round/>
            <a:headEnd/>
            <a:tailEnd/>
          </a:ln>
        </p:spPr>
        <p:txBody>
          <a:bodyPr/>
          <a:lstStyle/>
          <a:p>
            <a:endParaRPr lang="en-US"/>
          </a:p>
        </p:txBody>
      </p:sp>
      <p:sp>
        <p:nvSpPr>
          <p:cNvPr id="54288" name="Freeform 15"/>
          <p:cNvSpPr>
            <a:spLocks/>
          </p:cNvSpPr>
          <p:nvPr/>
        </p:nvSpPr>
        <p:spPr bwMode="auto">
          <a:xfrm>
            <a:off x="3684588" y="3382963"/>
            <a:ext cx="1501775" cy="1400175"/>
          </a:xfrm>
          <a:custGeom>
            <a:avLst/>
            <a:gdLst>
              <a:gd name="T0" fmla="*/ 0 w 946"/>
              <a:gd name="T1" fmla="*/ 0 h 742"/>
              <a:gd name="T2" fmla="*/ 0 w 946"/>
              <a:gd name="T3" fmla="*/ 2147483647 h 742"/>
              <a:gd name="T4" fmla="*/ 2147483647 w 946"/>
              <a:gd name="T5" fmla="*/ 2147483647 h 742"/>
              <a:gd name="T6" fmla="*/ 2147483647 w 946"/>
              <a:gd name="T7" fmla="*/ 2147483647 h 742"/>
              <a:gd name="T8" fmla="*/ 0 w 946"/>
              <a:gd name="T9" fmla="*/ 0 h 742"/>
              <a:gd name="T10" fmla="*/ 0 60000 65536"/>
              <a:gd name="T11" fmla="*/ 0 60000 65536"/>
              <a:gd name="T12" fmla="*/ 0 60000 65536"/>
              <a:gd name="T13" fmla="*/ 0 60000 65536"/>
              <a:gd name="T14" fmla="*/ 0 60000 65536"/>
              <a:gd name="T15" fmla="*/ 0 w 946"/>
              <a:gd name="T16" fmla="*/ 0 h 742"/>
              <a:gd name="T17" fmla="*/ 946 w 946"/>
              <a:gd name="T18" fmla="*/ 742 h 742"/>
            </a:gdLst>
            <a:ahLst/>
            <a:cxnLst>
              <a:cxn ang="T10">
                <a:pos x="T0" y="T1"/>
              </a:cxn>
              <a:cxn ang="T11">
                <a:pos x="T2" y="T3"/>
              </a:cxn>
              <a:cxn ang="T12">
                <a:pos x="T4" y="T5"/>
              </a:cxn>
              <a:cxn ang="T13">
                <a:pos x="T6" y="T7"/>
              </a:cxn>
              <a:cxn ang="T14">
                <a:pos x="T8" y="T9"/>
              </a:cxn>
            </a:cxnLst>
            <a:rect l="T15" t="T16" r="T17" b="T18"/>
            <a:pathLst>
              <a:path w="946" h="742">
                <a:moveTo>
                  <a:pt x="0" y="0"/>
                </a:moveTo>
                <a:lnTo>
                  <a:pt x="0" y="446"/>
                </a:lnTo>
                <a:lnTo>
                  <a:pt x="945" y="741"/>
                </a:lnTo>
                <a:lnTo>
                  <a:pt x="945" y="297"/>
                </a:lnTo>
                <a:lnTo>
                  <a:pt x="0" y="0"/>
                </a:lnTo>
              </a:path>
            </a:pathLst>
          </a:custGeom>
          <a:solidFill>
            <a:srgbClr val="FF9900"/>
          </a:solidFill>
          <a:ln w="12700" cap="rnd">
            <a:solidFill>
              <a:srgbClr val="000000"/>
            </a:solidFill>
            <a:round/>
            <a:headEnd/>
            <a:tailEnd/>
          </a:ln>
        </p:spPr>
        <p:txBody>
          <a:bodyPr/>
          <a:lstStyle/>
          <a:p>
            <a:endParaRPr lang="en-US"/>
          </a:p>
        </p:txBody>
      </p:sp>
      <p:sp>
        <p:nvSpPr>
          <p:cNvPr id="54289" name="Freeform 16"/>
          <p:cNvSpPr>
            <a:spLocks/>
          </p:cNvSpPr>
          <p:nvPr/>
        </p:nvSpPr>
        <p:spPr bwMode="auto">
          <a:xfrm>
            <a:off x="4672013" y="2547938"/>
            <a:ext cx="1539875" cy="1401762"/>
          </a:xfrm>
          <a:custGeom>
            <a:avLst/>
            <a:gdLst>
              <a:gd name="T0" fmla="*/ 0 w 970"/>
              <a:gd name="T1" fmla="*/ 0 h 743"/>
              <a:gd name="T2" fmla="*/ 0 w 970"/>
              <a:gd name="T3" fmla="*/ 2147483647 h 743"/>
              <a:gd name="T4" fmla="*/ 2147483647 w 970"/>
              <a:gd name="T5" fmla="*/ 2147483647 h 743"/>
              <a:gd name="T6" fmla="*/ 2147483647 w 970"/>
              <a:gd name="T7" fmla="*/ 2147483647 h 743"/>
              <a:gd name="T8" fmla="*/ 0 w 970"/>
              <a:gd name="T9" fmla="*/ 0 h 743"/>
              <a:gd name="T10" fmla="*/ 0 60000 65536"/>
              <a:gd name="T11" fmla="*/ 0 60000 65536"/>
              <a:gd name="T12" fmla="*/ 0 60000 65536"/>
              <a:gd name="T13" fmla="*/ 0 60000 65536"/>
              <a:gd name="T14" fmla="*/ 0 60000 65536"/>
              <a:gd name="T15" fmla="*/ 0 w 970"/>
              <a:gd name="T16" fmla="*/ 0 h 743"/>
              <a:gd name="T17" fmla="*/ 970 w 970"/>
              <a:gd name="T18" fmla="*/ 743 h 743"/>
            </a:gdLst>
            <a:ahLst/>
            <a:cxnLst>
              <a:cxn ang="T10">
                <a:pos x="T0" y="T1"/>
              </a:cxn>
              <a:cxn ang="T11">
                <a:pos x="T2" y="T3"/>
              </a:cxn>
              <a:cxn ang="T12">
                <a:pos x="T4" y="T5"/>
              </a:cxn>
              <a:cxn ang="T13">
                <a:pos x="T6" y="T7"/>
              </a:cxn>
              <a:cxn ang="T14">
                <a:pos x="T8" y="T9"/>
              </a:cxn>
            </a:cxnLst>
            <a:rect l="T15" t="T16" r="T17" b="T18"/>
            <a:pathLst>
              <a:path w="970" h="743">
                <a:moveTo>
                  <a:pt x="0" y="0"/>
                </a:moveTo>
                <a:lnTo>
                  <a:pt x="0" y="444"/>
                </a:lnTo>
                <a:lnTo>
                  <a:pt x="969" y="742"/>
                </a:lnTo>
                <a:lnTo>
                  <a:pt x="969" y="298"/>
                </a:lnTo>
                <a:lnTo>
                  <a:pt x="0" y="0"/>
                </a:lnTo>
              </a:path>
            </a:pathLst>
          </a:custGeom>
          <a:solidFill>
            <a:srgbClr val="FF0000"/>
          </a:solidFill>
          <a:ln w="12700" cap="rnd">
            <a:solidFill>
              <a:srgbClr val="000000"/>
            </a:solidFill>
            <a:round/>
            <a:headEnd/>
            <a:tailEnd/>
          </a:ln>
        </p:spPr>
        <p:txBody>
          <a:bodyPr/>
          <a:lstStyle/>
          <a:p>
            <a:endParaRPr lang="en-US"/>
          </a:p>
        </p:txBody>
      </p:sp>
      <p:sp>
        <p:nvSpPr>
          <p:cNvPr id="54290" name="Freeform 17"/>
          <p:cNvSpPr>
            <a:spLocks/>
          </p:cNvSpPr>
          <p:nvPr/>
        </p:nvSpPr>
        <p:spPr bwMode="auto">
          <a:xfrm>
            <a:off x="5699125" y="1760538"/>
            <a:ext cx="1541463" cy="1349375"/>
          </a:xfrm>
          <a:custGeom>
            <a:avLst/>
            <a:gdLst>
              <a:gd name="T0" fmla="*/ 0 w 971"/>
              <a:gd name="T1" fmla="*/ 0 h 716"/>
              <a:gd name="T2" fmla="*/ 0 w 971"/>
              <a:gd name="T3" fmla="*/ 2147483647 h 716"/>
              <a:gd name="T4" fmla="*/ 2147483647 w 971"/>
              <a:gd name="T5" fmla="*/ 2147483647 h 716"/>
              <a:gd name="T6" fmla="*/ 2147483647 w 971"/>
              <a:gd name="T7" fmla="*/ 2147483647 h 716"/>
              <a:gd name="T8" fmla="*/ 0 w 971"/>
              <a:gd name="T9" fmla="*/ 0 h 716"/>
              <a:gd name="T10" fmla="*/ 0 60000 65536"/>
              <a:gd name="T11" fmla="*/ 0 60000 65536"/>
              <a:gd name="T12" fmla="*/ 0 60000 65536"/>
              <a:gd name="T13" fmla="*/ 0 60000 65536"/>
              <a:gd name="T14" fmla="*/ 0 60000 65536"/>
              <a:gd name="T15" fmla="*/ 0 w 971"/>
              <a:gd name="T16" fmla="*/ 0 h 716"/>
              <a:gd name="T17" fmla="*/ 971 w 971"/>
              <a:gd name="T18" fmla="*/ 716 h 716"/>
            </a:gdLst>
            <a:ahLst/>
            <a:cxnLst>
              <a:cxn ang="T10">
                <a:pos x="T0" y="T1"/>
              </a:cxn>
              <a:cxn ang="T11">
                <a:pos x="T2" y="T3"/>
              </a:cxn>
              <a:cxn ang="T12">
                <a:pos x="T4" y="T5"/>
              </a:cxn>
              <a:cxn ang="T13">
                <a:pos x="T6" y="T7"/>
              </a:cxn>
              <a:cxn ang="T14">
                <a:pos x="T8" y="T9"/>
              </a:cxn>
            </a:cxnLst>
            <a:rect l="T15" t="T16" r="T17" b="T18"/>
            <a:pathLst>
              <a:path w="971" h="716">
                <a:moveTo>
                  <a:pt x="0" y="0"/>
                </a:moveTo>
                <a:lnTo>
                  <a:pt x="0" y="418"/>
                </a:lnTo>
                <a:lnTo>
                  <a:pt x="970" y="715"/>
                </a:lnTo>
                <a:lnTo>
                  <a:pt x="970" y="269"/>
                </a:lnTo>
                <a:lnTo>
                  <a:pt x="0" y="0"/>
                </a:lnTo>
              </a:path>
            </a:pathLst>
          </a:custGeom>
          <a:solidFill>
            <a:srgbClr val="FF33CC"/>
          </a:solidFill>
          <a:ln w="12700" cap="rnd">
            <a:solidFill>
              <a:srgbClr val="000000"/>
            </a:solidFill>
            <a:round/>
            <a:headEnd/>
            <a:tailEnd/>
          </a:ln>
        </p:spPr>
        <p:txBody>
          <a:bodyPr/>
          <a:lstStyle/>
          <a:p>
            <a:endParaRPr lang="en-US"/>
          </a:p>
        </p:txBody>
      </p:sp>
      <p:sp>
        <p:nvSpPr>
          <p:cNvPr id="21522" name="AutoShape 18"/>
          <p:cNvSpPr>
            <a:spLocks noChangeArrowheads="1"/>
          </p:cNvSpPr>
          <p:nvPr/>
        </p:nvSpPr>
        <p:spPr bwMode="auto">
          <a:xfrm rot="8455081" flipH="1">
            <a:off x="3065944" y="3942644"/>
            <a:ext cx="6176424" cy="927100"/>
          </a:xfrm>
          <a:prstGeom prst="rightArrow">
            <a:avLst>
              <a:gd name="adj1" fmla="val 50000"/>
              <a:gd name="adj2" fmla="val 108579"/>
            </a:avLst>
          </a:prstGeom>
          <a:gradFill flip="none" rotWithShape="1">
            <a:gsLst>
              <a:gs pos="0">
                <a:srgbClr val="008000"/>
              </a:gs>
              <a:gs pos="100000">
                <a:srgbClr val="99FF33"/>
              </a:gs>
            </a:gsLst>
            <a:lin ang="10800000" scaled="1"/>
            <a:tileRect/>
          </a:gradFill>
          <a:ln w="12700">
            <a:solidFill>
              <a:schemeClr val="tx1"/>
            </a:solidFill>
            <a:miter lim="800000"/>
            <a:headEnd/>
            <a:tailEnd/>
          </a:ln>
          <a:effectLst>
            <a:outerShdw dist="85194" dir="1593903" algn="ctr" rotWithShape="0">
              <a:schemeClr val="bg2"/>
            </a:outerShdw>
          </a:effectLst>
          <a:scene3d>
            <a:camera prst="orthographicFront"/>
            <a:lightRig rig="threePt" dir="t"/>
          </a:scene3d>
          <a:sp3d>
            <a:bevelT prst="angle"/>
          </a:sp3d>
        </p:spPr>
        <p:txBody>
          <a:bodyPr rot="10800000" wrap="none" anchor="ctr"/>
          <a:lstStyle/>
          <a:p>
            <a:pPr fontAlgn="auto">
              <a:spcBef>
                <a:spcPts val="0"/>
              </a:spcBef>
              <a:spcAft>
                <a:spcPts val="0"/>
              </a:spcAft>
              <a:defRPr/>
            </a:pPr>
            <a:endParaRPr lang="en-US" dirty="0">
              <a:latin typeface="+mn-lt"/>
            </a:endParaRPr>
          </a:p>
        </p:txBody>
      </p:sp>
      <p:sp>
        <p:nvSpPr>
          <p:cNvPr id="29" name="TextBox 28"/>
          <p:cNvSpPr txBox="1">
            <a:spLocks noChangeArrowheads="1"/>
          </p:cNvSpPr>
          <p:nvPr/>
        </p:nvSpPr>
        <p:spPr bwMode="auto">
          <a:xfrm rot="-2450645">
            <a:off x="3743325" y="5816600"/>
            <a:ext cx="9159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simple</a:t>
            </a:r>
          </a:p>
        </p:txBody>
      </p:sp>
      <p:sp>
        <p:nvSpPr>
          <p:cNvPr id="30" name="TextBox 29"/>
          <p:cNvSpPr txBox="1">
            <a:spLocks noChangeArrowheads="1"/>
          </p:cNvSpPr>
          <p:nvPr/>
        </p:nvSpPr>
        <p:spPr bwMode="auto">
          <a:xfrm rot="-2359892">
            <a:off x="7077075" y="2979738"/>
            <a:ext cx="1120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complex</a:t>
            </a:r>
          </a:p>
        </p:txBody>
      </p:sp>
      <p:sp>
        <p:nvSpPr>
          <p:cNvPr id="25" name="Down Arrow 24"/>
          <p:cNvSpPr/>
          <p:nvPr/>
        </p:nvSpPr>
        <p:spPr>
          <a:xfrm flipH="1">
            <a:off x="1470817" y="2175668"/>
            <a:ext cx="258763" cy="2138929"/>
          </a:xfrm>
          <a:prstGeom prst="downArrow">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Slide Number Placeholder 25"/>
          <p:cNvSpPr>
            <a:spLocks noGrp="1"/>
          </p:cNvSpPr>
          <p:nvPr>
            <p:ph type="sldNum" sz="quarter" idx="10"/>
          </p:nvPr>
        </p:nvSpPr>
        <p:spPr/>
        <p:txBody>
          <a:bodyPr/>
          <a:lstStyle/>
          <a:p>
            <a:pPr>
              <a:defRPr/>
            </a:pPr>
            <a:fld id="{2FB47825-BEED-46B1-B985-9876E01B14D7}" type="slidenum">
              <a:rPr lang="en-US" smtClean="0"/>
              <a:pPr>
                <a:defRPr/>
              </a:pPr>
              <a:t>19</a:t>
            </a:fld>
            <a:endParaRPr lang="en-US" dirty="0"/>
          </a:p>
        </p:txBody>
      </p:sp>
      <p:sp>
        <p:nvSpPr>
          <p:cNvPr id="28" name="Rounded Rectangle 27"/>
          <p:cNvSpPr/>
          <p:nvPr/>
        </p:nvSpPr>
        <p:spPr>
          <a:xfrm>
            <a:off x="5682241" y="5097463"/>
            <a:ext cx="3200400" cy="612947"/>
          </a:xfrm>
          <a:prstGeom prst="roundRect">
            <a:avLst/>
          </a:prstGeom>
          <a:solidFill>
            <a:srgbClr val="99CCFF"/>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90000"/>
              </a:lnSpc>
              <a:spcBef>
                <a:spcPct val="50000"/>
              </a:spcBef>
              <a:defRPr/>
            </a:pPr>
            <a:r>
              <a:rPr lang="en-US" sz="1000" i="1" dirty="0">
                <a:solidFill>
                  <a:schemeClr val="tx1"/>
                </a:solidFill>
              </a:rPr>
              <a:t>Adapted from CIRCLE (National Head Start Literacy Train the Trainer Manual</a:t>
            </a:r>
            <a:r>
              <a:rPr lang="en-US" sz="1000" i="1" dirty="0" smtClean="0">
                <a:solidFill>
                  <a:schemeClr val="tx1"/>
                </a:solidFill>
              </a:rPr>
              <a:t>). (2002) </a:t>
            </a:r>
            <a:r>
              <a:rPr lang="en-US" sz="1000" i="1" dirty="0">
                <a:solidFill>
                  <a:schemeClr val="tx1"/>
                </a:solidFill>
              </a:rPr>
              <a:t>UT Health Science Center at </a:t>
            </a:r>
            <a:r>
              <a:rPr lang="en-US" sz="1000" i="1" dirty="0" smtClean="0">
                <a:solidFill>
                  <a:schemeClr val="tx1"/>
                </a:solidFill>
              </a:rPr>
              <a:t>Houston.</a:t>
            </a:r>
            <a:endParaRPr lang="en-US" sz="1000" i="1" dirty="0">
              <a:solidFill>
                <a:schemeClr val="tx1"/>
              </a:solidFill>
            </a:endParaRPr>
          </a:p>
        </p:txBody>
      </p:sp>
    </p:spTree>
    <p:extLst>
      <p:ext uri="{BB962C8B-B14F-4D97-AF65-F5344CB8AC3E}">
        <p14:creationId xmlns:p14="http://schemas.microsoft.com/office/powerpoint/2010/main" val="3026904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Session Handouts</a:t>
            </a:r>
            <a:endParaRPr lang="en-US" dirty="0"/>
          </a:p>
        </p:txBody>
      </p:sp>
      <p:sp>
        <p:nvSpPr>
          <p:cNvPr id="2" name="Slide Number Placeholder 1"/>
          <p:cNvSpPr>
            <a:spLocks noGrp="1"/>
          </p:cNvSpPr>
          <p:nvPr>
            <p:ph type="sldNum" sz="quarter" idx="10"/>
          </p:nvPr>
        </p:nvSpPr>
        <p:spPr/>
        <p:txBody>
          <a:bodyPr/>
          <a:lstStyle/>
          <a:p>
            <a:pPr>
              <a:defRPr/>
            </a:pPr>
            <a:fld id="{3C4F43D3-F5E1-4516-B8D5-4ABD58E62B07}" type="slidenum">
              <a:rPr lang="en-US" smtClean="0"/>
              <a:pPr>
                <a:defRPr/>
              </a:pPr>
              <a:t>2</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77442">
            <a:off x="5154301" y="1948216"/>
            <a:ext cx="3150553" cy="40785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61418">
            <a:off x="1288541" y="4142133"/>
            <a:ext cx="3324055" cy="21294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113132">
            <a:off x="354090" y="1806571"/>
            <a:ext cx="3733399" cy="273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487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r>
              <a:rPr lang="en-US" dirty="0" smtClean="0"/>
              <a:t>Rhyming</a:t>
            </a:r>
          </a:p>
        </p:txBody>
      </p:sp>
      <p:sp>
        <p:nvSpPr>
          <p:cNvPr id="35843" name="Rectangle 3"/>
          <p:cNvSpPr>
            <a:spLocks noGrp="1" noChangeArrowheads="1"/>
          </p:cNvSpPr>
          <p:nvPr>
            <p:ph idx="1"/>
          </p:nvPr>
        </p:nvSpPr>
        <p:spPr>
          <a:xfrm>
            <a:off x="457200" y="2060848"/>
            <a:ext cx="8229600" cy="4221163"/>
          </a:xfrm>
        </p:spPr>
        <p:txBody>
          <a:bodyPr/>
          <a:lstStyle/>
          <a:p>
            <a:pPr eaLnBrk="1" hangingPunct="1">
              <a:spcAft>
                <a:spcPts val="1200"/>
              </a:spcAft>
              <a:buClrTx/>
              <a:buFont typeface="Arial" pitchFamily="34" charset="0"/>
              <a:buChar char="•"/>
              <a:defRPr/>
            </a:pPr>
            <a:r>
              <a:rPr lang="en-US" dirty="0" smtClean="0"/>
              <a:t>Recite rhyming chants, songs, and finger plays.</a:t>
            </a:r>
          </a:p>
          <a:p>
            <a:pPr eaLnBrk="1" hangingPunct="1">
              <a:spcAft>
                <a:spcPts val="1200"/>
              </a:spcAft>
              <a:buClrTx/>
              <a:buFont typeface="Arial" pitchFamily="34" charset="0"/>
              <a:buChar char="•"/>
              <a:defRPr/>
            </a:pPr>
            <a:r>
              <a:rPr lang="en-US" dirty="0" smtClean="0"/>
              <a:t>Read nursery rhymes and other poems.</a:t>
            </a:r>
          </a:p>
          <a:p>
            <a:pPr eaLnBrk="1" hangingPunct="1">
              <a:spcAft>
                <a:spcPts val="1200"/>
              </a:spcAft>
              <a:buClrTx/>
              <a:buFont typeface="Arial" pitchFamily="34" charset="0"/>
              <a:buChar char="•"/>
              <a:defRPr/>
            </a:pPr>
            <a:r>
              <a:rPr lang="en-US" dirty="0" smtClean="0"/>
              <a:t>Tell stories with rhyming text.</a:t>
            </a:r>
          </a:p>
          <a:p>
            <a:pPr eaLnBrk="1" hangingPunct="1">
              <a:spcAft>
                <a:spcPts val="1200"/>
              </a:spcAft>
              <a:buClrTx/>
              <a:buFont typeface="Arial" pitchFamily="34" charset="0"/>
              <a:buChar char="•"/>
              <a:defRPr/>
            </a:pPr>
            <a:r>
              <a:rPr lang="en-US" dirty="0" smtClean="0"/>
              <a:t>Use word deletions during repeated readings.</a:t>
            </a:r>
          </a:p>
          <a:p>
            <a:pPr eaLnBrk="1" hangingPunct="1">
              <a:buFontTx/>
              <a:buNone/>
              <a:defRPr/>
            </a:pPr>
            <a:endParaRPr lang="en-US" sz="3000" b="1" dirty="0" smtClean="0"/>
          </a:p>
        </p:txBody>
      </p:sp>
      <p:sp>
        <p:nvSpPr>
          <p:cNvPr id="10" name="Slide Number Placeholder 9"/>
          <p:cNvSpPr>
            <a:spLocks noGrp="1"/>
          </p:cNvSpPr>
          <p:nvPr>
            <p:ph type="sldNum" sz="quarter" idx="10"/>
          </p:nvPr>
        </p:nvSpPr>
        <p:spPr/>
        <p:txBody>
          <a:bodyPr/>
          <a:lstStyle/>
          <a:p>
            <a:pPr>
              <a:defRPr/>
            </a:pPr>
            <a:fld id="{0B07E779-5507-4E56-8AB4-22D73137C89D}" type="slidenum">
              <a:rPr lang="en-US" smtClean="0"/>
              <a:pPr>
                <a:defRPr/>
              </a:pPr>
              <a:t>20</a:t>
            </a:fld>
            <a:endParaRPr lang="en-US" dirty="0"/>
          </a:p>
        </p:txBody>
      </p:sp>
      <p:sp>
        <p:nvSpPr>
          <p:cNvPr id="56324" name="Text Box 4"/>
          <p:cNvSpPr txBox="1">
            <a:spLocks noChangeArrowheads="1"/>
          </p:cNvSpPr>
          <p:nvPr/>
        </p:nvSpPr>
        <p:spPr bwMode="auto">
          <a:xfrm>
            <a:off x="2736304" y="5731878"/>
            <a:ext cx="6400800"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dirty="0" smtClean="0"/>
              <a:t>(University of Texas </a:t>
            </a:r>
            <a:r>
              <a:rPr lang="en-US" sz="1600" dirty="0"/>
              <a:t>Health Science Center at </a:t>
            </a:r>
            <a:r>
              <a:rPr lang="en-US" sz="1600" dirty="0" smtClean="0"/>
              <a:t>Houston, 2002</a:t>
            </a:r>
            <a:r>
              <a:rPr lang="en-US" sz="1600" dirty="0"/>
              <a:t>)</a:t>
            </a:r>
          </a:p>
          <a:p>
            <a:pPr eaLnBrk="1" hangingPunct="1">
              <a:spcBef>
                <a:spcPct val="50000"/>
              </a:spcBef>
            </a:pPr>
            <a:endParaRPr lang="en-US" sz="1400" dirty="0"/>
          </a:p>
        </p:txBody>
      </p:sp>
      <p:sp>
        <p:nvSpPr>
          <p:cNvPr id="56325" name="Text Box 5"/>
          <p:cNvSpPr txBox="1">
            <a:spLocks noChangeArrowheads="1"/>
          </p:cNvSpPr>
          <p:nvPr/>
        </p:nvSpPr>
        <p:spPr bwMode="auto">
          <a:xfrm>
            <a:off x="7162800" y="5334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p>
        </p:txBody>
      </p:sp>
    </p:spTree>
    <p:extLst>
      <p:ext uri="{BB962C8B-B14F-4D97-AF65-F5344CB8AC3E}">
        <p14:creationId xmlns:p14="http://schemas.microsoft.com/office/powerpoint/2010/main" val="42434818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143000"/>
            <a:ext cx="7364413" cy="518160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4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764704"/>
            <a:ext cx="1371600" cy="177800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p>
            <a:pPr>
              <a:defRPr/>
            </a:pPr>
            <a:fld id="{041DD1FC-1FA3-4302-85D1-626717A0D133}" type="slidenum">
              <a:rPr lang="en-US" smtClean="0"/>
              <a:pPr>
                <a:defRPr/>
              </a:pPr>
              <a:t>21</a:t>
            </a:fld>
            <a:endParaRPr lang="en-US" dirty="0"/>
          </a:p>
        </p:txBody>
      </p:sp>
    </p:spTree>
    <p:extLst>
      <p:ext uri="{BB962C8B-B14F-4D97-AF65-F5344CB8AC3E}">
        <p14:creationId xmlns:p14="http://schemas.microsoft.com/office/powerpoint/2010/main" val="34779056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r>
              <a:rPr lang="en-US" dirty="0" smtClean="0">
                <a:latin typeface="Calibri" pitchFamily="34" charset="0"/>
              </a:rPr>
              <a:t>Alliteration</a:t>
            </a:r>
          </a:p>
        </p:txBody>
      </p:sp>
      <p:sp>
        <p:nvSpPr>
          <p:cNvPr id="63491" name="Rectangle 3"/>
          <p:cNvSpPr>
            <a:spLocks noGrp="1" noChangeArrowheads="1"/>
          </p:cNvSpPr>
          <p:nvPr>
            <p:ph idx="1"/>
          </p:nvPr>
        </p:nvSpPr>
        <p:spPr/>
        <p:txBody>
          <a:bodyPr/>
          <a:lstStyle/>
          <a:p>
            <a:pPr marL="457200" indent="-457200" eaLnBrk="1" hangingPunct="1">
              <a:lnSpc>
                <a:spcPct val="80000"/>
              </a:lnSpc>
              <a:spcBef>
                <a:spcPct val="30000"/>
              </a:spcBef>
              <a:spcAft>
                <a:spcPts val="1200"/>
              </a:spcAft>
              <a:buClrTx/>
              <a:buFont typeface="Arial" pitchFamily="34" charset="0"/>
              <a:buChar char="•"/>
            </a:pPr>
            <a:r>
              <a:rPr lang="en-US" sz="2800" dirty="0" smtClean="0"/>
              <a:t>Recite poems, chants, nursery rhymes, and songs with repeating initial sounds.</a:t>
            </a:r>
          </a:p>
          <a:p>
            <a:pPr marL="457200" indent="-457200" eaLnBrk="1" hangingPunct="1">
              <a:lnSpc>
                <a:spcPct val="80000"/>
              </a:lnSpc>
              <a:spcBef>
                <a:spcPct val="30000"/>
              </a:spcBef>
              <a:spcAft>
                <a:spcPts val="1200"/>
              </a:spcAft>
              <a:buClrTx/>
              <a:buFont typeface="Arial" pitchFamily="34" charset="0"/>
              <a:buChar char="•"/>
            </a:pPr>
            <a:r>
              <a:rPr lang="en-US" sz="2800" dirty="0" smtClean="0"/>
              <a:t>Call attention to words with similar beginning sounds.</a:t>
            </a:r>
          </a:p>
          <a:p>
            <a:pPr marL="457200" indent="-457200" eaLnBrk="1" hangingPunct="1">
              <a:lnSpc>
                <a:spcPct val="80000"/>
              </a:lnSpc>
              <a:spcBef>
                <a:spcPct val="30000"/>
              </a:spcBef>
              <a:spcAft>
                <a:spcPts val="1200"/>
              </a:spcAft>
              <a:buClrTx/>
              <a:buFont typeface="Arial" pitchFamily="34" charset="0"/>
              <a:buChar char="•"/>
            </a:pPr>
            <a:r>
              <a:rPr lang="en-US" sz="2800" dirty="0" smtClean="0"/>
              <a:t>Group objects by same beginning sounds.</a:t>
            </a:r>
          </a:p>
          <a:p>
            <a:pPr marL="457200" indent="-457200" eaLnBrk="1" hangingPunct="1">
              <a:lnSpc>
                <a:spcPct val="80000"/>
              </a:lnSpc>
              <a:spcBef>
                <a:spcPct val="30000"/>
              </a:spcBef>
              <a:spcAft>
                <a:spcPts val="1200"/>
              </a:spcAft>
              <a:buClrTx/>
              <a:buFont typeface="Arial" pitchFamily="34" charset="0"/>
              <a:buChar char="•"/>
            </a:pPr>
            <a:r>
              <a:rPr lang="en-US" sz="2800" dirty="0" smtClean="0"/>
              <a:t>Play beginning sound name games.</a:t>
            </a:r>
          </a:p>
        </p:txBody>
      </p:sp>
      <p:sp>
        <p:nvSpPr>
          <p:cNvPr id="9" name="Slide Number Placeholder 8"/>
          <p:cNvSpPr>
            <a:spLocks noGrp="1"/>
          </p:cNvSpPr>
          <p:nvPr>
            <p:ph type="sldNum" sz="quarter" idx="10"/>
          </p:nvPr>
        </p:nvSpPr>
        <p:spPr/>
        <p:txBody>
          <a:bodyPr/>
          <a:lstStyle/>
          <a:p>
            <a:pPr>
              <a:defRPr/>
            </a:pPr>
            <a:fld id="{A604C6AA-15F6-4915-8089-F27C22C8B17D}" type="slidenum">
              <a:rPr lang="en-US" smtClean="0"/>
              <a:pPr>
                <a:defRPr/>
              </a:pPr>
              <a:t>22</a:t>
            </a:fld>
            <a:endParaRPr lang="en-US"/>
          </a:p>
        </p:txBody>
      </p:sp>
      <p:sp>
        <p:nvSpPr>
          <p:cNvPr id="63493" name="Text Box 6"/>
          <p:cNvSpPr txBox="1">
            <a:spLocks noChangeArrowheads="1"/>
          </p:cNvSpPr>
          <p:nvPr/>
        </p:nvSpPr>
        <p:spPr bwMode="auto">
          <a:xfrm>
            <a:off x="7086600" y="4572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p>
        </p:txBody>
      </p:sp>
      <p:sp>
        <p:nvSpPr>
          <p:cNvPr id="7" name="Text Box 4"/>
          <p:cNvSpPr txBox="1">
            <a:spLocks noChangeArrowheads="1"/>
          </p:cNvSpPr>
          <p:nvPr/>
        </p:nvSpPr>
        <p:spPr bwMode="auto">
          <a:xfrm>
            <a:off x="2627784" y="5791200"/>
            <a:ext cx="5943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dirty="0" smtClean="0"/>
              <a:t>(Vaughn Gross Center for Reading and Language Arts, 2009.)</a:t>
            </a:r>
            <a:endParaRPr lang="en-US" sz="1600" dirty="0"/>
          </a:p>
        </p:txBody>
      </p:sp>
    </p:spTree>
    <p:extLst>
      <p:ext uri="{BB962C8B-B14F-4D97-AF65-F5344CB8AC3E}">
        <p14:creationId xmlns:p14="http://schemas.microsoft.com/office/powerpoint/2010/main" val="28513060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397" y="1412776"/>
            <a:ext cx="8296275" cy="4752975"/>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656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764704"/>
            <a:ext cx="1371600" cy="177800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p>
            <a:pPr>
              <a:defRPr/>
            </a:pPr>
            <a:fld id="{684051C2-DBCB-4B71-825B-381CD00EA784}" type="slidenum">
              <a:rPr lang="en-US" smtClean="0"/>
              <a:pPr>
                <a:defRPr/>
              </a:pPr>
              <a:t>23</a:t>
            </a:fld>
            <a:endParaRPr lang="en-US" dirty="0"/>
          </a:p>
        </p:txBody>
      </p:sp>
    </p:spTree>
    <p:extLst>
      <p:ext uri="{BB962C8B-B14F-4D97-AF65-F5344CB8AC3E}">
        <p14:creationId xmlns:p14="http://schemas.microsoft.com/office/powerpoint/2010/main" val="3657202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reeform 22" descr="90%"/>
          <p:cNvSpPr>
            <a:spLocks/>
          </p:cNvSpPr>
          <p:nvPr/>
        </p:nvSpPr>
        <p:spPr bwMode="auto">
          <a:xfrm rot="-152884">
            <a:off x="1562100" y="5070475"/>
            <a:ext cx="1627188" cy="1752600"/>
          </a:xfrm>
          <a:custGeom>
            <a:avLst/>
            <a:gdLst>
              <a:gd name="T0" fmla="*/ 0 w 945"/>
              <a:gd name="T1" fmla="*/ 0 h 739"/>
              <a:gd name="T2" fmla="*/ 0 w 945"/>
              <a:gd name="T3" fmla="*/ 2147483647 h 739"/>
              <a:gd name="T4" fmla="*/ 2147483647 w 945"/>
              <a:gd name="T5" fmla="*/ 2147483647 h 739"/>
              <a:gd name="T6" fmla="*/ 2147483647 w 945"/>
              <a:gd name="T7" fmla="*/ 2147483647 h 739"/>
              <a:gd name="T8" fmla="*/ 0 w 945"/>
              <a:gd name="T9" fmla="*/ 0 h 739"/>
              <a:gd name="T10" fmla="*/ 0 60000 65536"/>
              <a:gd name="T11" fmla="*/ 0 60000 65536"/>
              <a:gd name="T12" fmla="*/ 0 60000 65536"/>
              <a:gd name="T13" fmla="*/ 0 60000 65536"/>
              <a:gd name="T14" fmla="*/ 0 60000 65536"/>
              <a:gd name="T15" fmla="*/ 0 w 945"/>
              <a:gd name="T16" fmla="*/ 0 h 739"/>
              <a:gd name="T17" fmla="*/ 945 w 945"/>
              <a:gd name="T18" fmla="*/ 739 h 739"/>
            </a:gdLst>
            <a:ahLst/>
            <a:cxnLst>
              <a:cxn ang="T10">
                <a:pos x="T0" y="T1"/>
              </a:cxn>
              <a:cxn ang="T11">
                <a:pos x="T2" y="T3"/>
              </a:cxn>
              <a:cxn ang="T12">
                <a:pos x="T4" y="T5"/>
              </a:cxn>
              <a:cxn ang="T13">
                <a:pos x="T6" y="T7"/>
              </a:cxn>
              <a:cxn ang="T14">
                <a:pos x="T8" y="T9"/>
              </a:cxn>
            </a:cxnLst>
            <a:rect l="T15" t="T16" r="T17" b="T18"/>
            <a:pathLst>
              <a:path w="945" h="739">
                <a:moveTo>
                  <a:pt x="0" y="0"/>
                </a:moveTo>
                <a:lnTo>
                  <a:pt x="0" y="443"/>
                </a:lnTo>
                <a:lnTo>
                  <a:pt x="944" y="738"/>
                </a:lnTo>
                <a:lnTo>
                  <a:pt x="944" y="295"/>
                </a:lnTo>
                <a:lnTo>
                  <a:pt x="0" y="0"/>
                </a:lnTo>
              </a:path>
            </a:pathLst>
          </a:custGeom>
          <a:solidFill>
            <a:srgbClr val="00B0F0"/>
          </a:solidFill>
          <a:ln w="12700" cap="rnd">
            <a:solidFill>
              <a:srgbClr val="000000"/>
            </a:solidFill>
            <a:round/>
            <a:headEnd/>
            <a:tailEnd/>
          </a:ln>
        </p:spPr>
        <p:txBody>
          <a:bodyPr/>
          <a:lstStyle/>
          <a:p>
            <a:endParaRPr lang="en-US"/>
          </a:p>
        </p:txBody>
      </p:sp>
      <p:sp>
        <p:nvSpPr>
          <p:cNvPr id="21507" name="Rectangle 3"/>
          <p:cNvSpPr>
            <a:spLocks noChangeArrowheads="1"/>
          </p:cNvSpPr>
          <p:nvPr/>
        </p:nvSpPr>
        <p:spPr bwMode="auto">
          <a:xfrm>
            <a:off x="152400" y="1127020"/>
            <a:ext cx="2835424" cy="1066800"/>
          </a:xfrm>
          <a:prstGeom prst="rect">
            <a:avLst/>
          </a:prstGeom>
          <a:noFill/>
          <a:ln w="12700">
            <a:noFill/>
            <a:miter lim="800000"/>
            <a:headEnd/>
            <a:tailEnd/>
          </a:ln>
          <a:effectLst>
            <a:outerShdw dist="17961" dir="2700000" algn="ctr" rotWithShape="0">
              <a:srgbClr val="8D8D8D"/>
            </a:outerShdw>
          </a:effectLst>
        </p:spPr>
        <p:txBody>
          <a:bodyPr lIns="90477" tIns="44445" rIns="90477" bIns="44445" anchor="ctr"/>
          <a:lstStyle/>
          <a:p>
            <a:pPr eaLnBrk="0" fontAlgn="auto" hangingPunct="0">
              <a:lnSpc>
                <a:spcPct val="90000"/>
              </a:lnSpc>
              <a:spcBef>
                <a:spcPts val="0"/>
              </a:spcBef>
              <a:spcAft>
                <a:spcPts val="0"/>
              </a:spcAft>
              <a:defRPr/>
            </a:pPr>
            <a:r>
              <a:rPr lang="en-US" sz="3600" b="1" dirty="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effectLst>
                  <a:outerShdw blurRad="38100" dist="38100" dir="2700000" algn="tl">
                    <a:srgbClr val="000000"/>
                  </a:outerShdw>
                </a:effectLst>
                <a:latin typeface="+mn-lt"/>
              </a:rPr>
              <a:t>Phonological Awareness Continuum</a:t>
            </a:r>
          </a:p>
        </p:txBody>
      </p:sp>
      <p:sp>
        <p:nvSpPr>
          <p:cNvPr id="68612" name="Freeform 9"/>
          <p:cNvSpPr>
            <a:spLocks/>
          </p:cNvSpPr>
          <p:nvPr/>
        </p:nvSpPr>
        <p:spPr bwMode="auto">
          <a:xfrm>
            <a:off x="5699125" y="1743075"/>
            <a:ext cx="2803525" cy="539750"/>
          </a:xfrm>
          <a:custGeom>
            <a:avLst/>
            <a:gdLst>
              <a:gd name="T0" fmla="*/ 2147483647 w 2214"/>
              <a:gd name="T1" fmla="*/ 0 h 286"/>
              <a:gd name="T2" fmla="*/ 2147483647 w 2214"/>
              <a:gd name="T3" fmla="*/ 2147483647 h 286"/>
              <a:gd name="T4" fmla="*/ 2147483647 w 2214"/>
              <a:gd name="T5" fmla="*/ 2147483647 h 286"/>
              <a:gd name="T6" fmla="*/ 0 w 2214"/>
              <a:gd name="T7" fmla="*/ 0 h 286"/>
              <a:gd name="T8" fmla="*/ 2147483647 w 2214"/>
              <a:gd name="T9" fmla="*/ 0 h 286"/>
              <a:gd name="T10" fmla="*/ 0 60000 65536"/>
              <a:gd name="T11" fmla="*/ 0 60000 65536"/>
              <a:gd name="T12" fmla="*/ 0 60000 65536"/>
              <a:gd name="T13" fmla="*/ 0 60000 65536"/>
              <a:gd name="T14" fmla="*/ 0 60000 65536"/>
              <a:gd name="T15" fmla="*/ 0 w 2214"/>
              <a:gd name="T16" fmla="*/ 0 h 286"/>
              <a:gd name="T17" fmla="*/ 2214 w 2214"/>
              <a:gd name="T18" fmla="*/ 286 h 286"/>
            </a:gdLst>
            <a:ahLst/>
            <a:cxnLst>
              <a:cxn ang="T10">
                <a:pos x="T0" y="T1"/>
              </a:cxn>
              <a:cxn ang="T11">
                <a:pos x="T2" y="T3"/>
              </a:cxn>
              <a:cxn ang="T12">
                <a:pos x="T4" y="T5"/>
              </a:cxn>
              <a:cxn ang="T13">
                <a:pos x="T6" y="T7"/>
              </a:cxn>
              <a:cxn ang="T14">
                <a:pos x="T8" y="T9"/>
              </a:cxn>
            </a:cxnLst>
            <a:rect l="T15" t="T16" r="T17" b="T18"/>
            <a:pathLst>
              <a:path w="2214" h="286">
                <a:moveTo>
                  <a:pt x="1384" y="0"/>
                </a:moveTo>
                <a:lnTo>
                  <a:pt x="2213" y="285"/>
                </a:lnTo>
                <a:lnTo>
                  <a:pt x="829" y="285"/>
                </a:lnTo>
                <a:lnTo>
                  <a:pt x="0" y="0"/>
                </a:lnTo>
                <a:lnTo>
                  <a:pt x="1384" y="0"/>
                </a:lnTo>
              </a:path>
            </a:pathLst>
          </a:custGeom>
          <a:solidFill>
            <a:srgbClr val="FF33CC"/>
          </a:solidFill>
          <a:ln w="12700" cap="rnd">
            <a:solidFill>
              <a:srgbClr val="000000"/>
            </a:solidFill>
            <a:round/>
            <a:headEnd/>
            <a:tailEnd/>
          </a:ln>
        </p:spPr>
        <p:txBody>
          <a:bodyPr/>
          <a:lstStyle/>
          <a:p>
            <a:endParaRPr lang="en-US"/>
          </a:p>
        </p:txBody>
      </p:sp>
      <p:sp>
        <p:nvSpPr>
          <p:cNvPr id="21529" name="Text Box 25"/>
          <p:cNvSpPr txBox="1">
            <a:spLocks noChangeArrowheads="1"/>
          </p:cNvSpPr>
          <p:nvPr/>
        </p:nvSpPr>
        <p:spPr bwMode="auto">
          <a:xfrm>
            <a:off x="152400" y="5334000"/>
            <a:ext cx="1981200" cy="45720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400" dirty="0">
                <a:solidFill>
                  <a:srgbClr val="00B0F0"/>
                </a:solidFill>
                <a:effectLst>
                  <a:outerShdw blurRad="38100" dist="38100" dir="2700000" algn="tl">
                    <a:srgbClr val="000000">
                      <a:alpha val="43137"/>
                    </a:srgbClr>
                  </a:outerShdw>
                </a:effectLst>
                <a:latin typeface="+mn-lt"/>
              </a:rPr>
              <a:t>Listening</a:t>
            </a:r>
          </a:p>
        </p:txBody>
      </p:sp>
      <p:sp>
        <p:nvSpPr>
          <p:cNvPr id="21508" name="Rectangle 4"/>
          <p:cNvSpPr>
            <a:spLocks noChangeArrowheads="1"/>
          </p:cNvSpPr>
          <p:nvPr/>
        </p:nvSpPr>
        <p:spPr bwMode="auto">
          <a:xfrm>
            <a:off x="685800" y="4343400"/>
            <a:ext cx="1987550" cy="754063"/>
          </a:xfrm>
          <a:prstGeom prst="rect">
            <a:avLst/>
          </a:prstGeom>
          <a:noFill/>
          <a:ln w="12700">
            <a:noFill/>
            <a:miter lim="800000"/>
            <a:headEnd/>
            <a:tailEnd/>
          </a:ln>
        </p:spPr>
        <p:txBody>
          <a:bodyPr lIns="90477" tIns="44445" rIns="90477" bIns="44445">
            <a:spAutoFit/>
          </a:bodyPr>
          <a:lstStyle/>
          <a:p>
            <a:pPr algn="ctr" eaLnBrk="0" fontAlgn="auto" hangingPunct="0">
              <a:lnSpc>
                <a:spcPct val="90000"/>
              </a:lnSpc>
              <a:spcBef>
                <a:spcPts val="0"/>
              </a:spcBef>
              <a:spcAft>
                <a:spcPts val="0"/>
              </a:spcAft>
              <a:defRPr/>
            </a:pPr>
            <a:r>
              <a:rPr lang="en-US" sz="2400" dirty="0">
                <a:solidFill>
                  <a:srgbClr val="33CC33"/>
                </a:solidFill>
                <a:effectLst>
                  <a:outerShdw blurRad="38100" dist="38100" dir="2700000" algn="tl">
                    <a:srgbClr val="000000">
                      <a:alpha val="43137"/>
                    </a:srgbClr>
                  </a:outerShdw>
                </a:effectLst>
                <a:latin typeface="+mn-lt"/>
              </a:rPr>
              <a:t>Rhyme/</a:t>
            </a:r>
          </a:p>
          <a:p>
            <a:pPr algn="ctr" eaLnBrk="0" fontAlgn="auto" hangingPunct="0">
              <a:lnSpc>
                <a:spcPct val="90000"/>
              </a:lnSpc>
              <a:spcBef>
                <a:spcPts val="0"/>
              </a:spcBef>
              <a:spcAft>
                <a:spcPts val="0"/>
              </a:spcAft>
              <a:defRPr/>
            </a:pPr>
            <a:r>
              <a:rPr lang="en-US" sz="2400" dirty="0">
                <a:solidFill>
                  <a:srgbClr val="33CC33"/>
                </a:solidFill>
                <a:effectLst>
                  <a:outerShdw blurRad="38100" dist="38100" dir="2700000" algn="tl">
                    <a:srgbClr val="000000">
                      <a:alpha val="43137"/>
                    </a:srgbClr>
                  </a:outerShdw>
                </a:effectLst>
                <a:latin typeface="+mn-lt"/>
              </a:rPr>
              <a:t>Alliteration</a:t>
            </a:r>
          </a:p>
        </p:txBody>
      </p:sp>
      <p:sp>
        <p:nvSpPr>
          <p:cNvPr id="21509" name="Rectangle 5"/>
          <p:cNvSpPr>
            <a:spLocks noChangeArrowheads="1"/>
          </p:cNvSpPr>
          <p:nvPr/>
        </p:nvSpPr>
        <p:spPr bwMode="auto">
          <a:xfrm>
            <a:off x="1219200" y="3535363"/>
            <a:ext cx="2743200" cy="754062"/>
          </a:xfrm>
          <a:prstGeom prst="rect">
            <a:avLst/>
          </a:prstGeom>
          <a:noFill/>
          <a:ln w="12700">
            <a:noFill/>
            <a:miter lim="800000"/>
            <a:headEnd/>
            <a:tailEnd/>
          </a:ln>
          <a:effectLst/>
        </p:spPr>
        <p:txBody>
          <a:bodyPr lIns="90477" tIns="44445" rIns="90477" bIns="44445">
            <a:spAutoFit/>
          </a:bodyPr>
          <a:lstStyle/>
          <a:p>
            <a:pPr algn="ctr" eaLnBrk="0" fontAlgn="auto" hangingPunct="0">
              <a:lnSpc>
                <a:spcPct val="90000"/>
              </a:lnSpc>
              <a:spcBef>
                <a:spcPts val="0"/>
              </a:spcBef>
              <a:spcAft>
                <a:spcPts val="0"/>
              </a:spcAft>
              <a:defRPr/>
            </a:pPr>
            <a:r>
              <a:rPr lang="en-US" sz="2400" dirty="0">
                <a:solidFill>
                  <a:srgbClr val="FFFF00"/>
                </a:solidFill>
                <a:effectLst>
                  <a:outerShdw blurRad="38100" dist="38100" dir="2700000" algn="tl">
                    <a:srgbClr val="000000">
                      <a:alpha val="43137"/>
                    </a:srgbClr>
                  </a:outerShdw>
                </a:effectLst>
                <a:latin typeface="+mn-lt"/>
              </a:rPr>
              <a:t>Sentence</a:t>
            </a:r>
          </a:p>
          <a:p>
            <a:pPr algn="ctr" eaLnBrk="0" fontAlgn="auto" hangingPunct="0">
              <a:lnSpc>
                <a:spcPct val="90000"/>
              </a:lnSpc>
              <a:spcBef>
                <a:spcPts val="0"/>
              </a:spcBef>
              <a:spcAft>
                <a:spcPts val="0"/>
              </a:spcAft>
              <a:defRPr/>
            </a:pPr>
            <a:r>
              <a:rPr lang="en-US" sz="2400" dirty="0">
                <a:solidFill>
                  <a:srgbClr val="FFFF00"/>
                </a:solidFill>
                <a:effectLst>
                  <a:outerShdw blurRad="38100" dist="38100" dir="2700000" algn="tl">
                    <a:srgbClr val="000000">
                      <a:alpha val="43137"/>
                    </a:srgbClr>
                  </a:outerShdw>
                </a:effectLst>
                <a:latin typeface="+mn-lt"/>
              </a:rPr>
              <a:t>Segmentation</a:t>
            </a:r>
          </a:p>
        </p:txBody>
      </p:sp>
      <p:sp>
        <p:nvSpPr>
          <p:cNvPr id="21510" name="Rectangle 6"/>
          <p:cNvSpPr>
            <a:spLocks noChangeArrowheads="1"/>
          </p:cNvSpPr>
          <p:nvPr/>
        </p:nvSpPr>
        <p:spPr bwMode="auto">
          <a:xfrm>
            <a:off x="1600200" y="2636838"/>
            <a:ext cx="3276600" cy="754062"/>
          </a:xfrm>
          <a:prstGeom prst="rect">
            <a:avLst/>
          </a:prstGeom>
          <a:noFill/>
          <a:ln w="12700">
            <a:noFill/>
            <a:miter lim="800000"/>
            <a:headEnd/>
            <a:tailEnd/>
          </a:ln>
          <a:effectLst/>
        </p:spPr>
        <p:txBody>
          <a:bodyPr lIns="90477" tIns="44445" rIns="90477" bIns="44445">
            <a:spAutoFit/>
          </a:bodyPr>
          <a:lstStyle/>
          <a:p>
            <a:pPr algn="ctr" eaLnBrk="0" fontAlgn="auto" hangingPunct="0">
              <a:lnSpc>
                <a:spcPct val="90000"/>
              </a:lnSpc>
              <a:spcBef>
                <a:spcPts val="0"/>
              </a:spcBef>
              <a:spcAft>
                <a:spcPts val="0"/>
              </a:spcAft>
              <a:defRPr/>
            </a:pPr>
            <a:r>
              <a:rPr lang="en-US" sz="2400" dirty="0">
                <a:solidFill>
                  <a:srgbClr val="FF9900"/>
                </a:solidFill>
                <a:effectLst>
                  <a:outerShdw blurRad="38100" dist="38100" dir="2700000" algn="tl">
                    <a:srgbClr val="000000">
                      <a:alpha val="43137"/>
                    </a:srgbClr>
                  </a:outerShdw>
                </a:effectLst>
                <a:latin typeface="+mn-lt"/>
              </a:rPr>
              <a:t>Syllable Blending</a:t>
            </a:r>
          </a:p>
          <a:p>
            <a:pPr algn="ctr" eaLnBrk="0" fontAlgn="auto" hangingPunct="0">
              <a:lnSpc>
                <a:spcPct val="90000"/>
              </a:lnSpc>
              <a:spcBef>
                <a:spcPts val="0"/>
              </a:spcBef>
              <a:spcAft>
                <a:spcPts val="0"/>
              </a:spcAft>
              <a:defRPr/>
            </a:pPr>
            <a:r>
              <a:rPr lang="en-US" sz="2400" dirty="0">
                <a:solidFill>
                  <a:srgbClr val="FF9900"/>
                </a:solidFill>
                <a:effectLst>
                  <a:outerShdw blurRad="38100" dist="38100" dir="2700000" algn="tl">
                    <a:srgbClr val="000000">
                      <a:alpha val="43137"/>
                    </a:srgbClr>
                  </a:outerShdw>
                </a:effectLst>
                <a:latin typeface="+mn-lt"/>
              </a:rPr>
              <a:t>and Segmentation</a:t>
            </a:r>
          </a:p>
        </p:txBody>
      </p:sp>
      <p:sp>
        <p:nvSpPr>
          <p:cNvPr id="21511" name="Rectangle 7"/>
          <p:cNvSpPr>
            <a:spLocks noChangeArrowheads="1"/>
          </p:cNvSpPr>
          <p:nvPr/>
        </p:nvSpPr>
        <p:spPr bwMode="auto">
          <a:xfrm>
            <a:off x="2438400" y="1798638"/>
            <a:ext cx="3413125" cy="754062"/>
          </a:xfrm>
          <a:prstGeom prst="rect">
            <a:avLst/>
          </a:prstGeom>
          <a:noFill/>
          <a:ln w="12700">
            <a:noFill/>
            <a:miter lim="800000"/>
            <a:headEnd/>
            <a:tailEnd/>
          </a:ln>
          <a:effectLst/>
        </p:spPr>
        <p:txBody>
          <a:bodyPr lIns="90477" tIns="44445" rIns="90477" bIns="44445">
            <a:spAutoFit/>
          </a:bodyPr>
          <a:lstStyle/>
          <a:p>
            <a:pPr algn="ctr" eaLnBrk="0" fontAlgn="auto" hangingPunct="0">
              <a:lnSpc>
                <a:spcPct val="90000"/>
              </a:lnSpc>
              <a:spcBef>
                <a:spcPts val="0"/>
              </a:spcBef>
              <a:spcAft>
                <a:spcPts val="0"/>
              </a:spcAft>
              <a:defRPr/>
            </a:pPr>
            <a:r>
              <a:rPr lang="en-US" sz="2400" dirty="0">
                <a:solidFill>
                  <a:srgbClr val="FF0000"/>
                </a:solidFill>
                <a:effectLst>
                  <a:outerShdw blurRad="38100" dist="38100" dir="2700000" algn="tl">
                    <a:srgbClr val="000000">
                      <a:alpha val="43137"/>
                    </a:srgbClr>
                  </a:outerShdw>
                </a:effectLst>
                <a:latin typeface="+mj-lt"/>
              </a:rPr>
              <a:t>Onset-Rime Blending</a:t>
            </a:r>
          </a:p>
          <a:p>
            <a:pPr algn="ctr" eaLnBrk="0" fontAlgn="auto" hangingPunct="0">
              <a:lnSpc>
                <a:spcPct val="90000"/>
              </a:lnSpc>
              <a:spcBef>
                <a:spcPts val="0"/>
              </a:spcBef>
              <a:spcAft>
                <a:spcPts val="0"/>
              </a:spcAft>
              <a:defRPr/>
            </a:pPr>
            <a:r>
              <a:rPr lang="en-US" sz="2400" dirty="0">
                <a:solidFill>
                  <a:srgbClr val="FF0000"/>
                </a:solidFill>
                <a:effectLst>
                  <a:outerShdw blurRad="38100" dist="38100" dir="2700000" algn="tl">
                    <a:srgbClr val="000000">
                      <a:alpha val="43137"/>
                    </a:srgbClr>
                  </a:outerShdw>
                </a:effectLst>
                <a:latin typeface="+mj-lt"/>
              </a:rPr>
              <a:t>and Segmentation</a:t>
            </a:r>
          </a:p>
        </p:txBody>
      </p:sp>
      <p:sp>
        <p:nvSpPr>
          <p:cNvPr id="21512" name="Rectangle 8"/>
          <p:cNvSpPr>
            <a:spLocks noChangeArrowheads="1"/>
          </p:cNvSpPr>
          <p:nvPr/>
        </p:nvSpPr>
        <p:spPr bwMode="auto">
          <a:xfrm>
            <a:off x="3886200" y="990600"/>
            <a:ext cx="5257800" cy="1031875"/>
          </a:xfrm>
          <a:prstGeom prst="rect">
            <a:avLst/>
          </a:prstGeom>
          <a:noFill/>
          <a:ln w="12700">
            <a:noFill/>
            <a:miter lim="800000"/>
            <a:headEnd/>
            <a:tailEnd/>
          </a:ln>
          <a:effectLst/>
        </p:spPr>
        <p:txBody>
          <a:bodyPr lIns="90477" tIns="44445" rIns="90477" bIns="44445">
            <a:spAutoFit/>
          </a:bodyPr>
          <a:lstStyle/>
          <a:p>
            <a:pPr algn="ctr" eaLnBrk="0" fontAlgn="auto" hangingPunct="0">
              <a:lnSpc>
                <a:spcPct val="90000"/>
              </a:lnSpc>
              <a:spcBef>
                <a:spcPts val="0"/>
              </a:spcBef>
              <a:spcAft>
                <a:spcPts val="0"/>
              </a:spcAft>
              <a:defRPr/>
            </a:pPr>
            <a:r>
              <a:rPr lang="en-US" sz="2400" dirty="0">
                <a:solidFill>
                  <a:srgbClr val="FF33CC"/>
                </a:solidFill>
                <a:effectLst>
                  <a:outerShdw blurRad="38100" dist="38100" dir="2700000" algn="tl">
                    <a:srgbClr val="000000">
                      <a:alpha val="43137"/>
                    </a:srgbClr>
                  </a:outerShdw>
                </a:effectLst>
                <a:latin typeface="+mn-lt"/>
              </a:rPr>
              <a:t>Phoneme Blending, Segmentation, </a:t>
            </a:r>
          </a:p>
          <a:p>
            <a:pPr algn="ctr" eaLnBrk="0" fontAlgn="auto" hangingPunct="0">
              <a:lnSpc>
                <a:spcPct val="90000"/>
              </a:lnSpc>
              <a:spcBef>
                <a:spcPts val="0"/>
              </a:spcBef>
              <a:spcAft>
                <a:spcPts val="0"/>
              </a:spcAft>
              <a:defRPr/>
            </a:pPr>
            <a:r>
              <a:rPr lang="en-US" sz="2400" dirty="0">
                <a:solidFill>
                  <a:srgbClr val="FF33CC"/>
                </a:solidFill>
                <a:effectLst>
                  <a:outerShdw blurRad="38100" dist="38100" dir="2700000" algn="tl">
                    <a:srgbClr val="000000">
                      <a:alpha val="43137"/>
                    </a:srgbClr>
                  </a:outerShdw>
                </a:effectLst>
                <a:latin typeface="+mn-lt"/>
              </a:rPr>
              <a:t>and Manipulation</a:t>
            </a:r>
            <a:r>
              <a:rPr lang="en-US" sz="2000" dirty="0">
                <a:solidFill>
                  <a:srgbClr val="FF33CC"/>
                </a:solidFill>
                <a:effectLst>
                  <a:outerShdw blurRad="38100" dist="38100" dir="2700000" algn="tl">
                    <a:srgbClr val="000000">
                      <a:alpha val="43137"/>
                    </a:srgbClr>
                  </a:outerShdw>
                </a:effectLst>
                <a:latin typeface="Comic Sans MS" pitchFamily="66" charset="0"/>
              </a:rPr>
              <a:t> </a:t>
            </a:r>
          </a:p>
          <a:p>
            <a:pPr algn="ctr" eaLnBrk="0" fontAlgn="auto" hangingPunct="0">
              <a:lnSpc>
                <a:spcPct val="90000"/>
              </a:lnSpc>
              <a:spcBef>
                <a:spcPts val="0"/>
              </a:spcBef>
              <a:spcAft>
                <a:spcPts val="0"/>
              </a:spcAft>
              <a:defRPr/>
            </a:pPr>
            <a:endParaRPr lang="en-US" sz="2000" b="1" dirty="0">
              <a:solidFill>
                <a:schemeClr val="accent2"/>
              </a:solidFill>
              <a:effectLst>
                <a:outerShdw blurRad="38100" dist="38100" dir="2700000" algn="tl">
                  <a:srgbClr val="000000"/>
                </a:outerShdw>
              </a:effectLst>
              <a:latin typeface="Comic Sans MS" pitchFamily="66" charset="0"/>
            </a:endParaRPr>
          </a:p>
        </p:txBody>
      </p:sp>
      <p:sp>
        <p:nvSpPr>
          <p:cNvPr id="68619" name="Freeform 10"/>
          <p:cNvSpPr>
            <a:spLocks/>
          </p:cNvSpPr>
          <p:nvPr/>
        </p:nvSpPr>
        <p:spPr bwMode="auto">
          <a:xfrm>
            <a:off x="4672013" y="2547938"/>
            <a:ext cx="2568575" cy="561975"/>
          </a:xfrm>
          <a:custGeom>
            <a:avLst/>
            <a:gdLst>
              <a:gd name="T0" fmla="*/ 2147483647 w 1618"/>
              <a:gd name="T1" fmla="*/ 0 h 298"/>
              <a:gd name="T2" fmla="*/ 2147483647 w 1618"/>
              <a:gd name="T3" fmla="*/ 2147483647 h 298"/>
              <a:gd name="T4" fmla="*/ 2147483647 w 1618"/>
              <a:gd name="T5" fmla="*/ 2147483647 h 298"/>
              <a:gd name="T6" fmla="*/ 0 w 1618"/>
              <a:gd name="T7" fmla="*/ 0 h 298"/>
              <a:gd name="T8" fmla="*/ 2147483647 w 1618"/>
              <a:gd name="T9" fmla="*/ 0 h 298"/>
              <a:gd name="T10" fmla="*/ 0 60000 65536"/>
              <a:gd name="T11" fmla="*/ 0 60000 65536"/>
              <a:gd name="T12" fmla="*/ 0 60000 65536"/>
              <a:gd name="T13" fmla="*/ 0 60000 65536"/>
              <a:gd name="T14" fmla="*/ 0 60000 65536"/>
              <a:gd name="T15" fmla="*/ 0 w 1618"/>
              <a:gd name="T16" fmla="*/ 0 h 298"/>
              <a:gd name="T17" fmla="*/ 1618 w 1618"/>
              <a:gd name="T18" fmla="*/ 298 h 298"/>
            </a:gdLst>
            <a:ahLst/>
            <a:cxnLst>
              <a:cxn ang="T10">
                <a:pos x="T0" y="T1"/>
              </a:cxn>
              <a:cxn ang="T11">
                <a:pos x="T2" y="T3"/>
              </a:cxn>
              <a:cxn ang="T12">
                <a:pos x="T4" y="T5"/>
              </a:cxn>
              <a:cxn ang="T13">
                <a:pos x="T6" y="T7"/>
              </a:cxn>
              <a:cxn ang="T14">
                <a:pos x="T8" y="T9"/>
              </a:cxn>
            </a:cxnLst>
            <a:rect l="T15" t="T16" r="T17" b="T18"/>
            <a:pathLst>
              <a:path w="1618" h="298">
                <a:moveTo>
                  <a:pt x="647" y="0"/>
                </a:moveTo>
                <a:lnTo>
                  <a:pt x="1617" y="297"/>
                </a:lnTo>
                <a:lnTo>
                  <a:pt x="970" y="297"/>
                </a:lnTo>
                <a:lnTo>
                  <a:pt x="0" y="0"/>
                </a:lnTo>
                <a:lnTo>
                  <a:pt x="647" y="0"/>
                </a:lnTo>
              </a:path>
            </a:pathLst>
          </a:custGeom>
          <a:solidFill>
            <a:srgbClr val="FF0000"/>
          </a:solidFill>
          <a:ln w="12700" cap="rnd">
            <a:solidFill>
              <a:srgbClr val="000000"/>
            </a:solidFill>
            <a:round/>
            <a:headEnd/>
            <a:tailEnd/>
          </a:ln>
        </p:spPr>
        <p:txBody>
          <a:bodyPr/>
          <a:lstStyle/>
          <a:p>
            <a:endParaRPr lang="en-US"/>
          </a:p>
        </p:txBody>
      </p:sp>
      <p:sp>
        <p:nvSpPr>
          <p:cNvPr id="68620" name="Freeform 11"/>
          <p:cNvSpPr>
            <a:spLocks/>
          </p:cNvSpPr>
          <p:nvPr/>
        </p:nvSpPr>
        <p:spPr bwMode="auto">
          <a:xfrm>
            <a:off x="3684588" y="3382963"/>
            <a:ext cx="2527300" cy="566737"/>
          </a:xfrm>
          <a:custGeom>
            <a:avLst/>
            <a:gdLst>
              <a:gd name="T0" fmla="*/ 0 w 1592"/>
              <a:gd name="T1" fmla="*/ 0 h 300"/>
              <a:gd name="T2" fmla="*/ 2147483647 w 1592"/>
              <a:gd name="T3" fmla="*/ 0 h 300"/>
              <a:gd name="T4" fmla="*/ 2147483647 w 1592"/>
              <a:gd name="T5" fmla="*/ 2147483647 h 300"/>
              <a:gd name="T6" fmla="*/ 2147483647 w 1592"/>
              <a:gd name="T7" fmla="*/ 2147483647 h 300"/>
              <a:gd name="T8" fmla="*/ 0 w 1592"/>
              <a:gd name="T9" fmla="*/ 0 h 300"/>
              <a:gd name="T10" fmla="*/ 0 60000 65536"/>
              <a:gd name="T11" fmla="*/ 0 60000 65536"/>
              <a:gd name="T12" fmla="*/ 0 60000 65536"/>
              <a:gd name="T13" fmla="*/ 0 60000 65536"/>
              <a:gd name="T14" fmla="*/ 0 60000 65536"/>
              <a:gd name="T15" fmla="*/ 0 w 1592"/>
              <a:gd name="T16" fmla="*/ 0 h 300"/>
              <a:gd name="T17" fmla="*/ 1592 w 1592"/>
              <a:gd name="T18" fmla="*/ 300 h 300"/>
            </a:gdLst>
            <a:ahLst/>
            <a:cxnLst>
              <a:cxn ang="T10">
                <a:pos x="T0" y="T1"/>
              </a:cxn>
              <a:cxn ang="T11">
                <a:pos x="T2" y="T3"/>
              </a:cxn>
              <a:cxn ang="T12">
                <a:pos x="T4" y="T5"/>
              </a:cxn>
              <a:cxn ang="T13">
                <a:pos x="T6" y="T7"/>
              </a:cxn>
              <a:cxn ang="T14">
                <a:pos x="T8" y="T9"/>
              </a:cxn>
            </a:cxnLst>
            <a:rect l="T15" t="T16" r="T17" b="T18"/>
            <a:pathLst>
              <a:path w="1592" h="300">
                <a:moveTo>
                  <a:pt x="0" y="0"/>
                </a:moveTo>
                <a:lnTo>
                  <a:pt x="622" y="0"/>
                </a:lnTo>
                <a:lnTo>
                  <a:pt x="1591" y="299"/>
                </a:lnTo>
                <a:lnTo>
                  <a:pt x="944" y="299"/>
                </a:lnTo>
                <a:lnTo>
                  <a:pt x="0" y="0"/>
                </a:lnTo>
              </a:path>
            </a:pathLst>
          </a:custGeom>
          <a:solidFill>
            <a:srgbClr val="FF9900"/>
          </a:solidFill>
          <a:ln w="12700" cap="rnd">
            <a:solidFill>
              <a:srgbClr val="000000"/>
            </a:solidFill>
            <a:round/>
            <a:headEnd/>
            <a:tailEnd/>
          </a:ln>
        </p:spPr>
        <p:txBody>
          <a:bodyPr/>
          <a:lstStyle/>
          <a:p>
            <a:endParaRPr lang="en-US"/>
          </a:p>
        </p:txBody>
      </p:sp>
      <p:sp>
        <p:nvSpPr>
          <p:cNvPr id="68621" name="Freeform 12" descr="90%"/>
          <p:cNvSpPr>
            <a:spLocks/>
          </p:cNvSpPr>
          <p:nvPr/>
        </p:nvSpPr>
        <p:spPr bwMode="auto">
          <a:xfrm>
            <a:off x="2655888" y="4225925"/>
            <a:ext cx="2530475" cy="557213"/>
          </a:xfrm>
          <a:custGeom>
            <a:avLst/>
            <a:gdLst>
              <a:gd name="T0" fmla="*/ 0 w 1594"/>
              <a:gd name="T1" fmla="*/ 0 h 295"/>
              <a:gd name="T2" fmla="*/ 2147483647 w 1594"/>
              <a:gd name="T3" fmla="*/ 0 h 295"/>
              <a:gd name="T4" fmla="*/ 2147483647 w 1594"/>
              <a:gd name="T5" fmla="*/ 2147483647 h 295"/>
              <a:gd name="T6" fmla="*/ 2147483647 w 1594"/>
              <a:gd name="T7" fmla="*/ 2147483647 h 295"/>
              <a:gd name="T8" fmla="*/ 0 w 1594"/>
              <a:gd name="T9" fmla="*/ 0 h 295"/>
              <a:gd name="T10" fmla="*/ 0 60000 65536"/>
              <a:gd name="T11" fmla="*/ 0 60000 65536"/>
              <a:gd name="T12" fmla="*/ 0 60000 65536"/>
              <a:gd name="T13" fmla="*/ 0 60000 65536"/>
              <a:gd name="T14" fmla="*/ 0 60000 65536"/>
              <a:gd name="T15" fmla="*/ 0 w 1594"/>
              <a:gd name="T16" fmla="*/ 0 h 295"/>
              <a:gd name="T17" fmla="*/ 1594 w 1594"/>
              <a:gd name="T18" fmla="*/ 295 h 295"/>
            </a:gdLst>
            <a:ahLst/>
            <a:cxnLst>
              <a:cxn ang="T10">
                <a:pos x="T0" y="T1"/>
              </a:cxn>
              <a:cxn ang="T11">
                <a:pos x="T2" y="T3"/>
              </a:cxn>
              <a:cxn ang="T12">
                <a:pos x="T4" y="T5"/>
              </a:cxn>
              <a:cxn ang="T13">
                <a:pos x="T6" y="T7"/>
              </a:cxn>
              <a:cxn ang="T14">
                <a:pos x="T8" y="T9"/>
              </a:cxn>
            </a:cxnLst>
            <a:rect l="T15" t="T16" r="T17" b="T18"/>
            <a:pathLst>
              <a:path w="1594" h="295">
                <a:moveTo>
                  <a:pt x="0" y="0"/>
                </a:moveTo>
                <a:lnTo>
                  <a:pt x="648" y="0"/>
                </a:lnTo>
                <a:lnTo>
                  <a:pt x="1593" y="294"/>
                </a:lnTo>
                <a:lnTo>
                  <a:pt x="945" y="294"/>
                </a:lnTo>
                <a:lnTo>
                  <a:pt x="0" y="0"/>
                </a:lnTo>
              </a:path>
            </a:pathLst>
          </a:custGeom>
          <a:solidFill>
            <a:srgbClr val="FFFF00"/>
          </a:solidFill>
          <a:ln w="12700" cap="rnd">
            <a:solidFill>
              <a:srgbClr val="000000"/>
            </a:solidFill>
            <a:round/>
            <a:headEnd/>
            <a:tailEnd/>
          </a:ln>
        </p:spPr>
        <p:txBody>
          <a:bodyPr/>
          <a:lstStyle/>
          <a:p>
            <a:endParaRPr lang="en-US"/>
          </a:p>
        </p:txBody>
      </p:sp>
      <p:sp>
        <p:nvSpPr>
          <p:cNvPr id="68622" name="Freeform 13" descr="90%"/>
          <p:cNvSpPr>
            <a:spLocks/>
          </p:cNvSpPr>
          <p:nvPr/>
        </p:nvSpPr>
        <p:spPr bwMode="auto">
          <a:xfrm rot="-281773">
            <a:off x="1550988" y="5006975"/>
            <a:ext cx="2593975" cy="739775"/>
          </a:xfrm>
          <a:custGeom>
            <a:avLst/>
            <a:gdLst>
              <a:gd name="T0" fmla="*/ 0 w 1687"/>
              <a:gd name="T1" fmla="*/ 0 h 313"/>
              <a:gd name="T2" fmla="*/ 2147483647 w 1687"/>
              <a:gd name="T3" fmla="*/ 0 h 313"/>
              <a:gd name="T4" fmla="*/ 2147483647 w 1687"/>
              <a:gd name="T5" fmla="*/ 2147483647 h 313"/>
              <a:gd name="T6" fmla="*/ 2147483647 w 1687"/>
              <a:gd name="T7" fmla="*/ 2147483647 h 313"/>
              <a:gd name="T8" fmla="*/ 0 w 1687"/>
              <a:gd name="T9" fmla="*/ 0 h 313"/>
              <a:gd name="T10" fmla="*/ 0 60000 65536"/>
              <a:gd name="T11" fmla="*/ 0 60000 65536"/>
              <a:gd name="T12" fmla="*/ 0 60000 65536"/>
              <a:gd name="T13" fmla="*/ 0 60000 65536"/>
              <a:gd name="T14" fmla="*/ 0 60000 65536"/>
              <a:gd name="T15" fmla="*/ 0 w 1687"/>
              <a:gd name="T16" fmla="*/ 0 h 313"/>
              <a:gd name="T17" fmla="*/ 1687 w 1687"/>
              <a:gd name="T18" fmla="*/ 313 h 313"/>
            </a:gdLst>
            <a:ahLst/>
            <a:cxnLst>
              <a:cxn ang="T10">
                <a:pos x="T0" y="T1"/>
              </a:cxn>
              <a:cxn ang="T11">
                <a:pos x="T2" y="T3"/>
              </a:cxn>
              <a:cxn ang="T12">
                <a:pos x="T4" y="T5"/>
              </a:cxn>
              <a:cxn ang="T13">
                <a:pos x="T6" y="T7"/>
              </a:cxn>
              <a:cxn ang="T14">
                <a:pos x="T8" y="T9"/>
              </a:cxn>
            </a:cxnLst>
            <a:rect l="T15" t="T16" r="T17" b="T18"/>
            <a:pathLst>
              <a:path w="1687" h="313">
                <a:moveTo>
                  <a:pt x="0" y="0"/>
                </a:moveTo>
                <a:lnTo>
                  <a:pt x="685" y="0"/>
                </a:lnTo>
                <a:lnTo>
                  <a:pt x="1686" y="312"/>
                </a:lnTo>
                <a:lnTo>
                  <a:pt x="1030" y="312"/>
                </a:lnTo>
                <a:lnTo>
                  <a:pt x="0" y="0"/>
                </a:lnTo>
              </a:path>
            </a:pathLst>
          </a:custGeom>
          <a:solidFill>
            <a:srgbClr val="33CC33"/>
          </a:solidFill>
          <a:ln w="12700" cap="rnd">
            <a:solidFill>
              <a:srgbClr val="000000"/>
            </a:solidFill>
            <a:round/>
            <a:headEnd/>
            <a:tailEnd/>
          </a:ln>
        </p:spPr>
        <p:txBody>
          <a:bodyPr/>
          <a:lstStyle/>
          <a:p>
            <a:endParaRPr lang="en-US"/>
          </a:p>
        </p:txBody>
      </p:sp>
      <p:sp>
        <p:nvSpPr>
          <p:cNvPr id="68623" name="Freeform 14" descr="90%"/>
          <p:cNvSpPr>
            <a:spLocks/>
          </p:cNvSpPr>
          <p:nvPr/>
        </p:nvSpPr>
        <p:spPr bwMode="auto">
          <a:xfrm>
            <a:off x="2655888" y="4225925"/>
            <a:ext cx="1500187" cy="1393825"/>
          </a:xfrm>
          <a:custGeom>
            <a:avLst/>
            <a:gdLst>
              <a:gd name="T0" fmla="*/ 0 w 945"/>
              <a:gd name="T1" fmla="*/ 0 h 739"/>
              <a:gd name="T2" fmla="*/ 0 w 945"/>
              <a:gd name="T3" fmla="*/ 2147483647 h 739"/>
              <a:gd name="T4" fmla="*/ 2147483647 w 945"/>
              <a:gd name="T5" fmla="*/ 2147483647 h 739"/>
              <a:gd name="T6" fmla="*/ 2147483647 w 945"/>
              <a:gd name="T7" fmla="*/ 2147483647 h 739"/>
              <a:gd name="T8" fmla="*/ 0 w 945"/>
              <a:gd name="T9" fmla="*/ 0 h 739"/>
              <a:gd name="T10" fmla="*/ 0 60000 65536"/>
              <a:gd name="T11" fmla="*/ 0 60000 65536"/>
              <a:gd name="T12" fmla="*/ 0 60000 65536"/>
              <a:gd name="T13" fmla="*/ 0 60000 65536"/>
              <a:gd name="T14" fmla="*/ 0 60000 65536"/>
              <a:gd name="T15" fmla="*/ 0 w 945"/>
              <a:gd name="T16" fmla="*/ 0 h 739"/>
              <a:gd name="T17" fmla="*/ 945 w 945"/>
              <a:gd name="T18" fmla="*/ 739 h 739"/>
            </a:gdLst>
            <a:ahLst/>
            <a:cxnLst>
              <a:cxn ang="T10">
                <a:pos x="T0" y="T1"/>
              </a:cxn>
              <a:cxn ang="T11">
                <a:pos x="T2" y="T3"/>
              </a:cxn>
              <a:cxn ang="T12">
                <a:pos x="T4" y="T5"/>
              </a:cxn>
              <a:cxn ang="T13">
                <a:pos x="T6" y="T7"/>
              </a:cxn>
              <a:cxn ang="T14">
                <a:pos x="T8" y="T9"/>
              </a:cxn>
            </a:cxnLst>
            <a:rect l="T15" t="T16" r="T17" b="T18"/>
            <a:pathLst>
              <a:path w="945" h="739">
                <a:moveTo>
                  <a:pt x="0" y="0"/>
                </a:moveTo>
                <a:lnTo>
                  <a:pt x="0" y="443"/>
                </a:lnTo>
                <a:lnTo>
                  <a:pt x="944" y="738"/>
                </a:lnTo>
                <a:lnTo>
                  <a:pt x="944" y="295"/>
                </a:lnTo>
                <a:lnTo>
                  <a:pt x="0" y="0"/>
                </a:lnTo>
              </a:path>
            </a:pathLst>
          </a:custGeom>
          <a:solidFill>
            <a:srgbClr val="FFFF00"/>
          </a:solidFill>
          <a:ln w="12700" cap="rnd">
            <a:solidFill>
              <a:srgbClr val="000000"/>
            </a:solidFill>
            <a:round/>
            <a:headEnd/>
            <a:tailEnd/>
          </a:ln>
        </p:spPr>
        <p:txBody>
          <a:bodyPr/>
          <a:lstStyle/>
          <a:p>
            <a:endParaRPr lang="en-US"/>
          </a:p>
        </p:txBody>
      </p:sp>
      <p:sp>
        <p:nvSpPr>
          <p:cNvPr id="68624" name="Freeform 15"/>
          <p:cNvSpPr>
            <a:spLocks/>
          </p:cNvSpPr>
          <p:nvPr/>
        </p:nvSpPr>
        <p:spPr bwMode="auto">
          <a:xfrm>
            <a:off x="3684588" y="3382963"/>
            <a:ext cx="1501775" cy="1400175"/>
          </a:xfrm>
          <a:custGeom>
            <a:avLst/>
            <a:gdLst>
              <a:gd name="T0" fmla="*/ 0 w 946"/>
              <a:gd name="T1" fmla="*/ 0 h 742"/>
              <a:gd name="T2" fmla="*/ 0 w 946"/>
              <a:gd name="T3" fmla="*/ 2147483647 h 742"/>
              <a:gd name="T4" fmla="*/ 2147483647 w 946"/>
              <a:gd name="T5" fmla="*/ 2147483647 h 742"/>
              <a:gd name="T6" fmla="*/ 2147483647 w 946"/>
              <a:gd name="T7" fmla="*/ 2147483647 h 742"/>
              <a:gd name="T8" fmla="*/ 0 w 946"/>
              <a:gd name="T9" fmla="*/ 0 h 742"/>
              <a:gd name="T10" fmla="*/ 0 60000 65536"/>
              <a:gd name="T11" fmla="*/ 0 60000 65536"/>
              <a:gd name="T12" fmla="*/ 0 60000 65536"/>
              <a:gd name="T13" fmla="*/ 0 60000 65536"/>
              <a:gd name="T14" fmla="*/ 0 60000 65536"/>
              <a:gd name="T15" fmla="*/ 0 w 946"/>
              <a:gd name="T16" fmla="*/ 0 h 742"/>
              <a:gd name="T17" fmla="*/ 946 w 946"/>
              <a:gd name="T18" fmla="*/ 742 h 742"/>
            </a:gdLst>
            <a:ahLst/>
            <a:cxnLst>
              <a:cxn ang="T10">
                <a:pos x="T0" y="T1"/>
              </a:cxn>
              <a:cxn ang="T11">
                <a:pos x="T2" y="T3"/>
              </a:cxn>
              <a:cxn ang="T12">
                <a:pos x="T4" y="T5"/>
              </a:cxn>
              <a:cxn ang="T13">
                <a:pos x="T6" y="T7"/>
              </a:cxn>
              <a:cxn ang="T14">
                <a:pos x="T8" y="T9"/>
              </a:cxn>
            </a:cxnLst>
            <a:rect l="T15" t="T16" r="T17" b="T18"/>
            <a:pathLst>
              <a:path w="946" h="742">
                <a:moveTo>
                  <a:pt x="0" y="0"/>
                </a:moveTo>
                <a:lnTo>
                  <a:pt x="0" y="446"/>
                </a:lnTo>
                <a:lnTo>
                  <a:pt x="945" y="741"/>
                </a:lnTo>
                <a:lnTo>
                  <a:pt x="945" y="297"/>
                </a:lnTo>
                <a:lnTo>
                  <a:pt x="0" y="0"/>
                </a:lnTo>
              </a:path>
            </a:pathLst>
          </a:custGeom>
          <a:solidFill>
            <a:srgbClr val="FF9900"/>
          </a:solidFill>
          <a:ln w="12700" cap="rnd">
            <a:solidFill>
              <a:srgbClr val="000000"/>
            </a:solidFill>
            <a:round/>
            <a:headEnd/>
            <a:tailEnd/>
          </a:ln>
        </p:spPr>
        <p:txBody>
          <a:bodyPr/>
          <a:lstStyle/>
          <a:p>
            <a:endParaRPr lang="en-US"/>
          </a:p>
        </p:txBody>
      </p:sp>
      <p:sp>
        <p:nvSpPr>
          <p:cNvPr id="68625" name="Freeform 16"/>
          <p:cNvSpPr>
            <a:spLocks/>
          </p:cNvSpPr>
          <p:nvPr/>
        </p:nvSpPr>
        <p:spPr bwMode="auto">
          <a:xfrm>
            <a:off x="4672013" y="2547938"/>
            <a:ext cx="1539875" cy="1401762"/>
          </a:xfrm>
          <a:custGeom>
            <a:avLst/>
            <a:gdLst>
              <a:gd name="T0" fmla="*/ 0 w 970"/>
              <a:gd name="T1" fmla="*/ 0 h 743"/>
              <a:gd name="T2" fmla="*/ 0 w 970"/>
              <a:gd name="T3" fmla="*/ 2147483647 h 743"/>
              <a:gd name="T4" fmla="*/ 2147483647 w 970"/>
              <a:gd name="T5" fmla="*/ 2147483647 h 743"/>
              <a:gd name="T6" fmla="*/ 2147483647 w 970"/>
              <a:gd name="T7" fmla="*/ 2147483647 h 743"/>
              <a:gd name="T8" fmla="*/ 0 w 970"/>
              <a:gd name="T9" fmla="*/ 0 h 743"/>
              <a:gd name="T10" fmla="*/ 0 60000 65536"/>
              <a:gd name="T11" fmla="*/ 0 60000 65536"/>
              <a:gd name="T12" fmla="*/ 0 60000 65536"/>
              <a:gd name="T13" fmla="*/ 0 60000 65536"/>
              <a:gd name="T14" fmla="*/ 0 60000 65536"/>
              <a:gd name="T15" fmla="*/ 0 w 970"/>
              <a:gd name="T16" fmla="*/ 0 h 743"/>
              <a:gd name="T17" fmla="*/ 970 w 970"/>
              <a:gd name="T18" fmla="*/ 743 h 743"/>
            </a:gdLst>
            <a:ahLst/>
            <a:cxnLst>
              <a:cxn ang="T10">
                <a:pos x="T0" y="T1"/>
              </a:cxn>
              <a:cxn ang="T11">
                <a:pos x="T2" y="T3"/>
              </a:cxn>
              <a:cxn ang="T12">
                <a:pos x="T4" y="T5"/>
              </a:cxn>
              <a:cxn ang="T13">
                <a:pos x="T6" y="T7"/>
              </a:cxn>
              <a:cxn ang="T14">
                <a:pos x="T8" y="T9"/>
              </a:cxn>
            </a:cxnLst>
            <a:rect l="T15" t="T16" r="T17" b="T18"/>
            <a:pathLst>
              <a:path w="970" h="743">
                <a:moveTo>
                  <a:pt x="0" y="0"/>
                </a:moveTo>
                <a:lnTo>
                  <a:pt x="0" y="444"/>
                </a:lnTo>
                <a:lnTo>
                  <a:pt x="969" y="742"/>
                </a:lnTo>
                <a:lnTo>
                  <a:pt x="969" y="298"/>
                </a:lnTo>
                <a:lnTo>
                  <a:pt x="0" y="0"/>
                </a:lnTo>
              </a:path>
            </a:pathLst>
          </a:custGeom>
          <a:solidFill>
            <a:srgbClr val="FF0000"/>
          </a:solidFill>
          <a:ln w="12700" cap="rnd">
            <a:solidFill>
              <a:srgbClr val="000000"/>
            </a:solidFill>
            <a:round/>
            <a:headEnd/>
            <a:tailEnd/>
          </a:ln>
        </p:spPr>
        <p:txBody>
          <a:bodyPr/>
          <a:lstStyle/>
          <a:p>
            <a:endParaRPr lang="en-US"/>
          </a:p>
        </p:txBody>
      </p:sp>
      <p:sp>
        <p:nvSpPr>
          <p:cNvPr id="68626" name="Freeform 17"/>
          <p:cNvSpPr>
            <a:spLocks/>
          </p:cNvSpPr>
          <p:nvPr/>
        </p:nvSpPr>
        <p:spPr bwMode="auto">
          <a:xfrm>
            <a:off x="5699125" y="1760538"/>
            <a:ext cx="1541463" cy="1349375"/>
          </a:xfrm>
          <a:custGeom>
            <a:avLst/>
            <a:gdLst>
              <a:gd name="T0" fmla="*/ 0 w 971"/>
              <a:gd name="T1" fmla="*/ 0 h 716"/>
              <a:gd name="T2" fmla="*/ 0 w 971"/>
              <a:gd name="T3" fmla="*/ 2147483647 h 716"/>
              <a:gd name="T4" fmla="*/ 2147483647 w 971"/>
              <a:gd name="T5" fmla="*/ 2147483647 h 716"/>
              <a:gd name="T6" fmla="*/ 2147483647 w 971"/>
              <a:gd name="T7" fmla="*/ 2147483647 h 716"/>
              <a:gd name="T8" fmla="*/ 0 w 971"/>
              <a:gd name="T9" fmla="*/ 0 h 716"/>
              <a:gd name="T10" fmla="*/ 0 60000 65536"/>
              <a:gd name="T11" fmla="*/ 0 60000 65536"/>
              <a:gd name="T12" fmla="*/ 0 60000 65536"/>
              <a:gd name="T13" fmla="*/ 0 60000 65536"/>
              <a:gd name="T14" fmla="*/ 0 60000 65536"/>
              <a:gd name="T15" fmla="*/ 0 w 971"/>
              <a:gd name="T16" fmla="*/ 0 h 716"/>
              <a:gd name="T17" fmla="*/ 971 w 971"/>
              <a:gd name="T18" fmla="*/ 716 h 716"/>
            </a:gdLst>
            <a:ahLst/>
            <a:cxnLst>
              <a:cxn ang="T10">
                <a:pos x="T0" y="T1"/>
              </a:cxn>
              <a:cxn ang="T11">
                <a:pos x="T2" y="T3"/>
              </a:cxn>
              <a:cxn ang="T12">
                <a:pos x="T4" y="T5"/>
              </a:cxn>
              <a:cxn ang="T13">
                <a:pos x="T6" y="T7"/>
              </a:cxn>
              <a:cxn ang="T14">
                <a:pos x="T8" y="T9"/>
              </a:cxn>
            </a:cxnLst>
            <a:rect l="T15" t="T16" r="T17" b="T18"/>
            <a:pathLst>
              <a:path w="971" h="716">
                <a:moveTo>
                  <a:pt x="0" y="0"/>
                </a:moveTo>
                <a:lnTo>
                  <a:pt x="0" y="418"/>
                </a:lnTo>
                <a:lnTo>
                  <a:pt x="970" y="715"/>
                </a:lnTo>
                <a:lnTo>
                  <a:pt x="970" y="269"/>
                </a:lnTo>
                <a:lnTo>
                  <a:pt x="0" y="0"/>
                </a:lnTo>
              </a:path>
            </a:pathLst>
          </a:custGeom>
          <a:solidFill>
            <a:srgbClr val="FF33CC"/>
          </a:solidFill>
          <a:ln w="12700" cap="rnd">
            <a:solidFill>
              <a:srgbClr val="000000"/>
            </a:solidFill>
            <a:round/>
            <a:headEnd/>
            <a:tailEnd/>
          </a:ln>
        </p:spPr>
        <p:txBody>
          <a:bodyPr/>
          <a:lstStyle/>
          <a:p>
            <a:endParaRPr lang="en-US"/>
          </a:p>
        </p:txBody>
      </p:sp>
      <p:sp>
        <p:nvSpPr>
          <p:cNvPr id="21522" name="AutoShape 18"/>
          <p:cNvSpPr>
            <a:spLocks noChangeArrowheads="1"/>
          </p:cNvSpPr>
          <p:nvPr/>
        </p:nvSpPr>
        <p:spPr bwMode="auto">
          <a:xfrm rot="8455081" flipH="1">
            <a:off x="2961133" y="3979844"/>
            <a:ext cx="6294438" cy="927100"/>
          </a:xfrm>
          <a:prstGeom prst="rightArrow">
            <a:avLst>
              <a:gd name="adj1" fmla="val 50000"/>
              <a:gd name="adj2" fmla="val 108579"/>
            </a:avLst>
          </a:prstGeom>
          <a:gradFill flip="none" rotWithShape="1">
            <a:gsLst>
              <a:gs pos="0">
                <a:srgbClr val="008000"/>
              </a:gs>
              <a:gs pos="100000">
                <a:srgbClr val="99FF33"/>
              </a:gs>
            </a:gsLst>
            <a:lin ang="10800000" scaled="1"/>
            <a:tileRect/>
          </a:gradFill>
          <a:ln w="12700">
            <a:solidFill>
              <a:schemeClr val="tx1"/>
            </a:solidFill>
            <a:miter lim="800000"/>
            <a:headEnd/>
            <a:tailEnd/>
          </a:ln>
          <a:effectLst>
            <a:outerShdw dist="85194" dir="1593903" algn="ctr" rotWithShape="0">
              <a:schemeClr val="bg2"/>
            </a:outerShdw>
          </a:effectLst>
          <a:scene3d>
            <a:camera prst="orthographicFront"/>
            <a:lightRig rig="threePt" dir="t"/>
          </a:scene3d>
          <a:sp3d>
            <a:bevelT prst="angle"/>
          </a:sp3d>
        </p:spPr>
        <p:txBody>
          <a:bodyPr rot="10800000" wrap="none" anchor="ctr"/>
          <a:lstStyle/>
          <a:p>
            <a:pPr fontAlgn="auto">
              <a:spcBef>
                <a:spcPts val="0"/>
              </a:spcBef>
              <a:spcAft>
                <a:spcPts val="0"/>
              </a:spcAft>
              <a:defRPr/>
            </a:pPr>
            <a:endParaRPr lang="en-US" dirty="0">
              <a:latin typeface="+mn-lt"/>
            </a:endParaRPr>
          </a:p>
        </p:txBody>
      </p:sp>
      <p:sp>
        <p:nvSpPr>
          <p:cNvPr id="29" name="TextBox 28"/>
          <p:cNvSpPr txBox="1">
            <a:spLocks noChangeArrowheads="1"/>
          </p:cNvSpPr>
          <p:nvPr/>
        </p:nvSpPr>
        <p:spPr bwMode="auto">
          <a:xfrm rot="-2450645">
            <a:off x="3743325" y="5816600"/>
            <a:ext cx="9159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simple</a:t>
            </a:r>
          </a:p>
        </p:txBody>
      </p:sp>
      <p:sp>
        <p:nvSpPr>
          <p:cNvPr id="30" name="TextBox 29"/>
          <p:cNvSpPr txBox="1">
            <a:spLocks noChangeArrowheads="1"/>
          </p:cNvSpPr>
          <p:nvPr/>
        </p:nvSpPr>
        <p:spPr bwMode="auto">
          <a:xfrm rot="-2359892">
            <a:off x="7077075" y="2979738"/>
            <a:ext cx="1120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complex</a:t>
            </a:r>
          </a:p>
        </p:txBody>
      </p:sp>
      <p:sp>
        <p:nvSpPr>
          <p:cNvPr id="28" name="Right Arrow 27"/>
          <p:cNvSpPr/>
          <p:nvPr/>
        </p:nvSpPr>
        <p:spPr>
          <a:xfrm>
            <a:off x="228600" y="3581400"/>
            <a:ext cx="1676400" cy="304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Slide Number Placeholder 25"/>
          <p:cNvSpPr>
            <a:spLocks noGrp="1"/>
          </p:cNvSpPr>
          <p:nvPr>
            <p:ph type="sldNum" sz="quarter" idx="10"/>
          </p:nvPr>
        </p:nvSpPr>
        <p:spPr/>
        <p:txBody>
          <a:bodyPr/>
          <a:lstStyle/>
          <a:p>
            <a:pPr>
              <a:defRPr/>
            </a:pPr>
            <a:fld id="{4F45DF5B-DAB2-49E0-858C-ABD06C906F41}" type="slidenum">
              <a:rPr lang="en-US" smtClean="0"/>
              <a:pPr>
                <a:defRPr/>
              </a:pPr>
              <a:t>24</a:t>
            </a:fld>
            <a:endParaRPr lang="en-US" dirty="0"/>
          </a:p>
        </p:txBody>
      </p:sp>
      <p:sp>
        <p:nvSpPr>
          <p:cNvPr id="31" name="Rounded Rectangle 30"/>
          <p:cNvSpPr/>
          <p:nvPr/>
        </p:nvSpPr>
        <p:spPr>
          <a:xfrm>
            <a:off x="5828389" y="5070388"/>
            <a:ext cx="3200400" cy="612947"/>
          </a:xfrm>
          <a:prstGeom prst="roundRect">
            <a:avLst/>
          </a:prstGeom>
          <a:solidFill>
            <a:srgbClr val="99CCFF"/>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90000"/>
              </a:lnSpc>
              <a:spcBef>
                <a:spcPct val="50000"/>
              </a:spcBef>
              <a:defRPr/>
            </a:pPr>
            <a:r>
              <a:rPr lang="en-US" sz="1000" i="1" dirty="0">
                <a:solidFill>
                  <a:schemeClr val="tx1"/>
                </a:solidFill>
              </a:rPr>
              <a:t>Adapted from CIRCLE (National Head Start Literacy Train the Trainer Manual</a:t>
            </a:r>
            <a:r>
              <a:rPr lang="en-US" sz="1000" i="1" dirty="0" smtClean="0">
                <a:solidFill>
                  <a:schemeClr val="tx1"/>
                </a:solidFill>
              </a:rPr>
              <a:t>). (2002) </a:t>
            </a:r>
            <a:r>
              <a:rPr lang="en-US" sz="1000" i="1" dirty="0">
                <a:solidFill>
                  <a:schemeClr val="tx1"/>
                </a:solidFill>
              </a:rPr>
              <a:t>UT Health Science Center at </a:t>
            </a:r>
            <a:r>
              <a:rPr lang="en-US" sz="1000" i="1" dirty="0" smtClean="0">
                <a:solidFill>
                  <a:schemeClr val="tx1"/>
                </a:solidFill>
              </a:rPr>
              <a:t>Houston.</a:t>
            </a:r>
            <a:endParaRPr lang="en-US" sz="1000" i="1" dirty="0">
              <a:solidFill>
                <a:schemeClr val="tx1"/>
              </a:solidFill>
            </a:endParaRPr>
          </a:p>
        </p:txBody>
      </p:sp>
    </p:spTree>
    <p:extLst>
      <p:ext uri="{BB962C8B-B14F-4D97-AF65-F5344CB8AC3E}">
        <p14:creationId xmlns:p14="http://schemas.microsoft.com/office/powerpoint/2010/main" val="14163640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idx="4294967295"/>
          </p:nvPr>
        </p:nvSpPr>
        <p:spPr>
          <a:xfrm>
            <a:off x="387349" y="571500"/>
            <a:ext cx="8229600" cy="1143000"/>
          </a:xfrm>
        </p:spPr>
        <p:txBody>
          <a:bodyPr/>
          <a:lstStyle/>
          <a:p>
            <a:r>
              <a:rPr lang="en-US" dirty="0" smtClean="0"/>
              <a:t>Sentence Segmentation</a:t>
            </a:r>
          </a:p>
        </p:txBody>
      </p:sp>
      <p:sp>
        <p:nvSpPr>
          <p:cNvPr id="47108" name="Rectangle 3"/>
          <p:cNvSpPr>
            <a:spLocks noChangeArrowheads="1"/>
          </p:cNvSpPr>
          <p:nvPr/>
        </p:nvSpPr>
        <p:spPr bwMode="auto">
          <a:xfrm>
            <a:off x="1865037" y="1548081"/>
            <a:ext cx="5437899" cy="584775"/>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3200" dirty="0">
                <a:solidFill>
                  <a:srgbClr val="C00000"/>
                </a:solidFill>
                <a:latin typeface="+mn-lt"/>
              </a:rPr>
              <a:t>The dog ran after the butterfly.</a:t>
            </a:r>
          </a:p>
        </p:txBody>
      </p:sp>
      <p:sp>
        <p:nvSpPr>
          <p:cNvPr id="5" name="Rectangle 4"/>
          <p:cNvSpPr>
            <a:spLocks noChangeArrowheads="1"/>
          </p:cNvSpPr>
          <p:nvPr/>
        </p:nvSpPr>
        <p:spPr bwMode="auto">
          <a:xfrm>
            <a:off x="3505200" y="2969096"/>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dirty="0">
                <a:solidFill>
                  <a:srgbClr val="C00000"/>
                </a:solidFill>
              </a:rPr>
              <a:t>The</a:t>
            </a:r>
          </a:p>
        </p:txBody>
      </p:sp>
      <p:sp>
        <p:nvSpPr>
          <p:cNvPr id="6" name="Rectangle 5"/>
          <p:cNvSpPr>
            <a:spLocks noChangeArrowheads="1"/>
          </p:cNvSpPr>
          <p:nvPr/>
        </p:nvSpPr>
        <p:spPr bwMode="auto">
          <a:xfrm>
            <a:off x="3480048" y="3451696"/>
            <a:ext cx="152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dirty="0">
                <a:solidFill>
                  <a:srgbClr val="C00000"/>
                </a:solidFill>
              </a:rPr>
              <a:t>dog</a:t>
            </a:r>
          </a:p>
        </p:txBody>
      </p:sp>
      <p:sp>
        <p:nvSpPr>
          <p:cNvPr id="7" name="Rectangle 6"/>
          <p:cNvSpPr>
            <a:spLocks noChangeArrowheads="1"/>
          </p:cNvSpPr>
          <p:nvPr/>
        </p:nvSpPr>
        <p:spPr bwMode="auto">
          <a:xfrm>
            <a:off x="3635896" y="3908896"/>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dirty="0">
                <a:solidFill>
                  <a:srgbClr val="C00000"/>
                </a:solidFill>
              </a:rPr>
              <a:t>ran</a:t>
            </a:r>
          </a:p>
        </p:txBody>
      </p:sp>
      <p:sp>
        <p:nvSpPr>
          <p:cNvPr id="8" name="Rectangle 7"/>
          <p:cNvSpPr>
            <a:spLocks noChangeArrowheads="1"/>
          </p:cNvSpPr>
          <p:nvPr/>
        </p:nvSpPr>
        <p:spPr bwMode="auto">
          <a:xfrm>
            <a:off x="3347864" y="4442792"/>
            <a:ext cx="1828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dirty="0">
                <a:solidFill>
                  <a:srgbClr val="C00000"/>
                </a:solidFill>
              </a:rPr>
              <a:t>after</a:t>
            </a:r>
          </a:p>
        </p:txBody>
      </p:sp>
      <p:sp>
        <p:nvSpPr>
          <p:cNvPr id="9" name="Rectangle 8"/>
          <p:cNvSpPr>
            <a:spLocks noChangeArrowheads="1"/>
          </p:cNvSpPr>
          <p:nvPr/>
        </p:nvSpPr>
        <p:spPr bwMode="auto">
          <a:xfrm>
            <a:off x="3315072" y="4946848"/>
            <a:ext cx="190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dirty="0">
                <a:solidFill>
                  <a:srgbClr val="C00000"/>
                </a:solidFill>
              </a:rPr>
              <a:t>the</a:t>
            </a:r>
            <a:r>
              <a:rPr lang="en-US" sz="3200" b="1" dirty="0">
                <a:solidFill>
                  <a:srgbClr val="C00000"/>
                </a:solidFill>
              </a:rPr>
              <a:t> </a:t>
            </a:r>
          </a:p>
        </p:txBody>
      </p:sp>
      <p:sp>
        <p:nvSpPr>
          <p:cNvPr id="10" name="Rectangle 9"/>
          <p:cNvSpPr>
            <a:spLocks noChangeArrowheads="1"/>
          </p:cNvSpPr>
          <p:nvPr/>
        </p:nvSpPr>
        <p:spPr bwMode="auto">
          <a:xfrm>
            <a:off x="3510589" y="5509096"/>
            <a:ext cx="17251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200" dirty="0">
                <a:solidFill>
                  <a:srgbClr val="C00000"/>
                </a:solidFill>
              </a:rPr>
              <a:t>butterfly.</a:t>
            </a:r>
          </a:p>
        </p:txBody>
      </p:sp>
      <p:pic>
        <p:nvPicPr>
          <p:cNvPr id="7169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938963" y="3348037"/>
            <a:ext cx="8382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13"/>
          <p:cNvSpPr>
            <a:spLocks noGrp="1"/>
          </p:cNvSpPr>
          <p:nvPr>
            <p:ph type="sldNum" sz="quarter" idx="10"/>
          </p:nvPr>
        </p:nvSpPr>
        <p:spPr/>
        <p:txBody>
          <a:bodyPr/>
          <a:lstStyle/>
          <a:p>
            <a:pPr>
              <a:defRPr/>
            </a:pPr>
            <a:fld id="{A5D8981C-BB2A-4A34-A968-3DF88623DFDC}" type="slidenum">
              <a:rPr lang="en-US" smtClean="0"/>
              <a:pPr>
                <a:defRPr/>
              </a:pPr>
              <a:t>25</a:t>
            </a:fld>
            <a:endParaRPr lang="en-US" dirty="0"/>
          </a:p>
        </p:txBody>
      </p:sp>
      <p:sp>
        <p:nvSpPr>
          <p:cNvPr id="22" name="Rectangle 3"/>
          <p:cNvSpPr>
            <a:spLocks noChangeArrowheads="1"/>
          </p:cNvSpPr>
          <p:nvPr/>
        </p:nvSpPr>
        <p:spPr bwMode="auto">
          <a:xfrm>
            <a:off x="335515" y="2132856"/>
            <a:ext cx="8496944" cy="461665"/>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i="1" dirty="0">
                <a:latin typeface="+mn-lt"/>
              </a:rPr>
              <a:t>By segmenting the sentence into </a:t>
            </a:r>
            <a:r>
              <a:rPr lang="en-US" i="1" u="sng" dirty="0" smtClean="0">
                <a:effectLst>
                  <a:outerShdw blurRad="38100" dist="38100" dir="2700000" algn="tl">
                    <a:srgbClr val="000000">
                      <a:alpha val="43137"/>
                    </a:srgbClr>
                  </a:outerShdw>
                </a:effectLst>
                <a:latin typeface="+mn-lt"/>
              </a:rPr>
              <a:t>words</a:t>
            </a:r>
            <a:r>
              <a:rPr lang="en-US" i="1" dirty="0" smtClean="0">
                <a:effectLst>
                  <a:outerShdw blurRad="38100" dist="38100" dir="2700000" algn="tl">
                    <a:srgbClr val="000000">
                      <a:alpha val="43137"/>
                    </a:srgbClr>
                  </a:outerShdw>
                </a:effectLst>
                <a:latin typeface="+mn-lt"/>
              </a:rPr>
              <a:t>, </a:t>
            </a:r>
            <a:r>
              <a:rPr lang="en-US" i="1" dirty="0" smtClean="0">
                <a:latin typeface="+mn-lt"/>
              </a:rPr>
              <a:t>it </a:t>
            </a:r>
            <a:r>
              <a:rPr lang="en-US" i="1" dirty="0">
                <a:latin typeface="+mn-lt"/>
              </a:rPr>
              <a:t>becomes:</a:t>
            </a:r>
          </a:p>
        </p:txBody>
      </p:sp>
    </p:spTree>
    <p:extLst>
      <p:ext uri="{BB962C8B-B14F-4D97-AF65-F5344CB8AC3E}">
        <p14:creationId xmlns:p14="http://schemas.microsoft.com/office/powerpoint/2010/main" val="3651945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000"/>
                                        <p:tgtEl>
                                          <p:spTgt spid="7">
                                            <p:txEl>
                                              <p:pRg st="0" end="0"/>
                                            </p:txEl>
                                          </p:spTgt>
                                        </p:tgtEl>
                                      </p:cBhvr>
                                    </p:animEffect>
                                  </p:childTnLst>
                                </p:cTn>
                              </p:par>
                            </p:childTnLst>
                          </p:cTn>
                        </p:par>
                        <p:par>
                          <p:cTn id="16" fill="hold" nodeType="after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1000"/>
                                        <p:tgtEl>
                                          <p:spTgt spid="8">
                                            <p:txEl>
                                              <p:pRg st="0" end="0"/>
                                            </p:txEl>
                                          </p:spTgt>
                                        </p:tgtEl>
                                      </p:cBhvr>
                                    </p:animEffect>
                                  </p:childTnLst>
                                </p:cTn>
                              </p:par>
                            </p:childTnLst>
                          </p:cTn>
                        </p:par>
                        <p:par>
                          <p:cTn id="20" fill="hold" nodeType="afterGroup">
                            <p:stCondLst>
                              <p:cond delay="4000"/>
                            </p:stCondLst>
                            <p:childTnLst>
                              <p:par>
                                <p:cTn id="21" presetID="10" presetClass="entr" presetSubtype="0" fill="hold" nodeType="after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1000"/>
                                        <p:tgtEl>
                                          <p:spTgt spid="9">
                                            <p:txEl>
                                              <p:pRg st="0" end="0"/>
                                            </p:txEl>
                                          </p:spTgt>
                                        </p:tgtEl>
                                      </p:cBhvr>
                                    </p:animEffect>
                                  </p:childTnLst>
                                </p:cTn>
                              </p:par>
                            </p:childTnLst>
                          </p:cTn>
                        </p:par>
                        <p:par>
                          <p:cTn id="24" fill="hold" nodeType="afterGroup">
                            <p:stCondLst>
                              <p:cond delay="5000"/>
                            </p:stCondLst>
                            <p:childTnLst>
                              <p:par>
                                <p:cTn id="25" presetID="10" presetClass="entr" presetSubtype="0" fill="hold" nodeType="after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dirty="0" smtClean="0">
                <a:latin typeface="Calibri" pitchFamily="34" charset="0"/>
              </a:rPr>
              <a:t>Sentence Segmentation</a:t>
            </a:r>
          </a:p>
        </p:txBody>
      </p:sp>
      <p:sp>
        <p:nvSpPr>
          <p:cNvPr id="70659" name="Rectangle 3"/>
          <p:cNvSpPr>
            <a:spLocks noGrp="1" noChangeArrowheads="1"/>
          </p:cNvSpPr>
          <p:nvPr>
            <p:ph idx="1"/>
          </p:nvPr>
        </p:nvSpPr>
        <p:spPr/>
        <p:txBody>
          <a:bodyPr/>
          <a:lstStyle/>
          <a:p>
            <a:pPr eaLnBrk="1" hangingPunct="1">
              <a:lnSpc>
                <a:spcPct val="80000"/>
              </a:lnSpc>
              <a:buClrTx/>
              <a:buFont typeface="Arial" pitchFamily="34" charset="0"/>
              <a:buChar char="•"/>
            </a:pPr>
            <a:r>
              <a:rPr lang="en-US" sz="2800" dirty="0" smtClean="0"/>
              <a:t>Teacher states a meaningful sentence from a book shared orally with the class.</a:t>
            </a:r>
          </a:p>
          <a:p>
            <a:pPr lvl="2" eaLnBrk="1" hangingPunct="1">
              <a:lnSpc>
                <a:spcPct val="80000"/>
              </a:lnSpc>
              <a:buFontTx/>
              <a:buNone/>
            </a:pPr>
            <a:r>
              <a:rPr lang="en-US" sz="2800" b="1" dirty="0" smtClean="0">
                <a:solidFill>
                  <a:schemeClr val="accent2"/>
                </a:solidFill>
              </a:rPr>
              <a:t> 	</a:t>
            </a:r>
            <a:r>
              <a:rPr lang="en-US" b="1" i="1" dirty="0" smtClean="0">
                <a:solidFill>
                  <a:schemeClr val="accent2"/>
                </a:solidFill>
              </a:rPr>
              <a:t>Students may respond by (clapping, stomping, raising their hand, touching their head) as they listen for each word in a sentence.</a:t>
            </a:r>
          </a:p>
          <a:p>
            <a:pPr lvl="1" eaLnBrk="1" hangingPunct="1">
              <a:lnSpc>
                <a:spcPct val="80000"/>
              </a:lnSpc>
              <a:buFontTx/>
              <a:buNone/>
            </a:pPr>
            <a:endParaRPr lang="en-US" sz="2000" b="1" dirty="0" smtClean="0">
              <a:solidFill>
                <a:schemeClr val="accent2"/>
              </a:solidFill>
            </a:endParaRPr>
          </a:p>
          <a:p>
            <a:pPr eaLnBrk="1" hangingPunct="1">
              <a:lnSpc>
                <a:spcPct val="80000"/>
              </a:lnSpc>
              <a:buClrTx/>
              <a:buFont typeface="Arial" pitchFamily="34" charset="0"/>
              <a:buChar char="•"/>
            </a:pPr>
            <a:r>
              <a:rPr lang="en-US" sz="2800" dirty="0" smtClean="0"/>
              <a:t>Teacher selects a sentence and assigns a different child to represent each word in the sentence.</a:t>
            </a:r>
          </a:p>
          <a:p>
            <a:pPr lvl="2" eaLnBrk="1" hangingPunct="1">
              <a:lnSpc>
                <a:spcPct val="80000"/>
              </a:lnSpc>
              <a:buFontTx/>
              <a:buNone/>
            </a:pPr>
            <a:r>
              <a:rPr lang="en-US" b="1" dirty="0" smtClean="0">
                <a:solidFill>
                  <a:schemeClr val="accent2"/>
                </a:solidFill>
              </a:rPr>
              <a:t>	</a:t>
            </a:r>
            <a:r>
              <a:rPr lang="en-US" b="1" i="1" dirty="0" smtClean="0">
                <a:solidFill>
                  <a:schemeClr val="accent2"/>
                </a:solidFill>
              </a:rPr>
              <a:t>Students can arrange themselves in the appropriate order and link arms to make the sentence.</a:t>
            </a:r>
          </a:p>
          <a:p>
            <a:pPr lvl="1" eaLnBrk="1" hangingPunct="1">
              <a:lnSpc>
                <a:spcPct val="80000"/>
              </a:lnSpc>
            </a:pPr>
            <a:endParaRPr lang="en-US" b="1" dirty="0" smtClean="0">
              <a:solidFill>
                <a:schemeClr val="accent2"/>
              </a:solidFill>
            </a:endParaRPr>
          </a:p>
        </p:txBody>
      </p:sp>
      <p:sp>
        <p:nvSpPr>
          <p:cNvPr id="7" name="Slide Number Placeholder 6"/>
          <p:cNvSpPr>
            <a:spLocks noGrp="1"/>
          </p:cNvSpPr>
          <p:nvPr>
            <p:ph type="sldNum" sz="quarter" idx="10"/>
          </p:nvPr>
        </p:nvSpPr>
        <p:spPr/>
        <p:txBody>
          <a:bodyPr/>
          <a:lstStyle/>
          <a:p>
            <a:pPr>
              <a:defRPr/>
            </a:pPr>
            <a:fld id="{35B6B386-E4EA-4F1F-B93F-0B8BC72F3FD0}" type="slidenum">
              <a:rPr lang="en-US" smtClean="0"/>
              <a:pPr>
                <a:defRPr/>
              </a:pPr>
              <a:t>26</a:t>
            </a:fld>
            <a:endParaRPr lang="en-US"/>
          </a:p>
        </p:txBody>
      </p:sp>
      <p:sp>
        <p:nvSpPr>
          <p:cNvPr id="70660" name="Text Box 4"/>
          <p:cNvSpPr txBox="1">
            <a:spLocks noChangeArrowheads="1"/>
          </p:cNvSpPr>
          <p:nvPr/>
        </p:nvSpPr>
        <p:spPr bwMode="auto">
          <a:xfrm>
            <a:off x="2627784" y="5719838"/>
            <a:ext cx="5791200"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dirty="0" smtClean="0"/>
              <a:t>(University of Texas </a:t>
            </a:r>
            <a:r>
              <a:rPr lang="en-US" sz="1600" dirty="0"/>
              <a:t>Health Science Center at </a:t>
            </a:r>
            <a:r>
              <a:rPr lang="en-US" sz="1600" dirty="0" smtClean="0"/>
              <a:t>Houston, 2002.)</a:t>
            </a:r>
            <a:endParaRPr lang="en-US" sz="1600" dirty="0"/>
          </a:p>
          <a:p>
            <a:pPr eaLnBrk="1" hangingPunct="1"/>
            <a:endParaRPr lang="en-US" sz="1200" dirty="0"/>
          </a:p>
          <a:p>
            <a:pPr eaLnBrk="1" hangingPunct="1">
              <a:spcBef>
                <a:spcPct val="50000"/>
              </a:spcBef>
            </a:pPr>
            <a:endParaRPr lang="en-US" sz="1400" dirty="0"/>
          </a:p>
        </p:txBody>
      </p:sp>
    </p:spTree>
    <p:extLst>
      <p:ext uri="{BB962C8B-B14F-4D97-AF65-F5344CB8AC3E}">
        <p14:creationId xmlns:p14="http://schemas.microsoft.com/office/powerpoint/2010/main" val="27867664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a:lnSpc>
                <a:spcPct val="80000"/>
              </a:lnSpc>
            </a:pPr>
            <a:r>
              <a:rPr lang="en-US" dirty="0" smtClean="0">
                <a:latin typeface="Calibri" pitchFamily="34" charset="0"/>
              </a:rPr>
              <a:t>Scaffold for Sentence Segmenting</a:t>
            </a:r>
          </a:p>
        </p:txBody>
      </p:sp>
      <p:sp>
        <p:nvSpPr>
          <p:cNvPr id="50179" name="Rectangle 3"/>
          <p:cNvSpPr>
            <a:spLocks noGrp="1" noChangeArrowheads="1"/>
          </p:cNvSpPr>
          <p:nvPr>
            <p:ph idx="1"/>
          </p:nvPr>
        </p:nvSpPr>
        <p:spPr/>
        <p:txBody>
          <a:bodyPr/>
          <a:lstStyle/>
          <a:p>
            <a:pPr>
              <a:lnSpc>
                <a:spcPct val="90000"/>
              </a:lnSpc>
              <a:buFontTx/>
              <a:buNone/>
            </a:pPr>
            <a:endParaRPr lang="en-US" i="1" dirty="0" smtClean="0"/>
          </a:p>
          <a:p>
            <a:pPr marL="0" indent="0">
              <a:lnSpc>
                <a:spcPct val="90000"/>
              </a:lnSpc>
              <a:buNone/>
            </a:pPr>
            <a:r>
              <a:rPr lang="en-US" dirty="0" smtClean="0"/>
              <a:t>Finger Counting </a:t>
            </a:r>
          </a:p>
          <a:p>
            <a:pPr>
              <a:lnSpc>
                <a:spcPct val="90000"/>
              </a:lnSpc>
              <a:buFontTx/>
              <a:buNone/>
            </a:pPr>
            <a:r>
              <a:rPr lang="en-US" i="1" dirty="0" smtClean="0"/>
              <a:t>	</a:t>
            </a:r>
            <a:r>
              <a:rPr lang="en-US" i="1" dirty="0" smtClean="0">
                <a:solidFill>
                  <a:schemeClr val="accent2"/>
                </a:solidFill>
              </a:rPr>
              <a:t>I teach at ...</a:t>
            </a:r>
          </a:p>
          <a:p>
            <a:pPr>
              <a:lnSpc>
                <a:spcPct val="90000"/>
              </a:lnSpc>
              <a:buFontTx/>
              <a:buNone/>
            </a:pPr>
            <a:endParaRPr lang="en-US" i="1" dirty="0" smtClean="0"/>
          </a:p>
          <a:p>
            <a:pPr>
              <a:lnSpc>
                <a:spcPct val="90000"/>
              </a:lnSpc>
              <a:buFontTx/>
              <a:buNone/>
            </a:pPr>
            <a:endParaRPr lang="en-US" i="1" dirty="0" smtClean="0"/>
          </a:p>
        </p:txBody>
      </p:sp>
      <p:sp>
        <p:nvSpPr>
          <p:cNvPr id="9" name="Slide Number Placeholder 8"/>
          <p:cNvSpPr>
            <a:spLocks noGrp="1"/>
          </p:cNvSpPr>
          <p:nvPr>
            <p:ph type="sldNum" sz="quarter" idx="10"/>
          </p:nvPr>
        </p:nvSpPr>
        <p:spPr/>
        <p:txBody>
          <a:bodyPr/>
          <a:lstStyle/>
          <a:p>
            <a:pPr>
              <a:defRPr/>
            </a:pPr>
            <a:fld id="{1B6D4AE7-6D0D-4E2E-8319-2C5A42760752}" type="slidenum">
              <a:rPr lang="en-US" smtClean="0"/>
              <a:pPr>
                <a:defRPr/>
              </a:pPr>
              <a:t>27</a:t>
            </a:fld>
            <a:endParaRPr lang="en-US"/>
          </a:p>
        </p:txBody>
      </p:sp>
      <p:pic>
        <p:nvPicPr>
          <p:cNvPr id="1026" name="Picture 2" descr="C:\Users\ddycha\AppData\Local\Microsoft\Windows\Temporary Internet Files\Content.IE5\OI3DSB53\MC90029793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1905000"/>
            <a:ext cx="1066800" cy="2561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439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990599"/>
            <a:ext cx="7092950" cy="5319713"/>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475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764704"/>
            <a:ext cx="1371600" cy="177800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0"/>
          </p:nvPr>
        </p:nvSpPr>
        <p:spPr/>
        <p:txBody>
          <a:bodyPr/>
          <a:lstStyle/>
          <a:p>
            <a:pPr>
              <a:defRPr/>
            </a:pPr>
            <a:fld id="{2C2C3758-A258-4D99-AC4F-7EFA11E37EAB}" type="slidenum">
              <a:rPr lang="en-US" smtClean="0"/>
              <a:pPr>
                <a:defRPr/>
              </a:pPr>
              <a:t>28</a:t>
            </a:fld>
            <a:endParaRPr lang="en-US" dirty="0"/>
          </a:p>
        </p:txBody>
      </p:sp>
    </p:spTree>
    <p:extLst>
      <p:ext uri="{BB962C8B-B14F-4D97-AF65-F5344CB8AC3E}">
        <p14:creationId xmlns:p14="http://schemas.microsoft.com/office/powerpoint/2010/main" val="11846695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reeform 22" descr="90%"/>
          <p:cNvSpPr>
            <a:spLocks/>
          </p:cNvSpPr>
          <p:nvPr/>
        </p:nvSpPr>
        <p:spPr bwMode="auto">
          <a:xfrm rot="-152884">
            <a:off x="1562100" y="5070475"/>
            <a:ext cx="1627188" cy="1752600"/>
          </a:xfrm>
          <a:custGeom>
            <a:avLst/>
            <a:gdLst>
              <a:gd name="T0" fmla="*/ 0 w 945"/>
              <a:gd name="T1" fmla="*/ 0 h 739"/>
              <a:gd name="T2" fmla="*/ 0 w 945"/>
              <a:gd name="T3" fmla="*/ 2147483647 h 739"/>
              <a:gd name="T4" fmla="*/ 2147483647 w 945"/>
              <a:gd name="T5" fmla="*/ 2147483647 h 739"/>
              <a:gd name="T6" fmla="*/ 2147483647 w 945"/>
              <a:gd name="T7" fmla="*/ 2147483647 h 739"/>
              <a:gd name="T8" fmla="*/ 0 w 945"/>
              <a:gd name="T9" fmla="*/ 0 h 739"/>
              <a:gd name="T10" fmla="*/ 0 60000 65536"/>
              <a:gd name="T11" fmla="*/ 0 60000 65536"/>
              <a:gd name="T12" fmla="*/ 0 60000 65536"/>
              <a:gd name="T13" fmla="*/ 0 60000 65536"/>
              <a:gd name="T14" fmla="*/ 0 60000 65536"/>
              <a:gd name="T15" fmla="*/ 0 w 945"/>
              <a:gd name="T16" fmla="*/ 0 h 739"/>
              <a:gd name="T17" fmla="*/ 945 w 945"/>
              <a:gd name="T18" fmla="*/ 739 h 739"/>
            </a:gdLst>
            <a:ahLst/>
            <a:cxnLst>
              <a:cxn ang="T10">
                <a:pos x="T0" y="T1"/>
              </a:cxn>
              <a:cxn ang="T11">
                <a:pos x="T2" y="T3"/>
              </a:cxn>
              <a:cxn ang="T12">
                <a:pos x="T4" y="T5"/>
              </a:cxn>
              <a:cxn ang="T13">
                <a:pos x="T6" y="T7"/>
              </a:cxn>
              <a:cxn ang="T14">
                <a:pos x="T8" y="T9"/>
              </a:cxn>
            </a:cxnLst>
            <a:rect l="T15" t="T16" r="T17" b="T18"/>
            <a:pathLst>
              <a:path w="945" h="739">
                <a:moveTo>
                  <a:pt x="0" y="0"/>
                </a:moveTo>
                <a:lnTo>
                  <a:pt x="0" y="443"/>
                </a:lnTo>
                <a:lnTo>
                  <a:pt x="944" y="738"/>
                </a:lnTo>
                <a:lnTo>
                  <a:pt x="944" y="295"/>
                </a:lnTo>
                <a:lnTo>
                  <a:pt x="0" y="0"/>
                </a:lnTo>
              </a:path>
            </a:pathLst>
          </a:custGeom>
          <a:solidFill>
            <a:srgbClr val="00B0F0"/>
          </a:solidFill>
          <a:ln w="12700" cap="rnd">
            <a:solidFill>
              <a:srgbClr val="000000"/>
            </a:solidFill>
            <a:round/>
            <a:headEnd/>
            <a:tailEnd/>
          </a:ln>
        </p:spPr>
        <p:txBody>
          <a:bodyPr/>
          <a:lstStyle/>
          <a:p>
            <a:endParaRPr lang="en-US"/>
          </a:p>
        </p:txBody>
      </p:sp>
      <p:sp>
        <p:nvSpPr>
          <p:cNvPr id="21507" name="Rectangle 3"/>
          <p:cNvSpPr>
            <a:spLocks noChangeArrowheads="1"/>
          </p:cNvSpPr>
          <p:nvPr/>
        </p:nvSpPr>
        <p:spPr bwMode="auto">
          <a:xfrm>
            <a:off x="199314" y="1216025"/>
            <a:ext cx="2801771" cy="1066800"/>
          </a:xfrm>
          <a:prstGeom prst="rect">
            <a:avLst/>
          </a:prstGeom>
          <a:noFill/>
          <a:ln w="12700">
            <a:noFill/>
            <a:miter lim="800000"/>
            <a:headEnd/>
            <a:tailEnd/>
          </a:ln>
          <a:effectLst>
            <a:outerShdw dist="17961" dir="2700000" algn="ctr" rotWithShape="0">
              <a:srgbClr val="8D8D8D"/>
            </a:outerShdw>
          </a:effectLst>
        </p:spPr>
        <p:txBody>
          <a:bodyPr lIns="90477" tIns="44445" rIns="90477" bIns="44445" anchor="ctr"/>
          <a:lstStyle/>
          <a:p>
            <a:pPr eaLnBrk="0" fontAlgn="auto" hangingPunct="0">
              <a:lnSpc>
                <a:spcPct val="90000"/>
              </a:lnSpc>
              <a:spcBef>
                <a:spcPts val="0"/>
              </a:spcBef>
              <a:spcAft>
                <a:spcPts val="0"/>
              </a:spcAft>
              <a:defRPr/>
            </a:pPr>
            <a:r>
              <a:rPr lang="en-US" sz="3600" b="1" dirty="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effectLst>
                  <a:outerShdw blurRad="38100" dist="38100" dir="2700000" algn="tl">
                    <a:srgbClr val="000000"/>
                  </a:outerShdw>
                </a:effectLst>
                <a:latin typeface="+mn-lt"/>
              </a:rPr>
              <a:t>Phonological Awareness Continuum</a:t>
            </a:r>
          </a:p>
        </p:txBody>
      </p:sp>
      <p:sp>
        <p:nvSpPr>
          <p:cNvPr id="76804" name="Freeform 9"/>
          <p:cNvSpPr>
            <a:spLocks/>
          </p:cNvSpPr>
          <p:nvPr/>
        </p:nvSpPr>
        <p:spPr bwMode="auto">
          <a:xfrm>
            <a:off x="5699125" y="1743075"/>
            <a:ext cx="2803525" cy="539750"/>
          </a:xfrm>
          <a:custGeom>
            <a:avLst/>
            <a:gdLst>
              <a:gd name="T0" fmla="*/ 2147483647 w 2214"/>
              <a:gd name="T1" fmla="*/ 0 h 286"/>
              <a:gd name="T2" fmla="*/ 2147483647 w 2214"/>
              <a:gd name="T3" fmla="*/ 2147483647 h 286"/>
              <a:gd name="T4" fmla="*/ 2147483647 w 2214"/>
              <a:gd name="T5" fmla="*/ 2147483647 h 286"/>
              <a:gd name="T6" fmla="*/ 0 w 2214"/>
              <a:gd name="T7" fmla="*/ 0 h 286"/>
              <a:gd name="T8" fmla="*/ 2147483647 w 2214"/>
              <a:gd name="T9" fmla="*/ 0 h 286"/>
              <a:gd name="T10" fmla="*/ 0 60000 65536"/>
              <a:gd name="T11" fmla="*/ 0 60000 65536"/>
              <a:gd name="T12" fmla="*/ 0 60000 65536"/>
              <a:gd name="T13" fmla="*/ 0 60000 65536"/>
              <a:gd name="T14" fmla="*/ 0 60000 65536"/>
              <a:gd name="T15" fmla="*/ 0 w 2214"/>
              <a:gd name="T16" fmla="*/ 0 h 286"/>
              <a:gd name="T17" fmla="*/ 2214 w 2214"/>
              <a:gd name="T18" fmla="*/ 286 h 286"/>
            </a:gdLst>
            <a:ahLst/>
            <a:cxnLst>
              <a:cxn ang="T10">
                <a:pos x="T0" y="T1"/>
              </a:cxn>
              <a:cxn ang="T11">
                <a:pos x="T2" y="T3"/>
              </a:cxn>
              <a:cxn ang="T12">
                <a:pos x="T4" y="T5"/>
              </a:cxn>
              <a:cxn ang="T13">
                <a:pos x="T6" y="T7"/>
              </a:cxn>
              <a:cxn ang="T14">
                <a:pos x="T8" y="T9"/>
              </a:cxn>
            </a:cxnLst>
            <a:rect l="T15" t="T16" r="T17" b="T18"/>
            <a:pathLst>
              <a:path w="2214" h="286">
                <a:moveTo>
                  <a:pt x="1384" y="0"/>
                </a:moveTo>
                <a:lnTo>
                  <a:pt x="2213" y="285"/>
                </a:lnTo>
                <a:lnTo>
                  <a:pt x="829" y="285"/>
                </a:lnTo>
                <a:lnTo>
                  <a:pt x="0" y="0"/>
                </a:lnTo>
                <a:lnTo>
                  <a:pt x="1384" y="0"/>
                </a:lnTo>
              </a:path>
            </a:pathLst>
          </a:custGeom>
          <a:solidFill>
            <a:srgbClr val="FF33CC"/>
          </a:solidFill>
          <a:ln w="12700" cap="rnd">
            <a:solidFill>
              <a:srgbClr val="000000"/>
            </a:solidFill>
            <a:round/>
            <a:headEnd/>
            <a:tailEnd/>
          </a:ln>
        </p:spPr>
        <p:txBody>
          <a:bodyPr/>
          <a:lstStyle/>
          <a:p>
            <a:endParaRPr lang="en-US"/>
          </a:p>
        </p:txBody>
      </p:sp>
      <p:sp>
        <p:nvSpPr>
          <p:cNvPr id="21529" name="Text Box 25"/>
          <p:cNvSpPr txBox="1">
            <a:spLocks noChangeArrowheads="1"/>
          </p:cNvSpPr>
          <p:nvPr/>
        </p:nvSpPr>
        <p:spPr bwMode="auto">
          <a:xfrm>
            <a:off x="152400" y="5334000"/>
            <a:ext cx="1981200" cy="45720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400" dirty="0">
                <a:solidFill>
                  <a:srgbClr val="00B0F0"/>
                </a:solidFill>
                <a:effectLst>
                  <a:outerShdw blurRad="38100" dist="38100" dir="2700000" algn="tl">
                    <a:srgbClr val="000000">
                      <a:alpha val="43137"/>
                    </a:srgbClr>
                  </a:outerShdw>
                </a:effectLst>
                <a:latin typeface="+mn-lt"/>
              </a:rPr>
              <a:t>Listening</a:t>
            </a:r>
          </a:p>
        </p:txBody>
      </p:sp>
      <p:sp>
        <p:nvSpPr>
          <p:cNvPr id="21508" name="Rectangle 4"/>
          <p:cNvSpPr>
            <a:spLocks noChangeArrowheads="1"/>
          </p:cNvSpPr>
          <p:nvPr/>
        </p:nvSpPr>
        <p:spPr bwMode="auto">
          <a:xfrm>
            <a:off x="685800" y="4343400"/>
            <a:ext cx="1987550" cy="754063"/>
          </a:xfrm>
          <a:prstGeom prst="rect">
            <a:avLst/>
          </a:prstGeom>
          <a:noFill/>
          <a:ln w="12700">
            <a:noFill/>
            <a:miter lim="800000"/>
            <a:headEnd/>
            <a:tailEnd/>
          </a:ln>
        </p:spPr>
        <p:txBody>
          <a:bodyPr lIns="90477" tIns="44445" rIns="90477" bIns="44445">
            <a:spAutoFit/>
          </a:bodyPr>
          <a:lstStyle/>
          <a:p>
            <a:pPr algn="ctr" eaLnBrk="0" fontAlgn="auto" hangingPunct="0">
              <a:lnSpc>
                <a:spcPct val="90000"/>
              </a:lnSpc>
              <a:spcBef>
                <a:spcPts val="0"/>
              </a:spcBef>
              <a:spcAft>
                <a:spcPts val="0"/>
              </a:spcAft>
              <a:defRPr/>
            </a:pPr>
            <a:r>
              <a:rPr lang="en-US" sz="2400" dirty="0">
                <a:solidFill>
                  <a:srgbClr val="33CC33"/>
                </a:solidFill>
                <a:effectLst>
                  <a:outerShdw blurRad="38100" dist="38100" dir="2700000" algn="tl">
                    <a:srgbClr val="000000">
                      <a:alpha val="43137"/>
                    </a:srgbClr>
                  </a:outerShdw>
                </a:effectLst>
                <a:latin typeface="+mn-lt"/>
              </a:rPr>
              <a:t>Rhyme/</a:t>
            </a:r>
          </a:p>
          <a:p>
            <a:pPr algn="ctr" eaLnBrk="0" fontAlgn="auto" hangingPunct="0">
              <a:lnSpc>
                <a:spcPct val="90000"/>
              </a:lnSpc>
              <a:spcBef>
                <a:spcPts val="0"/>
              </a:spcBef>
              <a:spcAft>
                <a:spcPts val="0"/>
              </a:spcAft>
              <a:defRPr/>
            </a:pPr>
            <a:r>
              <a:rPr lang="en-US" sz="2400" dirty="0">
                <a:solidFill>
                  <a:srgbClr val="33CC33"/>
                </a:solidFill>
                <a:effectLst>
                  <a:outerShdw blurRad="38100" dist="38100" dir="2700000" algn="tl">
                    <a:srgbClr val="000000">
                      <a:alpha val="43137"/>
                    </a:srgbClr>
                  </a:outerShdw>
                </a:effectLst>
                <a:latin typeface="+mn-lt"/>
              </a:rPr>
              <a:t>Alliteration</a:t>
            </a:r>
          </a:p>
        </p:txBody>
      </p:sp>
      <p:sp>
        <p:nvSpPr>
          <p:cNvPr id="21509" name="Rectangle 5"/>
          <p:cNvSpPr>
            <a:spLocks noChangeArrowheads="1"/>
          </p:cNvSpPr>
          <p:nvPr/>
        </p:nvSpPr>
        <p:spPr bwMode="auto">
          <a:xfrm>
            <a:off x="1219200" y="3535363"/>
            <a:ext cx="2743200" cy="754062"/>
          </a:xfrm>
          <a:prstGeom prst="rect">
            <a:avLst/>
          </a:prstGeom>
          <a:noFill/>
          <a:ln w="12700">
            <a:noFill/>
            <a:miter lim="800000"/>
            <a:headEnd/>
            <a:tailEnd/>
          </a:ln>
          <a:effectLst/>
        </p:spPr>
        <p:txBody>
          <a:bodyPr lIns="90477" tIns="44445" rIns="90477" bIns="44445">
            <a:spAutoFit/>
          </a:bodyPr>
          <a:lstStyle/>
          <a:p>
            <a:pPr algn="ctr" eaLnBrk="0" fontAlgn="auto" hangingPunct="0">
              <a:lnSpc>
                <a:spcPct val="90000"/>
              </a:lnSpc>
              <a:spcBef>
                <a:spcPts val="0"/>
              </a:spcBef>
              <a:spcAft>
                <a:spcPts val="0"/>
              </a:spcAft>
              <a:defRPr/>
            </a:pPr>
            <a:r>
              <a:rPr lang="en-US" sz="2400" dirty="0">
                <a:solidFill>
                  <a:srgbClr val="FFFF00"/>
                </a:solidFill>
                <a:effectLst>
                  <a:outerShdw blurRad="38100" dist="38100" dir="2700000" algn="tl">
                    <a:srgbClr val="000000">
                      <a:alpha val="43137"/>
                    </a:srgbClr>
                  </a:outerShdw>
                </a:effectLst>
                <a:latin typeface="+mn-lt"/>
              </a:rPr>
              <a:t>Sentence</a:t>
            </a:r>
          </a:p>
          <a:p>
            <a:pPr algn="ctr" eaLnBrk="0" fontAlgn="auto" hangingPunct="0">
              <a:lnSpc>
                <a:spcPct val="90000"/>
              </a:lnSpc>
              <a:spcBef>
                <a:spcPts val="0"/>
              </a:spcBef>
              <a:spcAft>
                <a:spcPts val="0"/>
              </a:spcAft>
              <a:defRPr/>
            </a:pPr>
            <a:r>
              <a:rPr lang="en-US" sz="2400" dirty="0">
                <a:solidFill>
                  <a:srgbClr val="FFFF00"/>
                </a:solidFill>
                <a:effectLst>
                  <a:outerShdw blurRad="38100" dist="38100" dir="2700000" algn="tl">
                    <a:srgbClr val="000000">
                      <a:alpha val="43137"/>
                    </a:srgbClr>
                  </a:outerShdw>
                </a:effectLst>
                <a:latin typeface="+mn-lt"/>
              </a:rPr>
              <a:t>Segmentation</a:t>
            </a:r>
          </a:p>
        </p:txBody>
      </p:sp>
      <p:sp>
        <p:nvSpPr>
          <p:cNvPr id="21510" name="Rectangle 6"/>
          <p:cNvSpPr>
            <a:spLocks noChangeArrowheads="1"/>
          </p:cNvSpPr>
          <p:nvPr/>
        </p:nvSpPr>
        <p:spPr bwMode="auto">
          <a:xfrm>
            <a:off x="1600200" y="2636838"/>
            <a:ext cx="3276600" cy="754062"/>
          </a:xfrm>
          <a:prstGeom prst="rect">
            <a:avLst/>
          </a:prstGeom>
          <a:noFill/>
          <a:ln w="12700">
            <a:noFill/>
            <a:miter lim="800000"/>
            <a:headEnd/>
            <a:tailEnd/>
          </a:ln>
          <a:effectLst/>
        </p:spPr>
        <p:txBody>
          <a:bodyPr lIns="90477" tIns="44445" rIns="90477" bIns="44445">
            <a:spAutoFit/>
          </a:bodyPr>
          <a:lstStyle/>
          <a:p>
            <a:pPr algn="ctr" eaLnBrk="0" fontAlgn="auto" hangingPunct="0">
              <a:lnSpc>
                <a:spcPct val="90000"/>
              </a:lnSpc>
              <a:spcBef>
                <a:spcPts val="0"/>
              </a:spcBef>
              <a:spcAft>
                <a:spcPts val="0"/>
              </a:spcAft>
              <a:defRPr/>
            </a:pPr>
            <a:r>
              <a:rPr lang="en-US" sz="2400" dirty="0">
                <a:solidFill>
                  <a:srgbClr val="FF9900"/>
                </a:solidFill>
                <a:effectLst>
                  <a:outerShdw blurRad="38100" dist="38100" dir="2700000" algn="tl">
                    <a:srgbClr val="000000">
                      <a:alpha val="43137"/>
                    </a:srgbClr>
                  </a:outerShdw>
                </a:effectLst>
                <a:latin typeface="+mn-lt"/>
              </a:rPr>
              <a:t>Syllable Blending</a:t>
            </a:r>
          </a:p>
          <a:p>
            <a:pPr algn="ctr" eaLnBrk="0" fontAlgn="auto" hangingPunct="0">
              <a:lnSpc>
                <a:spcPct val="90000"/>
              </a:lnSpc>
              <a:spcBef>
                <a:spcPts val="0"/>
              </a:spcBef>
              <a:spcAft>
                <a:spcPts val="0"/>
              </a:spcAft>
              <a:defRPr/>
            </a:pPr>
            <a:r>
              <a:rPr lang="en-US" sz="2400" dirty="0">
                <a:solidFill>
                  <a:srgbClr val="FF9900"/>
                </a:solidFill>
                <a:effectLst>
                  <a:outerShdw blurRad="38100" dist="38100" dir="2700000" algn="tl">
                    <a:srgbClr val="000000">
                      <a:alpha val="43137"/>
                    </a:srgbClr>
                  </a:outerShdw>
                </a:effectLst>
                <a:latin typeface="+mn-lt"/>
              </a:rPr>
              <a:t>and Segmentation</a:t>
            </a:r>
          </a:p>
        </p:txBody>
      </p:sp>
      <p:sp>
        <p:nvSpPr>
          <p:cNvPr id="21511" name="Rectangle 7"/>
          <p:cNvSpPr>
            <a:spLocks noChangeArrowheads="1"/>
          </p:cNvSpPr>
          <p:nvPr/>
        </p:nvSpPr>
        <p:spPr bwMode="auto">
          <a:xfrm>
            <a:off x="2438400" y="1798638"/>
            <a:ext cx="3413125" cy="754062"/>
          </a:xfrm>
          <a:prstGeom prst="rect">
            <a:avLst/>
          </a:prstGeom>
          <a:noFill/>
          <a:ln w="12700">
            <a:noFill/>
            <a:miter lim="800000"/>
            <a:headEnd/>
            <a:tailEnd/>
          </a:ln>
          <a:effectLst/>
        </p:spPr>
        <p:txBody>
          <a:bodyPr lIns="90477" tIns="44445" rIns="90477" bIns="44445">
            <a:spAutoFit/>
          </a:bodyPr>
          <a:lstStyle/>
          <a:p>
            <a:pPr algn="ctr" eaLnBrk="0" fontAlgn="auto" hangingPunct="0">
              <a:lnSpc>
                <a:spcPct val="90000"/>
              </a:lnSpc>
              <a:spcBef>
                <a:spcPts val="0"/>
              </a:spcBef>
              <a:spcAft>
                <a:spcPts val="0"/>
              </a:spcAft>
              <a:defRPr/>
            </a:pPr>
            <a:r>
              <a:rPr lang="en-US" sz="2400" dirty="0">
                <a:solidFill>
                  <a:srgbClr val="FF0000"/>
                </a:solidFill>
                <a:effectLst>
                  <a:outerShdw blurRad="38100" dist="38100" dir="2700000" algn="tl">
                    <a:srgbClr val="000000">
                      <a:alpha val="43137"/>
                    </a:srgbClr>
                  </a:outerShdw>
                </a:effectLst>
                <a:latin typeface="+mj-lt"/>
              </a:rPr>
              <a:t>Onset-Rime Blending</a:t>
            </a:r>
          </a:p>
          <a:p>
            <a:pPr algn="ctr" eaLnBrk="0" fontAlgn="auto" hangingPunct="0">
              <a:lnSpc>
                <a:spcPct val="90000"/>
              </a:lnSpc>
              <a:spcBef>
                <a:spcPts val="0"/>
              </a:spcBef>
              <a:spcAft>
                <a:spcPts val="0"/>
              </a:spcAft>
              <a:defRPr/>
            </a:pPr>
            <a:r>
              <a:rPr lang="en-US" sz="2400" dirty="0">
                <a:solidFill>
                  <a:srgbClr val="FF0000"/>
                </a:solidFill>
                <a:effectLst>
                  <a:outerShdw blurRad="38100" dist="38100" dir="2700000" algn="tl">
                    <a:srgbClr val="000000">
                      <a:alpha val="43137"/>
                    </a:srgbClr>
                  </a:outerShdw>
                </a:effectLst>
                <a:latin typeface="+mj-lt"/>
              </a:rPr>
              <a:t>and Segmentation</a:t>
            </a:r>
          </a:p>
        </p:txBody>
      </p:sp>
      <p:sp>
        <p:nvSpPr>
          <p:cNvPr id="21512" name="Rectangle 8"/>
          <p:cNvSpPr>
            <a:spLocks noChangeArrowheads="1"/>
          </p:cNvSpPr>
          <p:nvPr/>
        </p:nvSpPr>
        <p:spPr bwMode="auto">
          <a:xfrm>
            <a:off x="3886200" y="990600"/>
            <a:ext cx="5257800" cy="1031875"/>
          </a:xfrm>
          <a:prstGeom prst="rect">
            <a:avLst/>
          </a:prstGeom>
          <a:noFill/>
          <a:ln w="12700">
            <a:noFill/>
            <a:miter lim="800000"/>
            <a:headEnd/>
            <a:tailEnd/>
          </a:ln>
          <a:effectLst/>
        </p:spPr>
        <p:txBody>
          <a:bodyPr lIns="90477" tIns="44445" rIns="90477" bIns="44445">
            <a:spAutoFit/>
          </a:bodyPr>
          <a:lstStyle/>
          <a:p>
            <a:pPr algn="ctr" eaLnBrk="0" fontAlgn="auto" hangingPunct="0">
              <a:lnSpc>
                <a:spcPct val="90000"/>
              </a:lnSpc>
              <a:spcBef>
                <a:spcPts val="0"/>
              </a:spcBef>
              <a:spcAft>
                <a:spcPts val="0"/>
              </a:spcAft>
              <a:defRPr/>
            </a:pPr>
            <a:r>
              <a:rPr lang="en-US" sz="2400" dirty="0">
                <a:solidFill>
                  <a:srgbClr val="FF33CC"/>
                </a:solidFill>
                <a:effectLst>
                  <a:outerShdw blurRad="38100" dist="38100" dir="2700000" algn="tl">
                    <a:srgbClr val="000000">
                      <a:alpha val="43137"/>
                    </a:srgbClr>
                  </a:outerShdw>
                </a:effectLst>
                <a:latin typeface="+mn-lt"/>
              </a:rPr>
              <a:t>Phoneme Blending, Segmentation, </a:t>
            </a:r>
          </a:p>
          <a:p>
            <a:pPr algn="ctr" eaLnBrk="0" fontAlgn="auto" hangingPunct="0">
              <a:lnSpc>
                <a:spcPct val="90000"/>
              </a:lnSpc>
              <a:spcBef>
                <a:spcPts val="0"/>
              </a:spcBef>
              <a:spcAft>
                <a:spcPts val="0"/>
              </a:spcAft>
              <a:defRPr/>
            </a:pPr>
            <a:r>
              <a:rPr lang="en-US" sz="2400" dirty="0">
                <a:solidFill>
                  <a:srgbClr val="FF33CC"/>
                </a:solidFill>
                <a:effectLst>
                  <a:outerShdw blurRad="38100" dist="38100" dir="2700000" algn="tl">
                    <a:srgbClr val="000000">
                      <a:alpha val="43137"/>
                    </a:srgbClr>
                  </a:outerShdw>
                </a:effectLst>
                <a:latin typeface="+mn-lt"/>
              </a:rPr>
              <a:t>and Manipulation</a:t>
            </a:r>
            <a:r>
              <a:rPr lang="en-US" sz="2000" dirty="0">
                <a:solidFill>
                  <a:srgbClr val="FF33CC"/>
                </a:solidFill>
                <a:effectLst>
                  <a:outerShdw blurRad="38100" dist="38100" dir="2700000" algn="tl">
                    <a:srgbClr val="000000">
                      <a:alpha val="43137"/>
                    </a:srgbClr>
                  </a:outerShdw>
                </a:effectLst>
                <a:latin typeface="Comic Sans MS" pitchFamily="66" charset="0"/>
              </a:rPr>
              <a:t> </a:t>
            </a:r>
          </a:p>
          <a:p>
            <a:pPr algn="ctr" eaLnBrk="0" fontAlgn="auto" hangingPunct="0">
              <a:lnSpc>
                <a:spcPct val="90000"/>
              </a:lnSpc>
              <a:spcBef>
                <a:spcPts val="0"/>
              </a:spcBef>
              <a:spcAft>
                <a:spcPts val="0"/>
              </a:spcAft>
              <a:defRPr/>
            </a:pPr>
            <a:endParaRPr lang="en-US" sz="2000" b="1" dirty="0">
              <a:solidFill>
                <a:schemeClr val="accent2"/>
              </a:solidFill>
              <a:effectLst>
                <a:outerShdw blurRad="38100" dist="38100" dir="2700000" algn="tl">
                  <a:srgbClr val="000000"/>
                </a:outerShdw>
              </a:effectLst>
              <a:latin typeface="Comic Sans MS" pitchFamily="66" charset="0"/>
            </a:endParaRPr>
          </a:p>
        </p:txBody>
      </p:sp>
      <p:sp>
        <p:nvSpPr>
          <p:cNvPr id="76811" name="Freeform 10"/>
          <p:cNvSpPr>
            <a:spLocks/>
          </p:cNvSpPr>
          <p:nvPr/>
        </p:nvSpPr>
        <p:spPr bwMode="auto">
          <a:xfrm>
            <a:off x="4672013" y="2547938"/>
            <a:ext cx="2568575" cy="561975"/>
          </a:xfrm>
          <a:custGeom>
            <a:avLst/>
            <a:gdLst>
              <a:gd name="T0" fmla="*/ 2147483647 w 1618"/>
              <a:gd name="T1" fmla="*/ 0 h 298"/>
              <a:gd name="T2" fmla="*/ 2147483647 w 1618"/>
              <a:gd name="T3" fmla="*/ 2147483647 h 298"/>
              <a:gd name="T4" fmla="*/ 2147483647 w 1618"/>
              <a:gd name="T5" fmla="*/ 2147483647 h 298"/>
              <a:gd name="T6" fmla="*/ 0 w 1618"/>
              <a:gd name="T7" fmla="*/ 0 h 298"/>
              <a:gd name="T8" fmla="*/ 2147483647 w 1618"/>
              <a:gd name="T9" fmla="*/ 0 h 298"/>
              <a:gd name="T10" fmla="*/ 0 60000 65536"/>
              <a:gd name="T11" fmla="*/ 0 60000 65536"/>
              <a:gd name="T12" fmla="*/ 0 60000 65536"/>
              <a:gd name="T13" fmla="*/ 0 60000 65536"/>
              <a:gd name="T14" fmla="*/ 0 60000 65536"/>
              <a:gd name="T15" fmla="*/ 0 w 1618"/>
              <a:gd name="T16" fmla="*/ 0 h 298"/>
              <a:gd name="T17" fmla="*/ 1618 w 1618"/>
              <a:gd name="T18" fmla="*/ 298 h 298"/>
            </a:gdLst>
            <a:ahLst/>
            <a:cxnLst>
              <a:cxn ang="T10">
                <a:pos x="T0" y="T1"/>
              </a:cxn>
              <a:cxn ang="T11">
                <a:pos x="T2" y="T3"/>
              </a:cxn>
              <a:cxn ang="T12">
                <a:pos x="T4" y="T5"/>
              </a:cxn>
              <a:cxn ang="T13">
                <a:pos x="T6" y="T7"/>
              </a:cxn>
              <a:cxn ang="T14">
                <a:pos x="T8" y="T9"/>
              </a:cxn>
            </a:cxnLst>
            <a:rect l="T15" t="T16" r="T17" b="T18"/>
            <a:pathLst>
              <a:path w="1618" h="298">
                <a:moveTo>
                  <a:pt x="647" y="0"/>
                </a:moveTo>
                <a:lnTo>
                  <a:pt x="1617" y="297"/>
                </a:lnTo>
                <a:lnTo>
                  <a:pt x="970" y="297"/>
                </a:lnTo>
                <a:lnTo>
                  <a:pt x="0" y="0"/>
                </a:lnTo>
                <a:lnTo>
                  <a:pt x="647" y="0"/>
                </a:lnTo>
              </a:path>
            </a:pathLst>
          </a:custGeom>
          <a:solidFill>
            <a:srgbClr val="FF0000"/>
          </a:solidFill>
          <a:ln w="12700" cap="rnd">
            <a:solidFill>
              <a:srgbClr val="000000"/>
            </a:solidFill>
            <a:round/>
            <a:headEnd/>
            <a:tailEnd/>
          </a:ln>
        </p:spPr>
        <p:txBody>
          <a:bodyPr/>
          <a:lstStyle/>
          <a:p>
            <a:endParaRPr lang="en-US"/>
          </a:p>
        </p:txBody>
      </p:sp>
      <p:sp>
        <p:nvSpPr>
          <p:cNvPr id="76812" name="Freeform 11"/>
          <p:cNvSpPr>
            <a:spLocks/>
          </p:cNvSpPr>
          <p:nvPr/>
        </p:nvSpPr>
        <p:spPr bwMode="auto">
          <a:xfrm>
            <a:off x="3684588" y="3382963"/>
            <a:ext cx="2527300" cy="566737"/>
          </a:xfrm>
          <a:custGeom>
            <a:avLst/>
            <a:gdLst>
              <a:gd name="T0" fmla="*/ 0 w 1592"/>
              <a:gd name="T1" fmla="*/ 0 h 300"/>
              <a:gd name="T2" fmla="*/ 2147483647 w 1592"/>
              <a:gd name="T3" fmla="*/ 0 h 300"/>
              <a:gd name="T4" fmla="*/ 2147483647 w 1592"/>
              <a:gd name="T5" fmla="*/ 2147483647 h 300"/>
              <a:gd name="T6" fmla="*/ 2147483647 w 1592"/>
              <a:gd name="T7" fmla="*/ 2147483647 h 300"/>
              <a:gd name="T8" fmla="*/ 0 w 1592"/>
              <a:gd name="T9" fmla="*/ 0 h 300"/>
              <a:gd name="T10" fmla="*/ 0 60000 65536"/>
              <a:gd name="T11" fmla="*/ 0 60000 65536"/>
              <a:gd name="T12" fmla="*/ 0 60000 65536"/>
              <a:gd name="T13" fmla="*/ 0 60000 65536"/>
              <a:gd name="T14" fmla="*/ 0 60000 65536"/>
              <a:gd name="T15" fmla="*/ 0 w 1592"/>
              <a:gd name="T16" fmla="*/ 0 h 300"/>
              <a:gd name="T17" fmla="*/ 1592 w 1592"/>
              <a:gd name="T18" fmla="*/ 300 h 300"/>
            </a:gdLst>
            <a:ahLst/>
            <a:cxnLst>
              <a:cxn ang="T10">
                <a:pos x="T0" y="T1"/>
              </a:cxn>
              <a:cxn ang="T11">
                <a:pos x="T2" y="T3"/>
              </a:cxn>
              <a:cxn ang="T12">
                <a:pos x="T4" y="T5"/>
              </a:cxn>
              <a:cxn ang="T13">
                <a:pos x="T6" y="T7"/>
              </a:cxn>
              <a:cxn ang="T14">
                <a:pos x="T8" y="T9"/>
              </a:cxn>
            </a:cxnLst>
            <a:rect l="T15" t="T16" r="T17" b="T18"/>
            <a:pathLst>
              <a:path w="1592" h="300">
                <a:moveTo>
                  <a:pt x="0" y="0"/>
                </a:moveTo>
                <a:lnTo>
                  <a:pt x="622" y="0"/>
                </a:lnTo>
                <a:lnTo>
                  <a:pt x="1591" y="299"/>
                </a:lnTo>
                <a:lnTo>
                  <a:pt x="944" y="299"/>
                </a:lnTo>
                <a:lnTo>
                  <a:pt x="0" y="0"/>
                </a:lnTo>
              </a:path>
            </a:pathLst>
          </a:custGeom>
          <a:solidFill>
            <a:srgbClr val="FF9900"/>
          </a:solidFill>
          <a:ln w="12700" cap="rnd">
            <a:solidFill>
              <a:srgbClr val="000000"/>
            </a:solidFill>
            <a:round/>
            <a:headEnd/>
            <a:tailEnd/>
          </a:ln>
        </p:spPr>
        <p:txBody>
          <a:bodyPr/>
          <a:lstStyle/>
          <a:p>
            <a:endParaRPr lang="en-US"/>
          </a:p>
        </p:txBody>
      </p:sp>
      <p:sp>
        <p:nvSpPr>
          <p:cNvPr id="76813" name="Freeform 12" descr="90%"/>
          <p:cNvSpPr>
            <a:spLocks/>
          </p:cNvSpPr>
          <p:nvPr/>
        </p:nvSpPr>
        <p:spPr bwMode="auto">
          <a:xfrm>
            <a:off x="2655888" y="4225925"/>
            <a:ext cx="2530475" cy="557213"/>
          </a:xfrm>
          <a:custGeom>
            <a:avLst/>
            <a:gdLst>
              <a:gd name="T0" fmla="*/ 0 w 1594"/>
              <a:gd name="T1" fmla="*/ 0 h 295"/>
              <a:gd name="T2" fmla="*/ 2147483647 w 1594"/>
              <a:gd name="T3" fmla="*/ 0 h 295"/>
              <a:gd name="T4" fmla="*/ 2147483647 w 1594"/>
              <a:gd name="T5" fmla="*/ 2147483647 h 295"/>
              <a:gd name="T6" fmla="*/ 2147483647 w 1594"/>
              <a:gd name="T7" fmla="*/ 2147483647 h 295"/>
              <a:gd name="T8" fmla="*/ 0 w 1594"/>
              <a:gd name="T9" fmla="*/ 0 h 295"/>
              <a:gd name="T10" fmla="*/ 0 60000 65536"/>
              <a:gd name="T11" fmla="*/ 0 60000 65536"/>
              <a:gd name="T12" fmla="*/ 0 60000 65536"/>
              <a:gd name="T13" fmla="*/ 0 60000 65536"/>
              <a:gd name="T14" fmla="*/ 0 60000 65536"/>
              <a:gd name="T15" fmla="*/ 0 w 1594"/>
              <a:gd name="T16" fmla="*/ 0 h 295"/>
              <a:gd name="T17" fmla="*/ 1594 w 1594"/>
              <a:gd name="T18" fmla="*/ 295 h 295"/>
            </a:gdLst>
            <a:ahLst/>
            <a:cxnLst>
              <a:cxn ang="T10">
                <a:pos x="T0" y="T1"/>
              </a:cxn>
              <a:cxn ang="T11">
                <a:pos x="T2" y="T3"/>
              </a:cxn>
              <a:cxn ang="T12">
                <a:pos x="T4" y="T5"/>
              </a:cxn>
              <a:cxn ang="T13">
                <a:pos x="T6" y="T7"/>
              </a:cxn>
              <a:cxn ang="T14">
                <a:pos x="T8" y="T9"/>
              </a:cxn>
            </a:cxnLst>
            <a:rect l="T15" t="T16" r="T17" b="T18"/>
            <a:pathLst>
              <a:path w="1594" h="295">
                <a:moveTo>
                  <a:pt x="0" y="0"/>
                </a:moveTo>
                <a:lnTo>
                  <a:pt x="648" y="0"/>
                </a:lnTo>
                <a:lnTo>
                  <a:pt x="1593" y="294"/>
                </a:lnTo>
                <a:lnTo>
                  <a:pt x="945" y="294"/>
                </a:lnTo>
                <a:lnTo>
                  <a:pt x="0" y="0"/>
                </a:lnTo>
              </a:path>
            </a:pathLst>
          </a:custGeom>
          <a:solidFill>
            <a:srgbClr val="FFFF00"/>
          </a:solidFill>
          <a:ln w="12700" cap="rnd">
            <a:solidFill>
              <a:srgbClr val="000000"/>
            </a:solidFill>
            <a:round/>
            <a:headEnd/>
            <a:tailEnd/>
          </a:ln>
        </p:spPr>
        <p:txBody>
          <a:bodyPr/>
          <a:lstStyle/>
          <a:p>
            <a:endParaRPr lang="en-US"/>
          </a:p>
        </p:txBody>
      </p:sp>
      <p:sp>
        <p:nvSpPr>
          <p:cNvPr id="76814" name="Freeform 13" descr="90%"/>
          <p:cNvSpPr>
            <a:spLocks/>
          </p:cNvSpPr>
          <p:nvPr/>
        </p:nvSpPr>
        <p:spPr bwMode="auto">
          <a:xfrm rot="-281773">
            <a:off x="1550988" y="5006975"/>
            <a:ext cx="2593975" cy="739775"/>
          </a:xfrm>
          <a:custGeom>
            <a:avLst/>
            <a:gdLst>
              <a:gd name="T0" fmla="*/ 0 w 1687"/>
              <a:gd name="T1" fmla="*/ 0 h 313"/>
              <a:gd name="T2" fmla="*/ 2147483647 w 1687"/>
              <a:gd name="T3" fmla="*/ 0 h 313"/>
              <a:gd name="T4" fmla="*/ 2147483647 w 1687"/>
              <a:gd name="T5" fmla="*/ 2147483647 h 313"/>
              <a:gd name="T6" fmla="*/ 2147483647 w 1687"/>
              <a:gd name="T7" fmla="*/ 2147483647 h 313"/>
              <a:gd name="T8" fmla="*/ 0 w 1687"/>
              <a:gd name="T9" fmla="*/ 0 h 313"/>
              <a:gd name="T10" fmla="*/ 0 60000 65536"/>
              <a:gd name="T11" fmla="*/ 0 60000 65536"/>
              <a:gd name="T12" fmla="*/ 0 60000 65536"/>
              <a:gd name="T13" fmla="*/ 0 60000 65536"/>
              <a:gd name="T14" fmla="*/ 0 60000 65536"/>
              <a:gd name="T15" fmla="*/ 0 w 1687"/>
              <a:gd name="T16" fmla="*/ 0 h 313"/>
              <a:gd name="T17" fmla="*/ 1687 w 1687"/>
              <a:gd name="T18" fmla="*/ 313 h 313"/>
            </a:gdLst>
            <a:ahLst/>
            <a:cxnLst>
              <a:cxn ang="T10">
                <a:pos x="T0" y="T1"/>
              </a:cxn>
              <a:cxn ang="T11">
                <a:pos x="T2" y="T3"/>
              </a:cxn>
              <a:cxn ang="T12">
                <a:pos x="T4" y="T5"/>
              </a:cxn>
              <a:cxn ang="T13">
                <a:pos x="T6" y="T7"/>
              </a:cxn>
              <a:cxn ang="T14">
                <a:pos x="T8" y="T9"/>
              </a:cxn>
            </a:cxnLst>
            <a:rect l="T15" t="T16" r="T17" b="T18"/>
            <a:pathLst>
              <a:path w="1687" h="313">
                <a:moveTo>
                  <a:pt x="0" y="0"/>
                </a:moveTo>
                <a:lnTo>
                  <a:pt x="685" y="0"/>
                </a:lnTo>
                <a:lnTo>
                  <a:pt x="1686" y="312"/>
                </a:lnTo>
                <a:lnTo>
                  <a:pt x="1030" y="312"/>
                </a:lnTo>
                <a:lnTo>
                  <a:pt x="0" y="0"/>
                </a:lnTo>
              </a:path>
            </a:pathLst>
          </a:custGeom>
          <a:solidFill>
            <a:srgbClr val="33CC33"/>
          </a:solidFill>
          <a:ln w="12700" cap="rnd">
            <a:solidFill>
              <a:srgbClr val="000000"/>
            </a:solidFill>
            <a:round/>
            <a:headEnd/>
            <a:tailEnd/>
          </a:ln>
        </p:spPr>
        <p:txBody>
          <a:bodyPr/>
          <a:lstStyle/>
          <a:p>
            <a:endParaRPr lang="en-US"/>
          </a:p>
        </p:txBody>
      </p:sp>
      <p:sp>
        <p:nvSpPr>
          <p:cNvPr id="76815" name="Freeform 14" descr="90%"/>
          <p:cNvSpPr>
            <a:spLocks/>
          </p:cNvSpPr>
          <p:nvPr/>
        </p:nvSpPr>
        <p:spPr bwMode="auto">
          <a:xfrm>
            <a:off x="2655888" y="4225925"/>
            <a:ext cx="1500187" cy="1393825"/>
          </a:xfrm>
          <a:custGeom>
            <a:avLst/>
            <a:gdLst>
              <a:gd name="T0" fmla="*/ 0 w 945"/>
              <a:gd name="T1" fmla="*/ 0 h 739"/>
              <a:gd name="T2" fmla="*/ 0 w 945"/>
              <a:gd name="T3" fmla="*/ 2147483647 h 739"/>
              <a:gd name="T4" fmla="*/ 2147483647 w 945"/>
              <a:gd name="T5" fmla="*/ 2147483647 h 739"/>
              <a:gd name="T6" fmla="*/ 2147483647 w 945"/>
              <a:gd name="T7" fmla="*/ 2147483647 h 739"/>
              <a:gd name="T8" fmla="*/ 0 w 945"/>
              <a:gd name="T9" fmla="*/ 0 h 739"/>
              <a:gd name="T10" fmla="*/ 0 60000 65536"/>
              <a:gd name="T11" fmla="*/ 0 60000 65536"/>
              <a:gd name="T12" fmla="*/ 0 60000 65536"/>
              <a:gd name="T13" fmla="*/ 0 60000 65536"/>
              <a:gd name="T14" fmla="*/ 0 60000 65536"/>
              <a:gd name="T15" fmla="*/ 0 w 945"/>
              <a:gd name="T16" fmla="*/ 0 h 739"/>
              <a:gd name="T17" fmla="*/ 945 w 945"/>
              <a:gd name="T18" fmla="*/ 739 h 739"/>
            </a:gdLst>
            <a:ahLst/>
            <a:cxnLst>
              <a:cxn ang="T10">
                <a:pos x="T0" y="T1"/>
              </a:cxn>
              <a:cxn ang="T11">
                <a:pos x="T2" y="T3"/>
              </a:cxn>
              <a:cxn ang="T12">
                <a:pos x="T4" y="T5"/>
              </a:cxn>
              <a:cxn ang="T13">
                <a:pos x="T6" y="T7"/>
              </a:cxn>
              <a:cxn ang="T14">
                <a:pos x="T8" y="T9"/>
              </a:cxn>
            </a:cxnLst>
            <a:rect l="T15" t="T16" r="T17" b="T18"/>
            <a:pathLst>
              <a:path w="945" h="739">
                <a:moveTo>
                  <a:pt x="0" y="0"/>
                </a:moveTo>
                <a:lnTo>
                  <a:pt x="0" y="443"/>
                </a:lnTo>
                <a:lnTo>
                  <a:pt x="944" y="738"/>
                </a:lnTo>
                <a:lnTo>
                  <a:pt x="944" y="295"/>
                </a:lnTo>
                <a:lnTo>
                  <a:pt x="0" y="0"/>
                </a:lnTo>
              </a:path>
            </a:pathLst>
          </a:custGeom>
          <a:solidFill>
            <a:srgbClr val="FFFF00"/>
          </a:solidFill>
          <a:ln w="12700" cap="rnd">
            <a:solidFill>
              <a:srgbClr val="000000"/>
            </a:solidFill>
            <a:round/>
            <a:headEnd/>
            <a:tailEnd/>
          </a:ln>
        </p:spPr>
        <p:txBody>
          <a:bodyPr/>
          <a:lstStyle/>
          <a:p>
            <a:endParaRPr lang="en-US"/>
          </a:p>
        </p:txBody>
      </p:sp>
      <p:sp>
        <p:nvSpPr>
          <p:cNvPr id="76816" name="Freeform 15"/>
          <p:cNvSpPr>
            <a:spLocks/>
          </p:cNvSpPr>
          <p:nvPr/>
        </p:nvSpPr>
        <p:spPr bwMode="auto">
          <a:xfrm>
            <a:off x="3684588" y="3382963"/>
            <a:ext cx="1501775" cy="1400175"/>
          </a:xfrm>
          <a:custGeom>
            <a:avLst/>
            <a:gdLst>
              <a:gd name="T0" fmla="*/ 0 w 946"/>
              <a:gd name="T1" fmla="*/ 0 h 742"/>
              <a:gd name="T2" fmla="*/ 0 w 946"/>
              <a:gd name="T3" fmla="*/ 2147483647 h 742"/>
              <a:gd name="T4" fmla="*/ 2147483647 w 946"/>
              <a:gd name="T5" fmla="*/ 2147483647 h 742"/>
              <a:gd name="T6" fmla="*/ 2147483647 w 946"/>
              <a:gd name="T7" fmla="*/ 2147483647 h 742"/>
              <a:gd name="T8" fmla="*/ 0 w 946"/>
              <a:gd name="T9" fmla="*/ 0 h 742"/>
              <a:gd name="T10" fmla="*/ 0 60000 65536"/>
              <a:gd name="T11" fmla="*/ 0 60000 65536"/>
              <a:gd name="T12" fmla="*/ 0 60000 65536"/>
              <a:gd name="T13" fmla="*/ 0 60000 65536"/>
              <a:gd name="T14" fmla="*/ 0 60000 65536"/>
              <a:gd name="T15" fmla="*/ 0 w 946"/>
              <a:gd name="T16" fmla="*/ 0 h 742"/>
              <a:gd name="T17" fmla="*/ 946 w 946"/>
              <a:gd name="T18" fmla="*/ 742 h 742"/>
            </a:gdLst>
            <a:ahLst/>
            <a:cxnLst>
              <a:cxn ang="T10">
                <a:pos x="T0" y="T1"/>
              </a:cxn>
              <a:cxn ang="T11">
                <a:pos x="T2" y="T3"/>
              </a:cxn>
              <a:cxn ang="T12">
                <a:pos x="T4" y="T5"/>
              </a:cxn>
              <a:cxn ang="T13">
                <a:pos x="T6" y="T7"/>
              </a:cxn>
              <a:cxn ang="T14">
                <a:pos x="T8" y="T9"/>
              </a:cxn>
            </a:cxnLst>
            <a:rect l="T15" t="T16" r="T17" b="T18"/>
            <a:pathLst>
              <a:path w="946" h="742">
                <a:moveTo>
                  <a:pt x="0" y="0"/>
                </a:moveTo>
                <a:lnTo>
                  <a:pt x="0" y="446"/>
                </a:lnTo>
                <a:lnTo>
                  <a:pt x="945" y="741"/>
                </a:lnTo>
                <a:lnTo>
                  <a:pt x="945" y="297"/>
                </a:lnTo>
                <a:lnTo>
                  <a:pt x="0" y="0"/>
                </a:lnTo>
              </a:path>
            </a:pathLst>
          </a:custGeom>
          <a:solidFill>
            <a:srgbClr val="FF9900"/>
          </a:solidFill>
          <a:ln w="12700" cap="rnd">
            <a:solidFill>
              <a:srgbClr val="000000"/>
            </a:solidFill>
            <a:round/>
            <a:headEnd/>
            <a:tailEnd/>
          </a:ln>
        </p:spPr>
        <p:txBody>
          <a:bodyPr/>
          <a:lstStyle/>
          <a:p>
            <a:endParaRPr lang="en-US"/>
          </a:p>
        </p:txBody>
      </p:sp>
      <p:sp>
        <p:nvSpPr>
          <p:cNvPr id="76817" name="Freeform 16"/>
          <p:cNvSpPr>
            <a:spLocks/>
          </p:cNvSpPr>
          <p:nvPr/>
        </p:nvSpPr>
        <p:spPr bwMode="auto">
          <a:xfrm>
            <a:off x="4672013" y="2547938"/>
            <a:ext cx="1539875" cy="1401762"/>
          </a:xfrm>
          <a:custGeom>
            <a:avLst/>
            <a:gdLst>
              <a:gd name="T0" fmla="*/ 0 w 970"/>
              <a:gd name="T1" fmla="*/ 0 h 743"/>
              <a:gd name="T2" fmla="*/ 0 w 970"/>
              <a:gd name="T3" fmla="*/ 2147483647 h 743"/>
              <a:gd name="T4" fmla="*/ 2147483647 w 970"/>
              <a:gd name="T5" fmla="*/ 2147483647 h 743"/>
              <a:gd name="T6" fmla="*/ 2147483647 w 970"/>
              <a:gd name="T7" fmla="*/ 2147483647 h 743"/>
              <a:gd name="T8" fmla="*/ 0 w 970"/>
              <a:gd name="T9" fmla="*/ 0 h 743"/>
              <a:gd name="T10" fmla="*/ 0 60000 65536"/>
              <a:gd name="T11" fmla="*/ 0 60000 65536"/>
              <a:gd name="T12" fmla="*/ 0 60000 65536"/>
              <a:gd name="T13" fmla="*/ 0 60000 65536"/>
              <a:gd name="T14" fmla="*/ 0 60000 65536"/>
              <a:gd name="T15" fmla="*/ 0 w 970"/>
              <a:gd name="T16" fmla="*/ 0 h 743"/>
              <a:gd name="T17" fmla="*/ 970 w 970"/>
              <a:gd name="T18" fmla="*/ 743 h 743"/>
            </a:gdLst>
            <a:ahLst/>
            <a:cxnLst>
              <a:cxn ang="T10">
                <a:pos x="T0" y="T1"/>
              </a:cxn>
              <a:cxn ang="T11">
                <a:pos x="T2" y="T3"/>
              </a:cxn>
              <a:cxn ang="T12">
                <a:pos x="T4" y="T5"/>
              </a:cxn>
              <a:cxn ang="T13">
                <a:pos x="T6" y="T7"/>
              </a:cxn>
              <a:cxn ang="T14">
                <a:pos x="T8" y="T9"/>
              </a:cxn>
            </a:cxnLst>
            <a:rect l="T15" t="T16" r="T17" b="T18"/>
            <a:pathLst>
              <a:path w="970" h="743">
                <a:moveTo>
                  <a:pt x="0" y="0"/>
                </a:moveTo>
                <a:lnTo>
                  <a:pt x="0" y="444"/>
                </a:lnTo>
                <a:lnTo>
                  <a:pt x="969" y="742"/>
                </a:lnTo>
                <a:lnTo>
                  <a:pt x="969" y="298"/>
                </a:lnTo>
                <a:lnTo>
                  <a:pt x="0" y="0"/>
                </a:lnTo>
              </a:path>
            </a:pathLst>
          </a:custGeom>
          <a:solidFill>
            <a:srgbClr val="FF0000"/>
          </a:solidFill>
          <a:ln w="12700" cap="rnd">
            <a:solidFill>
              <a:srgbClr val="000000"/>
            </a:solidFill>
            <a:round/>
            <a:headEnd/>
            <a:tailEnd/>
          </a:ln>
        </p:spPr>
        <p:txBody>
          <a:bodyPr/>
          <a:lstStyle/>
          <a:p>
            <a:endParaRPr lang="en-US"/>
          </a:p>
        </p:txBody>
      </p:sp>
      <p:sp>
        <p:nvSpPr>
          <p:cNvPr id="76818" name="Freeform 17"/>
          <p:cNvSpPr>
            <a:spLocks/>
          </p:cNvSpPr>
          <p:nvPr/>
        </p:nvSpPr>
        <p:spPr bwMode="auto">
          <a:xfrm>
            <a:off x="5715000" y="1752600"/>
            <a:ext cx="1541463" cy="1349375"/>
          </a:xfrm>
          <a:custGeom>
            <a:avLst/>
            <a:gdLst>
              <a:gd name="T0" fmla="*/ 0 w 971"/>
              <a:gd name="T1" fmla="*/ 0 h 716"/>
              <a:gd name="T2" fmla="*/ 0 w 971"/>
              <a:gd name="T3" fmla="*/ 2147483647 h 716"/>
              <a:gd name="T4" fmla="*/ 2147483647 w 971"/>
              <a:gd name="T5" fmla="*/ 2147483647 h 716"/>
              <a:gd name="T6" fmla="*/ 2147483647 w 971"/>
              <a:gd name="T7" fmla="*/ 2147483647 h 716"/>
              <a:gd name="T8" fmla="*/ 0 w 971"/>
              <a:gd name="T9" fmla="*/ 0 h 716"/>
              <a:gd name="T10" fmla="*/ 0 60000 65536"/>
              <a:gd name="T11" fmla="*/ 0 60000 65536"/>
              <a:gd name="T12" fmla="*/ 0 60000 65536"/>
              <a:gd name="T13" fmla="*/ 0 60000 65536"/>
              <a:gd name="T14" fmla="*/ 0 60000 65536"/>
              <a:gd name="T15" fmla="*/ 0 w 971"/>
              <a:gd name="T16" fmla="*/ 0 h 716"/>
              <a:gd name="T17" fmla="*/ 971 w 971"/>
              <a:gd name="T18" fmla="*/ 716 h 716"/>
            </a:gdLst>
            <a:ahLst/>
            <a:cxnLst>
              <a:cxn ang="T10">
                <a:pos x="T0" y="T1"/>
              </a:cxn>
              <a:cxn ang="T11">
                <a:pos x="T2" y="T3"/>
              </a:cxn>
              <a:cxn ang="T12">
                <a:pos x="T4" y="T5"/>
              </a:cxn>
              <a:cxn ang="T13">
                <a:pos x="T6" y="T7"/>
              </a:cxn>
              <a:cxn ang="T14">
                <a:pos x="T8" y="T9"/>
              </a:cxn>
            </a:cxnLst>
            <a:rect l="T15" t="T16" r="T17" b="T18"/>
            <a:pathLst>
              <a:path w="971" h="716">
                <a:moveTo>
                  <a:pt x="0" y="0"/>
                </a:moveTo>
                <a:lnTo>
                  <a:pt x="0" y="418"/>
                </a:lnTo>
                <a:lnTo>
                  <a:pt x="970" y="715"/>
                </a:lnTo>
                <a:lnTo>
                  <a:pt x="970" y="269"/>
                </a:lnTo>
                <a:lnTo>
                  <a:pt x="0" y="0"/>
                </a:lnTo>
              </a:path>
            </a:pathLst>
          </a:custGeom>
          <a:solidFill>
            <a:srgbClr val="FF33CC"/>
          </a:solidFill>
          <a:ln w="12700" cap="rnd">
            <a:solidFill>
              <a:srgbClr val="000000"/>
            </a:solidFill>
            <a:round/>
            <a:headEnd/>
            <a:tailEnd/>
          </a:ln>
        </p:spPr>
        <p:txBody>
          <a:bodyPr/>
          <a:lstStyle/>
          <a:p>
            <a:endParaRPr lang="en-US"/>
          </a:p>
        </p:txBody>
      </p:sp>
      <p:sp>
        <p:nvSpPr>
          <p:cNvPr id="21522" name="AutoShape 18"/>
          <p:cNvSpPr>
            <a:spLocks noChangeArrowheads="1"/>
          </p:cNvSpPr>
          <p:nvPr/>
        </p:nvSpPr>
        <p:spPr bwMode="auto">
          <a:xfrm rot="8455081" flipH="1">
            <a:off x="3065944" y="3942644"/>
            <a:ext cx="6176424" cy="927100"/>
          </a:xfrm>
          <a:prstGeom prst="rightArrow">
            <a:avLst>
              <a:gd name="adj1" fmla="val 50000"/>
              <a:gd name="adj2" fmla="val 108579"/>
            </a:avLst>
          </a:prstGeom>
          <a:gradFill flip="none" rotWithShape="1">
            <a:gsLst>
              <a:gs pos="0">
                <a:srgbClr val="008000"/>
              </a:gs>
              <a:gs pos="100000">
                <a:srgbClr val="99FF33"/>
              </a:gs>
            </a:gsLst>
            <a:lin ang="10800000" scaled="1"/>
            <a:tileRect/>
          </a:gradFill>
          <a:ln w="12700">
            <a:solidFill>
              <a:schemeClr val="tx1"/>
            </a:solidFill>
            <a:miter lim="800000"/>
            <a:headEnd/>
            <a:tailEnd/>
          </a:ln>
          <a:effectLst>
            <a:outerShdw dist="85194" dir="1593903" algn="ctr" rotWithShape="0">
              <a:schemeClr val="bg2"/>
            </a:outerShdw>
          </a:effectLst>
          <a:scene3d>
            <a:camera prst="orthographicFront"/>
            <a:lightRig rig="threePt" dir="t"/>
          </a:scene3d>
          <a:sp3d>
            <a:bevelT prst="angle"/>
          </a:sp3d>
        </p:spPr>
        <p:txBody>
          <a:bodyPr rot="10800000" wrap="none" anchor="ctr"/>
          <a:lstStyle/>
          <a:p>
            <a:pPr fontAlgn="auto">
              <a:spcBef>
                <a:spcPts val="0"/>
              </a:spcBef>
              <a:spcAft>
                <a:spcPts val="0"/>
              </a:spcAft>
              <a:defRPr/>
            </a:pPr>
            <a:endParaRPr lang="en-US" dirty="0">
              <a:latin typeface="+mn-lt"/>
            </a:endParaRPr>
          </a:p>
        </p:txBody>
      </p:sp>
      <p:sp>
        <p:nvSpPr>
          <p:cNvPr id="29" name="TextBox 28"/>
          <p:cNvSpPr txBox="1">
            <a:spLocks noChangeArrowheads="1"/>
          </p:cNvSpPr>
          <p:nvPr/>
        </p:nvSpPr>
        <p:spPr bwMode="auto">
          <a:xfrm rot="-2450645">
            <a:off x="3743325" y="5816600"/>
            <a:ext cx="9159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simple</a:t>
            </a:r>
          </a:p>
        </p:txBody>
      </p:sp>
      <p:sp>
        <p:nvSpPr>
          <p:cNvPr id="30" name="TextBox 29"/>
          <p:cNvSpPr txBox="1">
            <a:spLocks noChangeArrowheads="1"/>
          </p:cNvSpPr>
          <p:nvPr/>
        </p:nvSpPr>
        <p:spPr bwMode="auto">
          <a:xfrm rot="-2359892">
            <a:off x="7077075" y="2979738"/>
            <a:ext cx="1120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complex</a:t>
            </a:r>
          </a:p>
        </p:txBody>
      </p:sp>
      <p:sp>
        <p:nvSpPr>
          <p:cNvPr id="25" name="Right Arrow 24"/>
          <p:cNvSpPr/>
          <p:nvPr/>
        </p:nvSpPr>
        <p:spPr>
          <a:xfrm>
            <a:off x="304800" y="2743200"/>
            <a:ext cx="1676400" cy="304800"/>
          </a:xfrm>
          <a:prstGeom prst="rightArrow">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Slide Number Placeholder 25"/>
          <p:cNvSpPr>
            <a:spLocks noGrp="1"/>
          </p:cNvSpPr>
          <p:nvPr>
            <p:ph type="sldNum" sz="quarter" idx="10"/>
          </p:nvPr>
        </p:nvSpPr>
        <p:spPr/>
        <p:txBody>
          <a:bodyPr/>
          <a:lstStyle/>
          <a:p>
            <a:pPr>
              <a:defRPr/>
            </a:pPr>
            <a:fld id="{1E7DA022-A8A0-4558-9058-797A69943BB4}" type="slidenum">
              <a:rPr lang="en-US" smtClean="0"/>
              <a:pPr>
                <a:defRPr/>
              </a:pPr>
              <a:t>29</a:t>
            </a:fld>
            <a:endParaRPr lang="en-US" dirty="0"/>
          </a:p>
        </p:txBody>
      </p:sp>
      <p:sp>
        <p:nvSpPr>
          <p:cNvPr id="28" name="Rounded Rectangle 27"/>
          <p:cNvSpPr/>
          <p:nvPr/>
        </p:nvSpPr>
        <p:spPr>
          <a:xfrm>
            <a:off x="5715000" y="5089411"/>
            <a:ext cx="3200400" cy="612947"/>
          </a:xfrm>
          <a:prstGeom prst="roundRect">
            <a:avLst/>
          </a:prstGeom>
          <a:solidFill>
            <a:srgbClr val="99CCFF"/>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90000"/>
              </a:lnSpc>
              <a:spcBef>
                <a:spcPct val="50000"/>
              </a:spcBef>
              <a:defRPr/>
            </a:pPr>
            <a:r>
              <a:rPr lang="en-US" sz="1000" i="1" dirty="0">
                <a:solidFill>
                  <a:schemeClr val="tx1"/>
                </a:solidFill>
              </a:rPr>
              <a:t>Adapted from CIRCLE (National Head Start Literacy Train the Trainer Manual</a:t>
            </a:r>
            <a:r>
              <a:rPr lang="en-US" sz="1000" i="1" dirty="0" smtClean="0">
                <a:solidFill>
                  <a:schemeClr val="tx1"/>
                </a:solidFill>
              </a:rPr>
              <a:t>). (2002) </a:t>
            </a:r>
            <a:r>
              <a:rPr lang="en-US" sz="1000" i="1" dirty="0">
                <a:solidFill>
                  <a:schemeClr val="tx1"/>
                </a:solidFill>
              </a:rPr>
              <a:t>UT Health Science Center at </a:t>
            </a:r>
            <a:r>
              <a:rPr lang="en-US" sz="1000" i="1" dirty="0" smtClean="0">
                <a:solidFill>
                  <a:schemeClr val="tx1"/>
                </a:solidFill>
              </a:rPr>
              <a:t>Houston.</a:t>
            </a:r>
            <a:endParaRPr lang="en-US" sz="1000" i="1" dirty="0">
              <a:solidFill>
                <a:schemeClr val="tx1"/>
              </a:solidFill>
            </a:endParaRPr>
          </a:p>
        </p:txBody>
      </p:sp>
    </p:spTree>
    <p:extLst>
      <p:ext uri="{BB962C8B-B14F-4D97-AF65-F5344CB8AC3E}">
        <p14:creationId xmlns:p14="http://schemas.microsoft.com/office/powerpoint/2010/main" val="3462399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67544" y="773832"/>
            <a:ext cx="8229600" cy="1143000"/>
          </a:xfrm>
        </p:spPr>
        <p:txBody>
          <a:bodyPr/>
          <a:lstStyle/>
          <a:p>
            <a:r>
              <a:rPr lang="en-US" dirty="0" smtClean="0">
                <a:latin typeface="Calibri" pitchFamily="34" charset="0"/>
              </a:rPr>
              <a:t>Training Goals</a:t>
            </a:r>
          </a:p>
        </p:txBody>
      </p:sp>
      <p:sp>
        <p:nvSpPr>
          <p:cNvPr id="8195" name="Content Placeholder 2"/>
          <p:cNvSpPr>
            <a:spLocks noGrp="1"/>
          </p:cNvSpPr>
          <p:nvPr>
            <p:ph idx="1"/>
          </p:nvPr>
        </p:nvSpPr>
        <p:spPr>
          <a:xfrm>
            <a:off x="467544" y="1916832"/>
            <a:ext cx="8229600" cy="4019203"/>
          </a:xfrm>
        </p:spPr>
        <p:txBody>
          <a:bodyPr/>
          <a:lstStyle/>
          <a:p>
            <a:r>
              <a:rPr lang="en-US" sz="2900" dirty="0" smtClean="0"/>
              <a:t>Create a common understanding of </a:t>
            </a:r>
            <a:r>
              <a:rPr lang="en-US" sz="2900" dirty="0"/>
              <a:t>p</a:t>
            </a:r>
            <a:r>
              <a:rPr lang="en-US" sz="2900" dirty="0" smtClean="0"/>
              <a:t>honological and phonemic awareness.</a:t>
            </a:r>
          </a:p>
          <a:p>
            <a:r>
              <a:rPr lang="en-US" sz="2900" dirty="0" smtClean="0"/>
              <a:t>Reinforce the importance of explicit, systematic </a:t>
            </a:r>
            <a:r>
              <a:rPr lang="en-US" sz="2900" dirty="0"/>
              <a:t>p</a:t>
            </a:r>
            <a:r>
              <a:rPr lang="en-US" sz="2900" dirty="0" smtClean="0"/>
              <a:t>honological and phonemic awareness instruction.</a:t>
            </a:r>
          </a:p>
          <a:p>
            <a:r>
              <a:rPr lang="en-US" sz="2900" dirty="0" smtClean="0"/>
              <a:t>Practice teaching </a:t>
            </a:r>
            <a:r>
              <a:rPr lang="en-US" sz="2900" dirty="0"/>
              <a:t>p</a:t>
            </a:r>
            <a:r>
              <a:rPr lang="en-US" sz="2900" dirty="0" smtClean="0"/>
              <a:t>honological awareness skills using a common resource and consistent instructional scaffolds.</a:t>
            </a:r>
          </a:p>
          <a:p>
            <a:r>
              <a:rPr lang="en-US" sz="2900" dirty="0" smtClean="0"/>
              <a:t>Plan for implementation.</a:t>
            </a:r>
          </a:p>
        </p:txBody>
      </p:sp>
      <p:sp>
        <p:nvSpPr>
          <p:cNvPr id="7" name="Slide Number Placeholder 6"/>
          <p:cNvSpPr>
            <a:spLocks noGrp="1"/>
          </p:cNvSpPr>
          <p:nvPr>
            <p:ph type="sldNum" sz="quarter" idx="10"/>
          </p:nvPr>
        </p:nvSpPr>
        <p:spPr/>
        <p:txBody>
          <a:bodyPr/>
          <a:lstStyle/>
          <a:p>
            <a:pPr>
              <a:defRPr/>
            </a:pPr>
            <a:fld id="{EBAEC482-DEAB-443F-B5B0-F46A4B6B0C45}" type="slidenum">
              <a:rPr lang="en-US" smtClean="0"/>
              <a:pPr>
                <a:defRPr/>
              </a:pPr>
              <a:t>3</a:t>
            </a:fld>
            <a:endParaRPr lang="en-US"/>
          </a:p>
        </p:txBody>
      </p:sp>
    </p:spTree>
    <p:extLst>
      <p:ext uri="{BB962C8B-B14F-4D97-AF65-F5344CB8AC3E}">
        <p14:creationId xmlns:p14="http://schemas.microsoft.com/office/powerpoint/2010/main" val="3548683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p:cTn id="7" dur="1000" fill="hold"/>
                                        <p:tgtEl>
                                          <p:spTgt spid="819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819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19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8195">
                                            <p:txEl>
                                              <p:pRg st="1" end="1"/>
                                            </p:txEl>
                                          </p:spTgt>
                                        </p:tgtEl>
                                        <p:attrNameLst>
                                          <p:attrName>style.visibility</p:attrName>
                                        </p:attrNameLst>
                                      </p:cBhvr>
                                      <p:to>
                                        <p:strVal val="visible"/>
                                      </p:to>
                                    </p:set>
                                    <p:anim calcmode="lin" valueType="num">
                                      <p:cBhvr>
                                        <p:cTn id="14" dur="1000" fill="hold"/>
                                        <p:tgtEl>
                                          <p:spTgt spid="819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819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819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8195">
                                            <p:txEl>
                                              <p:pRg st="2" end="2"/>
                                            </p:txEl>
                                          </p:spTgt>
                                        </p:tgtEl>
                                        <p:attrNameLst>
                                          <p:attrName>style.visibility</p:attrName>
                                        </p:attrNameLst>
                                      </p:cBhvr>
                                      <p:to>
                                        <p:strVal val="visible"/>
                                      </p:to>
                                    </p:set>
                                    <p:anim calcmode="lin" valueType="num">
                                      <p:cBhvr>
                                        <p:cTn id="21" dur="1000" fill="hold"/>
                                        <p:tgtEl>
                                          <p:spTgt spid="819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819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819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8195">
                                            <p:txEl>
                                              <p:pRg st="3" end="3"/>
                                            </p:txEl>
                                          </p:spTgt>
                                        </p:tgtEl>
                                        <p:attrNameLst>
                                          <p:attrName>style.visibility</p:attrName>
                                        </p:attrNameLst>
                                      </p:cBhvr>
                                      <p:to>
                                        <p:strVal val="visible"/>
                                      </p:to>
                                    </p:set>
                                    <p:anim calcmode="lin" valueType="num">
                                      <p:cBhvr>
                                        <p:cTn id="28" dur="1000" fill="hold"/>
                                        <p:tgtEl>
                                          <p:spTgt spid="8195">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8195">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48482"/>
            <a:ext cx="8229600" cy="768350"/>
          </a:xfrm>
        </p:spPr>
        <p:txBody>
          <a:bodyPr/>
          <a:lstStyle/>
          <a:p>
            <a:pPr>
              <a:defRPr/>
            </a:pPr>
            <a:r>
              <a:rPr lang="en-US" dirty="0" smtClean="0"/>
              <a:t>The dog ran </a:t>
            </a:r>
            <a:r>
              <a:rPr lang="en-US" dirty="0" smtClean="0">
                <a:solidFill>
                  <a:schemeClr val="accent2"/>
                </a:solidFill>
              </a:rPr>
              <a:t>after</a:t>
            </a:r>
            <a:r>
              <a:rPr lang="en-US" dirty="0" smtClean="0"/>
              <a:t> the </a:t>
            </a:r>
            <a:r>
              <a:rPr lang="en-US" dirty="0" smtClean="0">
                <a:solidFill>
                  <a:srgbClr val="006600"/>
                </a:solidFill>
                <a:effectLst>
                  <a:outerShdw blurRad="38100" dist="38100" dir="2700000" algn="tl">
                    <a:srgbClr val="000000">
                      <a:alpha val="43137"/>
                    </a:srgbClr>
                  </a:outerShdw>
                </a:effectLst>
              </a:rPr>
              <a:t>butterfly</a:t>
            </a:r>
            <a:r>
              <a:rPr lang="en-US" dirty="0" smtClean="0"/>
              <a:t>. </a:t>
            </a:r>
            <a:br>
              <a:rPr lang="en-US" dirty="0" smtClean="0"/>
            </a:br>
            <a:endParaRPr lang="en-US" dirty="0">
              <a:effectLst>
                <a:outerShdw blurRad="38100" dist="38100" dir="2700000" algn="tl">
                  <a:srgbClr val="000000">
                    <a:alpha val="43137"/>
                  </a:srgbClr>
                </a:outerShdw>
              </a:effectLst>
            </a:endParaRPr>
          </a:p>
        </p:txBody>
      </p:sp>
      <p:sp>
        <p:nvSpPr>
          <p:cNvPr id="13" name="Slide Number Placeholder 12"/>
          <p:cNvSpPr>
            <a:spLocks noGrp="1"/>
          </p:cNvSpPr>
          <p:nvPr>
            <p:ph type="sldNum" sz="quarter" idx="10"/>
          </p:nvPr>
        </p:nvSpPr>
        <p:spPr/>
        <p:txBody>
          <a:bodyPr/>
          <a:lstStyle/>
          <a:p>
            <a:pPr>
              <a:defRPr/>
            </a:pPr>
            <a:fld id="{BD48BC4D-2048-4703-9ECA-0EA8FD2BB1CE}" type="slidenum">
              <a:rPr lang="en-US" smtClean="0"/>
              <a:pPr>
                <a:defRPr/>
              </a:pPr>
              <a:t>30</a:t>
            </a:fld>
            <a:endParaRPr lang="en-US"/>
          </a:p>
        </p:txBody>
      </p:sp>
      <p:sp>
        <p:nvSpPr>
          <p:cNvPr id="48132" name="Rectangle 3"/>
          <p:cNvSpPr>
            <a:spLocks noChangeArrowheads="1"/>
          </p:cNvSpPr>
          <p:nvPr/>
        </p:nvSpPr>
        <p:spPr bwMode="auto">
          <a:xfrm>
            <a:off x="559028" y="1793205"/>
            <a:ext cx="5611921" cy="523220"/>
          </a:xfrm>
          <a:prstGeom prst="rect">
            <a:avLst/>
          </a:prstGeom>
          <a:noFill/>
          <a:ln w="9525">
            <a:noFill/>
            <a:miter lim="800000"/>
            <a:headEnd/>
            <a:tailEnd/>
          </a:ln>
        </p:spPr>
        <p:txBody>
          <a:bodyPr wrap="none">
            <a:spAutoFit/>
          </a:bodyPr>
          <a:lstStyle/>
          <a:p>
            <a:pPr>
              <a:defRPr/>
            </a:pPr>
            <a:r>
              <a:rPr lang="en-US" sz="2800" i="1" dirty="0">
                <a:latin typeface="+mn-lt"/>
              </a:rPr>
              <a:t>Example of segmenting into </a:t>
            </a:r>
            <a:r>
              <a:rPr lang="en-US" sz="2800" i="1" u="sng" dirty="0">
                <a:latin typeface="+mn-lt"/>
              </a:rPr>
              <a:t>syllables:</a:t>
            </a:r>
          </a:p>
        </p:txBody>
      </p:sp>
      <p:sp>
        <p:nvSpPr>
          <p:cNvPr id="5" name="Rectangle 4"/>
          <p:cNvSpPr>
            <a:spLocks noChangeArrowheads="1"/>
          </p:cNvSpPr>
          <p:nvPr/>
        </p:nvSpPr>
        <p:spPr bwMode="auto">
          <a:xfrm>
            <a:off x="2430645" y="2479005"/>
            <a:ext cx="2438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600"/>
              <a:t>/</a:t>
            </a:r>
            <a:r>
              <a:rPr lang="en-US" sz="6600">
                <a:solidFill>
                  <a:schemeClr val="accent2"/>
                </a:solidFill>
              </a:rPr>
              <a:t>af</a:t>
            </a:r>
            <a:r>
              <a:rPr lang="en-US" sz="6600"/>
              <a:t> /</a:t>
            </a:r>
          </a:p>
        </p:txBody>
      </p:sp>
      <p:sp>
        <p:nvSpPr>
          <p:cNvPr id="6" name="Rectangle 5"/>
          <p:cNvSpPr>
            <a:spLocks noChangeArrowheads="1"/>
          </p:cNvSpPr>
          <p:nvPr/>
        </p:nvSpPr>
        <p:spPr bwMode="auto">
          <a:xfrm>
            <a:off x="5173845" y="2479005"/>
            <a:ext cx="16446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600" dirty="0"/>
              <a:t>/</a:t>
            </a:r>
            <a:r>
              <a:rPr lang="en-US" sz="6600" dirty="0" err="1">
                <a:solidFill>
                  <a:schemeClr val="accent2"/>
                </a:solidFill>
              </a:rPr>
              <a:t>ter</a:t>
            </a:r>
            <a:r>
              <a:rPr lang="en-US" sz="6600" dirty="0"/>
              <a:t>/</a:t>
            </a:r>
          </a:p>
        </p:txBody>
      </p:sp>
      <p:sp>
        <p:nvSpPr>
          <p:cNvPr id="10" name="Rectangle 3"/>
          <p:cNvSpPr>
            <a:spLocks noChangeArrowheads="1"/>
          </p:cNvSpPr>
          <p:nvPr/>
        </p:nvSpPr>
        <p:spPr bwMode="auto">
          <a:xfrm>
            <a:off x="549684" y="3926805"/>
            <a:ext cx="6580071" cy="523220"/>
          </a:xfrm>
          <a:prstGeom prst="rect">
            <a:avLst/>
          </a:prstGeom>
          <a:noFill/>
          <a:ln w="9525">
            <a:noFill/>
            <a:miter lim="800000"/>
            <a:headEnd/>
            <a:tailEnd/>
          </a:ln>
        </p:spPr>
        <p:txBody>
          <a:bodyPr wrap="none">
            <a:spAutoFit/>
          </a:bodyPr>
          <a:lstStyle/>
          <a:p>
            <a:pPr>
              <a:defRPr/>
            </a:pPr>
            <a:r>
              <a:rPr lang="en-US" sz="2800" i="1" dirty="0">
                <a:latin typeface="+mn-lt"/>
              </a:rPr>
              <a:t>Example of segmenting a </a:t>
            </a:r>
            <a:r>
              <a:rPr lang="en-US" sz="2800" i="1" u="sng" dirty="0">
                <a:latin typeface="+mn-lt"/>
              </a:rPr>
              <a:t>compound word:</a:t>
            </a:r>
          </a:p>
        </p:txBody>
      </p:sp>
      <p:sp>
        <p:nvSpPr>
          <p:cNvPr id="11" name="TextBox 10"/>
          <p:cNvSpPr txBox="1"/>
          <p:nvPr/>
        </p:nvSpPr>
        <p:spPr>
          <a:xfrm>
            <a:off x="1592445" y="4841205"/>
            <a:ext cx="3124200" cy="1108075"/>
          </a:xfrm>
          <a:prstGeom prst="rect">
            <a:avLst/>
          </a:prstGeom>
          <a:noFill/>
        </p:spPr>
        <p:txBody>
          <a:bodyPr>
            <a:spAutoFit/>
          </a:bodyPr>
          <a:lstStyle/>
          <a:p>
            <a:pPr>
              <a:defRPr/>
            </a:pPr>
            <a:r>
              <a:rPr lang="en-US" sz="6600" dirty="0"/>
              <a:t>/</a:t>
            </a:r>
            <a:r>
              <a:rPr lang="en-US" sz="6600" dirty="0">
                <a:solidFill>
                  <a:srgbClr val="006600"/>
                </a:solidFill>
                <a:effectLst>
                  <a:outerShdw blurRad="38100" dist="38100" dir="2700000" algn="tl">
                    <a:srgbClr val="000000">
                      <a:alpha val="43137"/>
                    </a:srgbClr>
                  </a:outerShdw>
                </a:effectLst>
              </a:rPr>
              <a:t>butter</a:t>
            </a:r>
            <a:r>
              <a:rPr lang="en-US" sz="6600" dirty="0"/>
              <a:t>/   </a:t>
            </a:r>
            <a:endParaRPr lang="en-US" sz="6600" dirty="0">
              <a:solidFill>
                <a:schemeClr val="accent5">
                  <a:lumMod val="25000"/>
                </a:schemeClr>
              </a:solidFill>
            </a:endParaRPr>
          </a:p>
        </p:txBody>
      </p:sp>
      <p:sp>
        <p:nvSpPr>
          <p:cNvPr id="12" name="TextBox 11"/>
          <p:cNvSpPr txBox="1"/>
          <p:nvPr/>
        </p:nvSpPr>
        <p:spPr>
          <a:xfrm>
            <a:off x="5410200" y="4841205"/>
            <a:ext cx="1752600" cy="1108075"/>
          </a:xfrm>
          <a:prstGeom prst="rect">
            <a:avLst/>
          </a:prstGeom>
          <a:noFill/>
        </p:spPr>
        <p:txBody>
          <a:bodyPr>
            <a:spAutoFit/>
          </a:bodyPr>
          <a:lstStyle/>
          <a:p>
            <a:pPr>
              <a:defRPr/>
            </a:pPr>
            <a:r>
              <a:rPr lang="en-US" sz="6600" dirty="0"/>
              <a:t>/</a:t>
            </a:r>
            <a:r>
              <a:rPr lang="en-US" sz="6600" dirty="0">
                <a:solidFill>
                  <a:srgbClr val="006600"/>
                </a:solidFill>
                <a:effectLst>
                  <a:outerShdw blurRad="38100" dist="38100" dir="2700000" algn="tl">
                    <a:srgbClr val="000000">
                      <a:alpha val="43137"/>
                    </a:srgbClr>
                  </a:outerShdw>
                </a:effectLst>
              </a:rPr>
              <a:t>fly</a:t>
            </a:r>
            <a:r>
              <a:rPr lang="en-US" sz="6600" dirty="0"/>
              <a:t>/</a:t>
            </a:r>
          </a:p>
        </p:txBody>
      </p:sp>
    </p:spTree>
    <p:extLst>
      <p:ext uri="{BB962C8B-B14F-4D97-AF65-F5344CB8AC3E}">
        <p14:creationId xmlns:p14="http://schemas.microsoft.com/office/powerpoint/2010/main" val="1768120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813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1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txBox="1">
            <a:spLocks noChangeArrowheads="1"/>
          </p:cNvSpPr>
          <p:nvPr/>
        </p:nvSpPr>
        <p:spPr bwMode="auto">
          <a:xfrm>
            <a:off x="-21704" y="1066081"/>
            <a:ext cx="9144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80000"/>
              </a:lnSpc>
            </a:pPr>
            <a:r>
              <a:rPr lang="en-US" sz="3200" dirty="0">
                <a:latin typeface="+mn-lt"/>
              </a:rPr>
              <a:t>Scaffolds for Syllable </a:t>
            </a:r>
            <a:r>
              <a:rPr lang="en-US" sz="3200" dirty="0" smtClean="0">
                <a:solidFill>
                  <a:srgbClr val="009900"/>
                </a:solidFill>
                <a:latin typeface="+mn-lt"/>
              </a:rPr>
              <a:t>Blending </a:t>
            </a:r>
            <a:r>
              <a:rPr lang="en-US" sz="3200" dirty="0" smtClean="0">
                <a:latin typeface="+mn-lt"/>
              </a:rPr>
              <a:t>And </a:t>
            </a:r>
            <a:r>
              <a:rPr lang="en-US" sz="3200" dirty="0">
                <a:solidFill>
                  <a:srgbClr val="FF0000"/>
                </a:solidFill>
                <a:latin typeface="+mn-lt"/>
              </a:rPr>
              <a:t>Segmenting</a:t>
            </a:r>
            <a:r>
              <a:rPr lang="en-US" sz="3200" dirty="0">
                <a:latin typeface="+mn-lt"/>
              </a:rPr>
              <a:t> </a:t>
            </a:r>
            <a:endParaRPr lang="en-US" sz="3200" dirty="0">
              <a:solidFill>
                <a:srgbClr val="009900"/>
              </a:solidFill>
              <a:latin typeface="+mn-lt"/>
            </a:endParaRPr>
          </a:p>
        </p:txBody>
      </p:sp>
      <p:sp>
        <p:nvSpPr>
          <p:cNvPr id="3" name="Rectangle 3"/>
          <p:cNvSpPr txBox="1">
            <a:spLocks noChangeArrowheads="1"/>
          </p:cNvSpPr>
          <p:nvPr/>
        </p:nvSpPr>
        <p:spPr>
          <a:xfrm>
            <a:off x="457200" y="1762125"/>
            <a:ext cx="3962400" cy="1181819"/>
          </a:xfrm>
          <a:prstGeom prst="rect">
            <a:avLst/>
          </a:prstGeom>
        </p:spPr>
        <p:txBody>
          <a:bodyPr>
            <a:normAutofit/>
          </a:bodyPr>
          <a:lstStyle/>
          <a:p>
            <a:pPr marL="517525" indent="-338138">
              <a:lnSpc>
                <a:spcPct val="80000"/>
              </a:lnSpc>
              <a:spcBef>
                <a:spcPct val="20000"/>
              </a:spcBef>
              <a:buFont typeface="Arial" pitchFamily="34" charset="0"/>
              <a:buChar char="•"/>
              <a:defRPr/>
            </a:pPr>
            <a:r>
              <a:rPr lang="en-US" sz="3200" kern="0" dirty="0">
                <a:solidFill>
                  <a:srgbClr val="009900"/>
                </a:solidFill>
                <a:latin typeface="+mn-lt"/>
                <a:cs typeface="Arial" panose="020B0604020202020204" pitchFamily="34" charset="0"/>
              </a:rPr>
              <a:t>Palms up</a:t>
            </a:r>
          </a:p>
          <a:p>
            <a:pPr marL="517525" indent="-338138">
              <a:lnSpc>
                <a:spcPct val="80000"/>
              </a:lnSpc>
              <a:spcBef>
                <a:spcPct val="20000"/>
              </a:spcBef>
              <a:buClr>
                <a:srgbClr val="FF0000"/>
              </a:buClr>
              <a:defRPr/>
            </a:pPr>
            <a:r>
              <a:rPr lang="en-US" sz="3200" i="1" kern="0" dirty="0">
                <a:latin typeface="Arial" panose="020B0604020202020204" pitchFamily="34" charset="0"/>
                <a:cs typeface="Arial" panose="020B0604020202020204" pitchFamily="34" charset="0"/>
              </a:rPr>
              <a:t>   </a:t>
            </a:r>
            <a:r>
              <a:rPr lang="en-US" sz="3200" i="1" kern="0" dirty="0" err="1">
                <a:solidFill>
                  <a:schemeClr val="accent2"/>
                </a:solidFill>
                <a:latin typeface="Arial" panose="020B0604020202020204" pitchFamily="34" charset="0"/>
                <a:cs typeface="Arial" panose="020B0604020202020204" pitchFamily="34" charset="0"/>
              </a:rPr>
              <a:t>ta▪ble</a:t>
            </a:r>
            <a:r>
              <a:rPr lang="en-US" sz="3200" i="1" kern="0" dirty="0">
                <a:latin typeface="Arial" panose="020B0604020202020204" pitchFamily="34" charset="0"/>
                <a:cs typeface="Arial" panose="020B0604020202020204" pitchFamily="34" charset="0"/>
              </a:rPr>
              <a:t>, </a:t>
            </a:r>
            <a:r>
              <a:rPr lang="en-US" sz="3200" i="1" kern="0" dirty="0">
                <a:solidFill>
                  <a:schemeClr val="accent2"/>
                </a:solidFill>
                <a:latin typeface="Arial" panose="020B0604020202020204" pitchFamily="34" charset="0"/>
                <a:cs typeface="Arial" panose="020B0604020202020204" pitchFamily="34" charset="0"/>
              </a:rPr>
              <a:t> </a:t>
            </a:r>
            <a:r>
              <a:rPr lang="en-US" sz="3200" i="1" kern="0" dirty="0" err="1">
                <a:solidFill>
                  <a:schemeClr val="accent2"/>
                </a:solidFill>
                <a:latin typeface="Arial" panose="020B0604020202020204" pitchFamily="34" charset="0"/>
                <a:cs typeface="Arial" panose="020B0604020202020204" pitchFamily="34" charset="0"/>
              </a:rPr>
              <a:t>bas▪</a:t>
            </a:r>
            <a:r>
              <a:rPr lang="en-US" sz="3200" i="1" kern="0" dirty="0" err="1" smtClean="0">
                <a:solidFill>
                  <a:schemeClr val="accent2"/>
                </a:solidFill>
                <a:latin typeface="Arial" panose="020B0604020202020204" pitchFamily="34" charset="0"/>
                <a:cs typeface="Arial" panose="020B0604020202020204" pitchFamily="34" charset="0"/>
              </a:rPr>
              <a:t>ket</a:t>
            </a:r>
            <a:r>
              <a:rPr lang="en-US" sz="3200" i="1" kern="0" dirty="0" smtClean="0">
                <a:solidFill>
                  <a:schemeClr val="accent2"/>
                </a:solidFill>
                <a:latin typeface="Arial" panose="020B0604020202020204" pitchFamily="34" charset="0"/>
                <a:cs typeface="Arial" panose="020B0604020202020204" pitchFamily="34" charset="0"/>
              </a:rPr>
              <a:t>  </a:t>
            </a:r>
            <a:endParaRPr lang="en-US" sz="3200" i="1" kern="0" dirty="0">
              <a:latin typeface="Arial" panose="020B0604020202020204" pitchFamily="34" charset="0"/>
              <a:cs typeface="Arial" panose="020B0604020202020204" pitchFamily="34" charset="0"/>
            </a:endParaRPr>
          </a:p>
          <a:p>
            <a:pPr marL="517525" indent="-338138">
              <a:lnSpc>
                <a:spcPct val="80000"/>
              </a:lnSpc>
              <a:spcBef>
                <a:spcPct val="20000"/>
              </a:spcBef>
              <a:buClr>
                <a:srgbClr val="FF0000"/>
              </a:buClr>
              <a:buFontTx/>
              <a:buChar char="•"/>
              <a:defRPr/>
            </a:pPr>
            <a:endParaRPr lang="en-US" sz="1000" i="1" kern="0" dirty="0">
              <a:latin typeface="+mn-lt"/>
            </a:endParaRPr>
          </a:p>
          <a:p>
            <a:pPr marL="342900" indent="-342900">
              <a:lnSpc>
                <a:spcPct val="80000"/>
              </a:lnSpc>
              <a:spcBef>
                <a:spcPct val="20000"/>
              </a:spcBef>
              <a:buClr>
                <a:srgbClr val="FF0000"/>
              </a:buClr>
              <a:defRPr/>
            </a:pPr>
            <a:endParaRPr lang="en-US" sz="3200" i="1" kern="0" dirty="0">
              <a:solidFill>
                <a:schemeClr val="accent2"/>
              </a:solidFill>
            </a:endParaRPr>
          </a:p>
          <a:p>
            <a:pPr marL="517525" lvl="7" indent="-338138" eaLnBrk="0" hangingPunct="0">
              <a:spcBef>
                <a:spcPct val="20000"/>
              </a:spcBef>
              <a:buClr>
                <a:srgbClr val="FF0000"/>
              </a:buClr>
              <a:defRPr/>
            </a:pPr>
            <a:endParaRPr lang="en-US" sz="1600" i="1" kern="0" dirty="0">
              <a:latin typeface="+mn-lt"/>
            </a:endParaRPr>
          </a:p>
        </p:txBody>
      </p:sp>
      <p:pic>
        <p:nvPicPr>
          <p:cNvPr id="172034" name="Picture 2" descr="C:\Documents and Settings\rbeegle\Local Settings\Temporary Internet Files\Content.IE5\Q13S54FY\MPj0411792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796504"/>
            <a:ext cx="1295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6" name="Picture 4" descr="C:\Documents and Settings\rbeegle\Local Settings\Temporary Internet Files\Content.IE5\XFJG11GP\MCj0078710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5875" y="2888704"/>
            <a:ext cx="135572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9"/>
          <p:cNvSpPr>
            <a:spLocks noGrp="1"/>
          </p:cNvSpPr>
          <p:nvPr>
            <p:ph type="sldNum" sz="quarter" idx="10"/>
          </p:nvPr>
        </p:nvSpPr>
        <p:spPr/>
        <p:txBody>
          <a:bodyPr/>
          <a:lstStyle/>
          <a:p>
            <a:pPr>
              <a:defRPr/>
            </a:pPr>
            <a:fld id="{B3EFA17D-FEEA-4FD1-8E34-F7F7D54B694E}" type="slidenum">
              <a:rPr lang="en-US" smtClean="0"/>
              <a:pPr>
                <a:defRPr/>
              </a:pPr>
              <a:t>31</a:t>
            </a:fld>
            <a:endParaRPr lang="en-US"/>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8400" y="4909730"/>
            <a:ext cx="994331" cy="1255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3342327"/>
            <a:ext cx="8229600" cy="1446550"/>
          </a:xfrm>
          <a:prstGeom prst="rect">
            <a:avLst/>
          </a:prstGeom>
          <a:noFill/>
        </p:spPr>
        <p:txBody>
          <a:bodyPr wrap="square" rtlCol="0">
            <a:spAutoFit/>
          </a:bodyPr>
          <a:lstStyle/>
          <a:p>
            <a:pPr marL="517525" lvl="7" indent="-338138" eaLnBrk="0" hangingPunct="0">
              <a:spcBef>
                <a:spcPct val="20000"/>
              </a:spcBef>
              <a:buFont typeface="Arial" pitchFamily="34" charset="0"/>
              <a:buChar char="•"/>
              <a:defRPr/>
            </a:pPr>
            <a:r>
              <a:rPr lang="en-US" sz="3200" kern="0" dirty="0">
                <a:solidFill>
                  <a:srgbClr val="009900"/>
                </a:solidFill>
                <a:latin typeface="+mn-lt"/>
              </a:rPr>
              <a:t>Arm blending</a:t>
            </a:r>
          </a:p>
          <a:p>
            <a:pPr marL="342900" indent="-342900">
              <a:lnSpc>
                <a:spcPct val="80000"/>
              </a:lnSpc>
              <a:spcBef>
                <a:spcPct val="20000"/>
              </a:spcBef>
              <a:buClr>
                <a:srgbClr val="FF0000"/>
              </a:buClr>
              <a:defRPr/>
            </a:pPr>
            <a:r>
              <a:rPr lang="en-US" sz="3200" i="1" kern="0" dirty="0"/>
              <a:t>	  </a:t>
            </a:r>
            <a:r>
              <a:rPr lang="en-US" sz="3200" i="1" kern="0" dirty="0" err="1">
                <a:solidFill>
                  <a:schemeClr val="accent2"/>
                </a:solidFill>
              </a:rPr>
              <a:t>pro▪fes▪sion▪al</a:t>
            </a:r>
            <a:r>
              <a:rPr lang="en-US" sz="3200" i="1" kern="0" dirty="0">
                <a:solidFill>
                  <a:schemeClr val="accent2"/>
                </a:solidFill>
              </a:rPr>
              <a:t>, </a:t>
            </a:r>
            <a:r>
              <a:rPr lang="en-US" sz="3200" i="1" kern="0" dirty="0" err="1">
                <a:solidFill>
                  <a:schemeClr val="accent2"/>
                </a:solidFill>
              </a:rPr>
              <a:t>chry▪san▪the▪mum</a:t>
            </a:r>
            <a:endParaRPr lang="en-US" sz="3200" i="1" kern="0" dirty="0">
              <a:solidFill>
                <a:schemeClr val="accent2"/>
              </a:solidFill>
            </a:endParaRPr>
          </a:p>
          <a:p>
            <a:endParaRPr lang="en-US" dirty="0"/>
          </a:p>
        </p:txBody>
      </p:sp>
      <p:sp>
        <p:nvSpPr>
          <p:cNvPr id="5" name="TextBox 4"/>
          <p:cNvSpPr txBox="1"/>
          <p:nvPr/>
        </p:nvSpPr>
        <p:spPr>
          <a:xfrm>
            <a:off x="457200" y="5054172"/>
            <a:ext cx="5791200" cy="1471172"/>
          </a:xfrm>
          <a:prstGeom prst="rect">
            <a:avLst/>
          </a:prstGeom>
          <a:noFill/>
        </p:spPr>
        <p:txBody>
          <a:bodyPr wrap="square" rtlCol="0">
            <a:spAutoFit/>
          </a:bodyPr>
          <a:lstStyle/>
          <a:p>
            <a:pPr marL="517525" indent="-338138">
              <a:lnSpc>
                <a:spcPct val="80000"/>
              </a:lnSpc>
              <a:spcBef>
                <a:spcPct val="20000"/>
              </a:spcBef>
              <a:buFont typeface="Arial" pitchFamily="34" charset="0"/>
              <a:buChar char="•"/>
              <a:defRPr/>
            </a:pPr>
            <a:r>
              <a:rPr lang="en-US" sz="3200" kern="0" dirty="0">
                <a:solidFill>
                  <a:srgbClr val="FF0000"/>
                </a:solidFill>
                <a:latin typeface="+mn-lt"/>
              </a:rPr>
              <a:t>Cutting Board &amp; Scissors</a:t>
            </a:r>
          </a:p>
          <a:p>
            <a:pPr marL="517525" indent="-338138">
              <a:lnSpc>
                <a:spcPct val="80000"/>
              </a:lnSpc>
              <a:spcBef>
                <a:spcPct val="20000"/>
              </a:spcBef>
              <a:buClr>
                <a:srgbClr val="FF0000"/>
              </a:buClr>
              <a:defRPr/>
            </a:pPr>
            <a:r>
              <a:rPr lang="en-US" sz="3200" i="1" kern="0" dirty="0"/>
              <a:t>    </a:t>
            </a:r>
            <a:r>
              <a:rPr lang="en-US" sz="3200" i="1" kern="0" dirty="0" err="1">
                <a:solidFill>
                  <a:schemeClr val="accent2"/>
                </a:solidFill>
              </a:rPr>
              <a:t>cur▪rent▪ly</a:t>
            </a:r>
            <a:r>
              <a:rPr lang="en-US" sz="3200" i="1" kern="0" dirty="0">
                <a:solidFill>
                  <a:schemeClr val="accent2"/>
                </a:solidFill>
              </a:rPr>
              <a:t>,  </a:t>
            </a:r>
            <a:r>
              <a:rPr lang="en-US" sz="3200" i="1" kern="0" dirty="0" err="1" smtClean="0">
                <a:solidFill>
                  <a:schemeClr val="accent2"/>
                </a:solidFill>
              </a:rPr>
              <a:t>fan·tas·tic</a:t>
            </a:r>
            <a:endParaRPr lang="en-US" sz="3200" i="1" kern="0" dirty="0">
              <a:solidFill>
                <a:schemeClr val="accent2"/>
              </a:solidFill>
            </a:endParaRPr>
          </a:p>
          <a:p>
            <a:endParaRPr lang="en-US" sz="3200" dirty="0"/>
          </a:p>
        </p:txBody>
      </p:sp>
    </p:spTree>
    <p:extLst>
      <p:ext uri="{BB962C8B-B14F-4D97-AF65-F5344CB8AC3E}">
        <p14:creationId xmlns:p14="http://schemas.microsoft.com/office/powerpoint/2010/main" val="36078318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20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20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825278"/>
            <a:ext cx="6940550" cy="556260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9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312" y="764704"/>
            <a:ext cx="1371600" cy="177800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0"/>
          </p:nvPr>
        </p:nvSpPr>
        <p:spPr/>
        <p:txBody>
          <a:bodyPr/>
          <a:lstStyle/>
          <a:p>
            <a:pPr>
              <a:defRPr/>
            </a:pPr>
            <a:fld id="{37B671D4-3220-4CFA-B49D-2175617FB9E4}" type="slidenum">
              <a:rPr lang="en-US" smtClean="0"/>
              <a:pPr>
                <a:defRPr/>
              </a:pPr>
              <a:t>32</a:t>
            </a:fld>
            <a:endParaRPr lang="en-US"/>
          </a:p>
        </p:txBody>
      </p:sp>
    </p:spTree>
    <p:extLst>
      <p:ext uri="{BB962C8B-B14F-4D97-AF65-F5344CB8AC3E}">
        <p14:creationId xmlns:p14="http://schemas.microsoft.com/office/powerpoint/2010/main" val="40725346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reeform 22" descr="90%"/>
          <p:cNvSpPr>
            <a:spLocks/>
          </p:cNvSpPr>
          <p:nvPr/>
        </p:nvSpPr>
        <p:spPr bwMode="auto">
          <a:xfrm rot="-152884">
            <a:off x="1562100" y="5070475"/>
            <a:ext cx="1627188" cy="1752600"/>
          </a:xfrm>
          <a:custGeom>
            <a:avLst/>
            <a:gdLst>
              <a:gd name="T0" fmla="*/ 0 w 945"/>
              <a:gd name="T1" fmla="*/ 0 h 739"/>
              <a:gd name="T2" fmla="*/ 0 w 945"/>
              <a:gd name="T3" fmla="*/ 2147483647 h 739"/>
              <a:gd name="T4" fmla="*/ 2147483647 w 945"/>
              <a:gd name="T5" fmla="*/ 2147483647 h 739"/>
              <a:gd name="T6" fmla="*/ 2147483647 w 945"/>
              <a:gd name="T7" fmla="*/ 2147483647 h 739"/>
              <a:gd name="T8" fmla="*/ 0 w 945"/>
              <a:gd name="T9" fmla="*/ 0 h 739"/>
              <a:gd name="T10" fmla="*/ 0 60000 65536"/>
              <a:gd name="T11" fmla="*/ 0 60000 65536"/>
              <a:gd name="T12" fmla="*/ 0 60000 65536"/>
              <a:gd name="T13" fmla="*/ 0 60000 65536"/>
              <a:gd name="T14" fmla="*/ 0 60000 65536"/>
              <a:gd name="T15" fmla="*/ 0 w 945"/>
              <a:gd name="T16" fmla="*/ 0 h 739"/>
              <a:gd name="T17" fmla="*/ 945 w 945"/>
              <a:gd name="T18" fmla="*/ 739 h 739"/>
            </a:gdLst>
            <a:ahLst/>
            <a:cxnLst>
              <a:cxn ang="T10">
                <a:pos x="T0" y="T1"/>
              </a:cxn>
              <a:cxn ang="T11">
                <a:pos x="T2" y="T3"/>
              </a:cxn>
              <a:cxn ang="T12">
                <a:pos x="T4" y="T5"/>
              </a:cxn>
              <a:cxn ang="T13">
                <a:pos x="T6" y="T7"/>
              </a:cxn>
              <a:cxn ang="T14">
                <a:pos x="T8" y="T9"/>
              </a:cxn>
            </a:cxnLst>
            <a:rect l="T15" t="T16" r="T17" b="T18"/>
            <a:pathLst>
              <a:path w="945" h="739">
                <a:moveTo>
                  <a:pt x="0" y="0"/>
                </a:moveTo>
                <a:lnTo>
                  <a:pt x="0" y="443"/>
                </a:lnTo>
                <a:lnTo>
                  <a:pt x="944" y="738"/>
                </a:lnTo>
                <a:lnTo>
                  <a:pt x="944" y="295"/>
                </a:lnTo>
                <a:lnTo>
                  <a:pt x="0" y="0"/>
                </a:lnTo>
              </a:path>
            </a:pathLst>
          </a:custGeom>
          <a:solidFill>
            <a:srgbClr val="00B0F0"/>
          </a:solidFill>
          <a:ln w="12700" cap="rnd">
            <a:solidFill>
              <a:srgbClr val="000000"/>
            </a:solidFill>
            <a:round/>
            <a:headEnd/>
            <a:tailEnd/>
          </a:ln>
        </p:spPr>
        <p:txBody>
          <a:bodyPr/>
          <a:lstStyle/>
          <a:p>
            <a:endParaRPr lang="en-US"/>
          </a:p>
        </p:txBody>
      </p:sp>
      <p:sp>
        <p:nvSpPr>
          <p:cNvPr id="21507" name="Rectangle 3"/>
          <p:cNvSpPr>
            <a:spLocks noChangeArrowheads="1"/>
          </p:cNvSpPr>
          <p:nvPr/>
        </p:nvSpPr>
        <p:spPr bwMode="auto">
          <a:xfrm>
            <a:off x="150829" y="836712"/>
            <a:ext cx="2674168" cy="1066800"/>
          </a:xfrm>
          <a:prstGeom prst="rect">
            <a:avLst/>
          </a:prstGeom>
          <a:noFill/>
          <a:ln w="12700">
            <a:noFill/>
            <a:miter lim="800000"/>
            <a:headEnd/>
            <a:tailEnd/>
          </a:ln>
          <a:effectLst>
            <a:outerShdw dist="17961" dir="2700000" algn="ctr" rotWithShape="0">
              <a:srgbClr val="8D8D8D"/>
            </a:outerShdw>
          </a:effectLst>
        </p:spPr>
        <p:txBody>
          <a:bodyPr lIns="90477" tIns="44445" rIns="90477" bIns="44445" anchor="ctr"/>
          <a:lstStyle/>
          <a:p>
            <a:pPr eaLnBrk="0" fontAlgn="auto" hangingPunct="0">
              <a:lnSpc>
                <a:spcPct val="90000"/>
              </a:lnSpc>
              <a:spcBef>
                <a:spcPts val="0"/>
              </a:spcBef>
              <a:spcAft>
                <a:spcPts val="0"/>
              </a:spcAft>
              <a:defRPr/>
            </a:pPr>
            <a:r>
              <a:rPr lang="en-US" sz="2800" b="1" dirty="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effectLst>
                  <a:outerShdw blurRad="38100" dist="38100" dir="2700000" algn="tl">
                    <a:srgbClr val="000000"/>
                  </a:outerShdw>
                </a:effectLst>
                <a:latin typeface="+mn-lt"/>
              </a:rPr>
              <a:t>Phonological Awareness Continuum</a:t>
            </a:r>
          </a:p>
        </p:txBody>
      </p:sp>
      <p:sp>
        <p:nvSpPr>
          <p:cNvPr id="83972" name="Freeform 9"/>
          <p:cNvSpPr>
            <a:spLocks/>
          </p:cNvSpPr>
          <p:nvPr/>
        </p:nvSpPr>
        <p:spPr bwMode="auto">
          <a:xfrm>
            <a:off x="5699125" y="1743075"/>
            <a:ext cx="2803525" cy="539750"/>
          </a:xfrm>
          <a:custGeom>
            <a:avLst/>
            <a:gdLst>
              <a:gd name="T0" fmla="*/ 2147483647 w 2214"/>
              <a:gd name="T1" fmla="*/ 0 h 286"/>
              <a:gd name="T2" fmla="*/ 2147483647 w 2214"/>
              <a:gd name="T3" fmla="*/ 2147483647 h 286"/>
              <a:gd name="T4" fmla="*/ 2147483647 w 2214"/>
              <a:gd name="T5" fmla="*/ 2147483647 h 286"/>
              <a:gd name="T6" fmla="*/ 0 w 2214"/>
              <a:gd name="T7" fmla="*/ 0 h 286"/>
              <a:gd name="T8" fmla="*/ 2147483647 w 2214"/>
              <a:gd name="T9" fmla="*/ 0 h 286"/>
              <a:gd name="T10" fmla="*/ 0 60000 65536"/>
              <a:gd name="T11" fmla="*/ 0 60000 65536"/>
              <a:gd name="T12" fmla="*/ 0 60000 65536"/>
              <a:gd name="T13" fmla="*/ 0 60000 65536"/>
              <a:gd name="T14" fmla="*/ 0 60000 65536"/>
              <a:gd name="T15" fmla="*/ 0 w 2214"/>
              <a:gd name="T16" fmla="*/ 0 h 286"/>
              <a:gd name="T17" fmla="*/ 2214 w 2214"/>
              <a:gd name="T18" fmla="*/ 286 h 286"/>
            </a:gdLst>
            <a:ahLst/>
            <a:cxnLst>
              <a:cxn ang="T10">
                <a:pos x="T0" y="T1"/>
              </a:cxn>
              <a:cxn ang="T11">
                <a:pos x="T2" y="T3"/>
              </a:cxn>
              <a:cxn ang="T12">
                <a:pos x="T4" y="T5"/>
              </a:cxn>
              <a:cxn ang="T13">
                <a:pos x="T6" y="T7"/>
              </a:cxn>
              <a:cxn ang="T14">
                <a:pos x="T8" y="T9"/>
              </a:cxn>
            </a:cxnLst>
            <a:rect l="T15" t="T16" r="T17" b="T18"/>
            <a:pathLst>
              <a:path w="2214" h="286">
                <a:moveTo>
                  <a:pt x="1384" y="0"/>
                </a:moveTo>
                <a:lnTo>
                  <a:pt x="2213" y="285"/>
                </a:lnTo>
                <a:lnTo>
                  <a:pt x="829" y="285"/>
                </a:lnTo>
                <a:lnTo>
                  <a:pt x="0" y="0"/>
                </a:lnTo>
                <a:lnTo>
                  <a:pt x="1384" y="0"/>
                </a:lnTo>
              </a:path>
            </a:pathLst>
          </a:custGeom>
          <a:solidFill>
            <a:srgbClr val="FF33CC"/>
          </a:solidFill>
          <a:ln w="12700" cap="rnd">
            <a:solidFill>
              <a:srgbClr val="000000"/>
            </a:solidFill>
            <a:round/>
            <a:headEnd/>
            <a:tailEnd/>
          </a:ln>
        </p:spPr>
        <p:txBody>
          <a:bodyPr/>
          <a:lstStyle/>
          <a:p>
            <a:endParaRPr lang="en-US"/>
          </a:p>
        </p:txBody>
      </p:sp>
      <p:sp>
        <p:nvSpPr>
          <p:cNvPr id="21529" name="Text Box 25"/>
          <p:cNvSpPr txBox="1">
            <a:spLocks noChangeArrowheads="1"/>
          </p:cNvSpPr>
          <p:nvPr/>
        </p:nvSpPr>
        <p:spPr bwMode="auto">
          <a:xfrm>
            <a:off x="152400" y="5334000"/>
            <a:ext cx="1981200" cy="45720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400" dirty="0">
                <a:solidFill>
                  <a:srgbClr val="00B0F0"/>
                </a:solidFill>
                <a:effectLst>
                  <a:outerShdw blurRad="38100" dist="38100" dir="2700000" algn="tl">
                    <a:srgbClr val="000000">
                      <a:alpha val="43137"/>
                    </a:srgbClr>
                  </a:outerShdw>
                </a:effectLst>
                <a:latin typeface="+mn-lt"/>
              </a:rPr>
              <a:t>Listening</a:t>
            </a:r>
          </a:p>
        </p:txBody>
      </p:sp>
      <p:sp>
        <p:nvSpPr>
          <p:cNvPr id="21508" name="Rectangle 4"/>
          <p:cNvSpPr>
            <a:spLocks noChangeArrowheads="1"/>
          </p:cNvSpPr>
          <p:nvPr/>
        </p:nvSpPr>
        <p:spPr bwMode="auto">
          <a:xfrm>
            <a:off x="685800" y="4343400"/>
            <a:ext cx="1987550" cy="754063"/>
          </a:xfrm>
          <a:prstGeom prst="rect">
            <a:avLst/>
          </a:prstGeom>
          <a:noFill/>
          <a:ln w="12700">
            <a:noFill/>
            <a:miter lim="800000"/>
            <a:headEnd/>
            <a:tailEnd/>
          </a:ln>
        </p:spPr>
        <p:txBody>
          <a:bodyPr lIns="90477" tIns="44445" rIns="90477" bIns="44445">
            <a:spAutoFit/>
          </a:bodyPr>
          <a:lstStyle/>
          <a:p>
            <a:pPr algn="ctr" eaLnBrk="0" fontAlgn="auto" hangingPunct="0">
              <a:lnSpc>
                <a:spcPct val="90000"/>
              </a:lnSpc>
              <a:spcBef>
                <a:spcPts val="0"/>
              </a:spcBef>
              <a:spcAft>
                <a:spcPts val="0"/>
              </a:spcAft>
              <a:defRPr/>
            </a:pPr>
            <a:r>
              <a:rPr lang="en-US" sz="2400" dirty="0">
                <a:solidFill>
                  <a:srgbClr val="33CC33"/>
                </a:solidFill>
                <a:effectLst>
                  <a:outerShdw blurRad="38100" dist="38100" dir="2700000" algn="tl">
                    <a:srgbClr val="000000">
                      <a:alpha val="43137"/>
                    </a:srgbClr>
                  </a:outerShdw>
                </a:effectLst>
                <a:latin typeface="+mn-lt"/>
              </a:rPr>
              <a:t>Rhyme/</a:t>
            </a:r>
          </a:p>
          <a:p>
            <a:pPr algn="ctr" eaLnBrk="0" fontAlgn="auto" hangingPunct="0">
              <a:lnSpc>
                <a:spcPct val="90000"/>
              </a:lnSpc>
              <a:spcBef>
                <a:spcPts val="0"/>
              </a:spcBef>
              <a:spcAft>
                <a:spcPts val="0"/>
              </a:spcAft>
              <a:defRPr/>
            </a:pPr>
            <a:r>
              <a:rPr lang="en-US" sz="2400" dirty="0">
                <a:solidFill>
                  <a:srgbClr val="33CC33"/>
                </a:solidFill>
                <a:effectLst>
                  <a:outerShdw blurRad="38100" dist="38100" dir="2700000" algn="tl">
                    <a:srgbClr val="000000">
                      <a:alpha val="43137"/>
                    </a:srgbClr>
                  </a:outerShdw>
                </a:effectLst>
                <a:latin typeface="+mn-lt"/>
              </a:rPr>
              <a:t>Alliteration</a:t>
            </a:r>
          </a:p>
        </p:txBody>
      </p:sp>
      <p:sp>
        <p:nvSpPr>
          <p:cNvPr id="21509" name="Rectangle 5"/>
          <p:cNvSpPr>
            <a:spLocks noChangeArrowheads="1"/>
          </p:cNvSpPr>
          <p:nvPr/>
        </p:nvSpPr>
        <p:spPr bwMode="auto">
          <a:xfrm>
            <a:off x="1219200" y="3535363"/>
            <a:ext cx="2743200" cy="754062"/>
          </a:xfrm>
          <a:prstGeom prst="rect">
            <a:avLst/>
          </a:prstGeom>
          <a:noFill/>
          <a:ln w="12700">
            <a:noFill/>
            <a:miter lim="800000"/>
            <a:headEnd/>
            <a:tailEnd/>
          </a:ln>
          <a:effectLst/>
        </p:spPr>
        <p:txBody>
          <a:bodyPr lIns="90477" tIns="44445" rIns="90477" bIns="44445">
            <a:spAutoFit/>
          </a:bodyPr>
          <a:lstStyle/>
          <a:p>
            <a:pPr algn="ctr" eaLnBrk="0" fontAlgn="auto" hangingPunct="0">
              <a:lnSpc>
                <a:spcPct val="90000"/>
              </a:lnSpc>
              <a:spcBef>
                <a:spcPts val="0"/>
              </a:spcBef>
              <a:spcAft>
                <a:spcPts val="0"/>
              </a:spcAft>
              <a:defRPr/>
            </a:pPr>
            <a:r>
              <a:rPr lang="en-US" sz="2400" dirty="0">
                <a:solidFill>
                  <a:srgbClr val="FFFF00"/>
                </a:solidFill>
                <a:effectLst>
                  <a:outerShdw blurRad="38100" dist="38100" dir="2700000" algn="tl">
                    <a:srgbClr val="000000">
                      <a:alpha val="43137"/>
                    </a:srgbClr>
                  </a:outerShdw>
                </a:effectLst>
                <a:latin typeface="+mn-lt"/>
              </a:rPr>
              <a:t>Sentence</a:t>
            </a:r>
          </a:p>
          <a:p>
            <a:pPr algn="ctr" eaLnBrk="0" fontAlgn="auto" hangingPunct="0">
              <a:lnSpc>
                <a:spcPct val="90000"/>
              </a:lnSpc>
              <a:spcBef>
                <a:spcPts val="0"/>
              </a:spcBef>
              <a:spcAft>
                <a:spcPts val="0"/>
              </a:spcAft>
              <a:defRPr/>
            </a:pPr>
            <a:r>
              <a:rPr lang="en-US" sz="2400" dirty="0">
                <a:solidFill>
                  <a:srgbClr val="FFFF00"/>
                </a:solidFill>
                <a:effectLst>
                  <a:outerShdw blurRad="38100" dist="38100" dir="2700000" algn="tl">
                    <a:srgbClr val="000000">
                      <a:alpha val="43137"/>
                    </a:srgbClr>
                  </a:outerShdw>
                </a:effectLst>
                <a:latin typeface="+mn-lt"/>
              </a:rPr>
              <a:t>Segmentation</a:t>
            </a:r>
          </a:p>
        </p:txBody>
      </p:sp>
      <p:sp>
        <p:nvSpPr>
          <p:cNvPr id="21510" name="Rectangle 6"/>
          <p:cNvSpPr>
            <a:spLocks noChangeArrowheads="1"/>
          </p:cNvSpPr>
          <p:nvPr/>
        </p:nvSpPr>
        <p:spPr bwMode="auto">
          <a:xfrm>
            <a:off x="1600200" y="2636838"/>
            <a:ext cx="3276600" cy="754062"/>
          </a:xfrm>
          <a:prstGeom prst="rect">
            <a:avLst/>
          </a:prstGeom>
          <a:noFill/>
          <a:ln w="12700">
            <a:noFill/>
            <a:miter lim="800000"/>
            <a:headEnd/>
            <a:tailEnd/>
          </a:ln>
          <a:effectLst/>
        </p:spPr>
        <p:txBody>
          <a:bodyPr lIns="90477" tIns="44445" rIns="90477" bIns="44445">
            <a:spAutoFit/>
          </a:bodyPr>
          <a:lstStyle/>
          <a:p>
            <a:pPr algn="ctr" eaLnBrk="0" fontAlgn="auto" hangingPunct="0">
              <a:lnSpc>
                <a:spcPct val="90000"/>
              </a:lnSpc>
              <a:spcBef>
                <a:spcPts val="0"/>
              </a:spcBef>
              <a:spcAft>
                <a:spcPts val="0"/>
              </a:spcAft>
              <a:defRPr/>
            </a:pPr>
            <a:r>
              <a:rPr lang="en-US" sz="2400" dirty="0">
                <a:solidFill>
                  <a:srgbClr val="FF9900"/>
                </a:solidFill>
                <a:effectLst>
                  <a:outerShdw blurRad="38100" dist="38100" dir="2700000" algn="tl">
                    <a:srgbClr val="000000">
                      <a:alpha val="43137"/>
                    </a:srgbClr>
                  </a:outerShdw>
                </a:effectLst>
                <a:latin typeface="+mn-lt"/>
              </a:rPr>
              <a:t>Syllable Blending</a:t>
            </a:r>
          </a:p>
          <a:p>
            <a:pPr algn="ctr" eaLnBrk="0" fontAlgn="auto" hangingPunct="0">
              <a:lnSpc>
                <a:spcPct val="90000"/>
              </a:lnSpc>
              <a:spcBef>
                <a:spcPts val="0"/>
              </a:spcBef>
              <a:spcAft>
                <a:spcPts val="0"/>
              </a:spcAft>
              <a:defRPr/>
            </a:pPr>
            <a:r>
              <a:rPr lang="en-US" sz="2400" dirty="0">
                <a:solidFill>
                  <a:srgbClr val="FF9900"/>
                </a:solidFill>
                <a:effectLst>
                  <a:outerShdw blurRad="38100" dist="38100" dir="2700000" algn="tl">
                    <a:srgbClr val="000000">
                      <a:alpha val="43137"/>
                    </a:srgbClr>
                  </a:outerShdw>
                </a:effectLst>
                <a:latin typeface="+mn-lt"/>
              </a:rPr>
              <a:t>and Segmentation</a:t>
            </a:r>
          </a:p>
        </p:txBody>
      </p:sp>
      <p:sp>
        <p:nvSpPr>
          <p:cNvPr id="21511" name="Rectangle 7"/>
          <p:cNvSpPr>
            <a:spLocks noChangeArrowheads="1"/>
          </p:cNvSpPr>
          <p:nvPr/>
        </p:nvSpPr>
        <p:spPr bwMode="auto">
          <a:xfrm>
            <a:off x="2438400" y="1798638"/>
            <a:ext cx="3413125" cy="754062"/>
          </a:xfrm>
          <a:prstGeom prst="rect">
            <a:avLst/>
          </a:prstGeom>
          <a:noFill/>
          <a:ln w="12700">
            <a:noFill/>
            <a:miter lim="800000"/>
            <a:headEnd/>
            <a:tailEnd/>
          </a:ln>
          <a:effectLst/>
        </p:spPr>
        <p:txBody>
          <a:bodyPr lIns="90477" tIns="44445" rIns="90477" bIns="44445">
            <a:spAutoFit/>
          </a:bodyPr>
          <a:lstStyle/>
          <a:p>
            <a:pPr algn="ctr" eaLnBrk="0" fontAlgn="auto" hangingPunct="0">
              <a:lnSpc>
                <a:spcPct val="90000"/>
              </a:lnSpc>
              <a:spcBef>
                <a:spcPts val="0"/>
              </a:spcBef>
              <a:spcAft>
                <a:spcPts val="0"/>
              </a:spcAft>
              <a:defRPr/>
            </a:pPr>
            <a:r>
              <a:rPr lang="en-US" sz="2400" dirty="0">
                <a:solidFill>
                  <a:srgbClr val="FF0000"/>
                </a:solidFill>
                <a:effectLst>
                  <a:outerShdw blurRad="38100" dist="38100" dir="2700000" algn="tl">
                    <a:srgbClr val="000000">
                      <a:alpha val="43137"/>
                    </a:srgbClr>
                  </a:outerShdw>
                </a:effectLst>
                <a:latin typeface="+mj-lt"/>
              </a:rPr>
              <a:t>Onset-Rime Blending</a:t>
            </a:r>
          </a:p>
          <a:p>
            <a:pPr algn="ctr" eaLnBrk="0" fontAlgn="auto" hangingPunct="0">
              <a:lnSpc>
                <a:spcPct val="90000"/>
              </a:lnSpc>
              <a:spcBef>
                <a:spcPts val="0"/>
              </a:spcBef>
              <a:spcAft>
                <a:spcPts val="0"/>
              </a:spcAft>
              <a:defRPr/>
            </a:pPr>
            <a:r>
              <a:rPr lang="en-US" sz="2400" dirty="0">
                <a:solidFill>
                  <a:srgbClr val="FF0000"/>
                </a:solidFill>
                <a:effectLst>
                  <a:outerShdw blurRad="38100" dist="38100" dir="2700000" algn="tl">
                    <a:srgbClr val="000000">
                      <a:alpha val="43137"/>
                    </a:srgbClr>
                  </a:outerShdw>
                </a:effectLst>
                <a:latin typeface="+mj-lt"/>
              </a:rPr>
              <a:t>and Segmentation</a:t>
            </a:r>
          </a:p>
        </p:txBody>
      </p:sp>
      <p:sp>
        <p:nvSpPr>
          <p:cNvPr id="21512" name="Rectangle 8"/>
          <p:cNvSpPr>
            <a:spLocks noChangeArrowheads="1"/>
          </p:cNvSpPr>
          <p:nvPr/>
        </p:nvSpPr>
        <p:spPr bwMode="auto">
          <a:xfrm>
            <a:off x="3886200" y="990600"/>
            <a:ext cx="5257800" cy="1031875"/>
          </a:xfrm>
          <a:prstGeom prst="rect">
            <a:avLst/>
          </a:prstGeom>
          <a:noFill/>
          <a:ln w="12700">
            <a:noFill/>
            <a:miter lim="800000"/>
            <a:headEnd/>
            <a:tailEnd/>
          </a:ln>
          <a:effectLst/>
        </p:spPr>
        <p:txBody>
          <a:bodyPr lIns="90477" tIns="44445" rIns="90477" bIns="44445">
            <a:spAutoFit/>
          </a:bodyPr>
          <a:lstStyle/>
          <a:p>
            <a:pPr algn="ctr" eaLnBrk="0" fontAlgn="auto" hangingPunct="0">
              <a:lnSpc>
                <a:spcPct val="90000"/>
              </a:lnSpc>
              <a:spcBef>
                <a:spcPts val="0"/>
              </a:spcBef>
              <a:spcAft>
                <a:spcPts val="0"/>
              </a:spcAft>
              <a:defRPr/>
            </a:pPr>
            <a:r>
              <a:rPr lang="en-US" sz="2400" dirty="0">
                <a:solidFill>
                  <a:srgbClr val="FF33CC"/>
                </a:solidFill>
                <a:effectLst>
                  <a:outerShdw blurRad="38100" dist="38100" dir="2700000" algn="tl">
                    <a:srgbClr val="000000">
                      <a:alpha val="43137"/>
                    </a:srgbClr>
                  </a:outerShdw>
                </a:effectLst>
                <a:latin typeface="+mn-lt"/>
              </a:rPr>
              <a:t>Phoneme Blending, Segmentation, </a:t>
            </a:r>
          </a:p>
          <a:p>
            <a:pPr algn="ctr" eaLnBrk="0" fontAlgn="auto" hangingPunct="0">
              <a:lnSpc>
                <a:spcPct val="90000"/>
              </a:lnSpc>
              <a:spcBef>
                <a:spcPts val="0"/>
              </a:spcBef>
              <a:spcAft>
                <a:spcPts val="0"/>
              </a:spcAft>
              <a:defRPr/>
            </a:pPr>
            <a:r>
              <a:rPr lang="en-US" sz="2400" dirty="0">
                <a:solidFill>
                  <a:srgbClr val="FF33CC"/>
                </a:solidFill>
                <a:effectLst>
                  <a:outerShdw blurRad="38100" dist="38100" dir="2700000" algn="tl">
                    <a:srgbClr val="000000">
                      <a:alpha val="43137"/>
                    </a:srgbClr>
                  </a:outerShdw>
                </a:effectLst>
                <a:latin typeface="+mn-lt"/>
              </a:rPr>
              <a:t>and Manipulation</a:t>
            </a:r>
            <a:r>
              <a:rPr lang="en-US" sz="2000" dirty="0">
                <a:solidFill>
                  <a:srgbClr val="FF33CC"/>
                </a:solidFill>
                <a:effectLst>
                  <a:outerShdw blurRad="38100" dist="38100" dir="2700000" algn="tl">
                    <a:srgbClr val="000000">
                      <a:alpha val="43137"/>
                    </a:srgbClr>
                  </a:outerShdw>
                </a:effectLst>
                <a:latin typeface="Comic Sans MS" pitchFamily="66" charset="0"/>
              </a:rPr>
              <a:t> </a:t>
            </a:r>
          </a:p>
          <a:p>
            <a:pPr algn="ctr" eaLnBrk="0" fontAlgn="auto" hangingPunct="0">
              <a:lnSpc>
                <a:spcPct val="90000"/>
              </a:lnSpc>
              <a:spcBef>
                <a:spcPts val="0"/>
              </a:spcBef>
              <a:spcAft>
                <a:spcPts val="0"/>
              </a:spcAft>
              <a:defRPr/>
            </a:pPr>
            <a:endParaRPr lang="en-US" sz="2000" b="1" dirty="0">
              <a:solidFill>
                <a:schemeClr val="accent2"/>
              </a:solidFill>
              <a:effectLst>
                <a:outerShdw blurRad="38100" dist="38100" dir="2700000" algn="tl">
                  <a:srgbClr val="000000"/>
                </a:outerShdw>
              </a:effectLst>
              <a:latin typeface="Comic Sans MS" pitchFamily="66" charset="0"/>
            </a:endParaRPr>
          </a:p>
        </p:txBody>
      </p:sp>
      <p:sp>
        <p:nvSpPr>
          <p:cNvPr id="83979" name="Freeform 10"/>
          <p:cNvSpPr>
            <a:spLocks/>
          </p:cNvSpPr>
          <p:nvPr/>
        </p:nvSpPr>
        <p:spPr bwMode="auto">
          <a:xfrm>
            <a:off x="4672013" y="2547938"/>
            <a:ext cx="2568575" cy="561975"/>
          </a:xfrm>
          <a:custGeom>
            <a:avLst/>
            <a:gdLst>
              <a:gd name="T0" fmla="*/ 2147483647 w 1618"/>
              <a:gd name="T1" fmla="*/ 0 h 298"/>
              <a:gd name="T2" fmla="*/ 2147483647 w 1618"/>
              <a:gd name="T3" fmla="*/ 2147483647 h 298"/>
              <a:gd name="T4" fmla="*/ 2147483647 w 1618"/>
              <a:gd name="T5" fmla="*/ 2147483647 h 298"/>
              <a:gd name="T6" fmla="*/ 0 w 1618"/>
              <a:gd name="T7" fmla="*/ 0 h 298"/>
              <a:gd name="T8" fmla="*/ 2147483647 w 1618"/>
              <a:gd name="T9" fmla="*/ 0 h 298"/>
              <a:gd name="T10" fmla="*/ 0 60000 65536"/>
              <a:gd name="T11" fmla="*/ 0 60000 65536"/>
              <a:gd name="T12" fmla="*/ 0 60000 65536"/>
              <a:gd name="T13" fmla="*/ 0 60000 65536"/>
              <a:gd name="T14" fmla="*/ 0 60000 65536"/>
              <a:gd name="T15" fmla="*/ 0 w 1618"/>
              <a:gd name="T16" fmla="*/ 0 h 298"/>
              <a:gd name="T17" fmla="*/ 1618 w 1618"/>
              <a:gd name="T18" fmla="*/ 298 h 298"/>
            </a:gdLst>
            <a:ahLst/>
            <a:cxnLst>
              <a:cxn ang="T10">
                <a:pos x="T0" y="T1"/>
              </a:cxn>
              <a:cxn ang="T11">
                <a:pos x="T2" y="T3"/>
              </a:cxn>
              <a:cxn ang="T12">
                <a:pos x="T4" y="T5"/>
              </a:cxn>
              <a:cxn ang="T13">
                <a:pos x="T6" y="T7"/>
              </a:cxn>
              <a:cxn ang="T14">
                <a:pos x="T8" y="T9"/>
              </a:cxn>
            </a:cxnLst>
            <a:rect l="T15" t="T16" r="T17" b="T18"/>
            <a:pathLst>
              <a:path w="1618" h="298">
                <a:moveTo>
                  <a:pt x="647" y="0"/>
                </a:moveTo>
                <a:lnTo>
                  <a:pt x="1617" y="297"/>
                </a:lnTo>
                <a:lnTo>
                  <a:pt x="970" y="297"/>
                </a:lnTo>
                <a:lnTo>
                  <a:pt x="0" y="0"/>
                </a:lnTo>
                <a:lnTo>
                  <a:pt x="647" y="0"/>
                </a:lnTo>
              </a:path>
            </a:pathLst>
          </a:custGeom>
          <a:solidFill>
            <a:srgbClr val="FF0000"/>
          </a:solidFill>
          <a:ln w="12700" cap="rnd">
            <a:solidFill>
              <a:srgbClr val="000000"/>
            </a:solidFill>
            <a:round/>
            <a:headEnd/>
            <a:tailEnd/>
          </a:ln>
        </p:spPr>
        <p:txBody>
          <a:bodyPr/>
          <a:lstStyle/>
          <a:p>
            <a:endParaRPr lang="en-US"/>
          </a:p>
        </p:txBody>
      </p:sp>
      <p:sp>
        <p:nvSpPr>
          <p:cNvPr id="83980" name="Freeform 11"/>
          <p:cNvSpPr>
            <a:spLocks/>
          </p:cNvSpPr>
          <p:nvPr/>
        </p:nvSpPr>
        <p:spPr bwMode="auto">
          <a:xfrm>
            <a:off x="3684588" y="3382963"/>
            <a:ext cx="2527300" cy="566737"/>
          </a:xfrm>
          <a:custGeom>
            <a:avLst/>
            <a:gdLst>
              <a:gd name="T0" fmla="*/ 0 w 1592"/>
              <a:gd name="T1" fmla="*/ 0 h 300"/>
              <a:gd name="T2" fmla="*/ 2147483647 w 1592"/>
              <a:gd name="T3" fmla="*/ 0 h 300"/>
              <a:gd name="T4" fmla="*/ 2147483647 w 1592"/>
              <a:gd name="T5" fmla="*/ 2147483647 h 300"/>
              <a:gd name="T6" fmla="*/ 2147483647 w 1592"/>
              <a:gd name="T7" fmla="*/ 2147483647 h 300"/>
              <a:gd name="T8" fmla="*/ 0 w 1592"/>
              <a:gd name="T9" fmla="*/ 0 h 300"/>
              <a:gd name="T10" fmla="*/ 0 60000 65536"/>
              <a:gd name="T11" fmla="*/ 0 60000 65536"/>
              <a:gd name="T12" fmla="*/ 0 60000 65536"/>
              <a:gd name="T13" fmla="*/ 0 60000 65536"/>
              <a:gd name="T14" fmla="*/ 0 60000 65536"/>
              <a:gd name="T15" fmla="*/ 0 w 1592"/>
              <a:gd name="T16" fmla="*/ 0 h 300"/>
              <a:gd name="T17" fmla="*/ 1592 w 1592"/>
              <a:gd name="T18" fmla="*/ 300 h 300"/>
            </a:gdLst>
            <a:ahLst/>
            <a:cxnLst>
              <a:cxn ang="T10">
                <a:pos x="T0" y="T1"/>
              </a:cxn>
              <a:cxn ang="T11">
                <a:pos x="T2" y="T3"/>
              </a:cxn>
              <a:cxn ang="T12">
                <a:pos x="T4" y="T5"/>
              </a:cxn>
              <a:cxn ang="T13">
                <a:pos x="T6" y="T7"/>
              </a:cxn>
              <a:cxn ang="T14">
                <a:pos x="T8" y="T9"/>
              </a:cxn>
            </a:cxnLst>
            <a:rect l="T15" t="T16" r="T17" b="T18"/>
            <a:pathLst>
              <a:path w="1592" h="300">
                <a:moveTo>
                  <a:pt x="0" y="0"/>
                </a:moveTo>
                <a:lnTo>
                  <a:pt x="622" y="0"/>
                </a:lnTo>
                <a:lnTo>
                  <a:pt x="1591" y="299"/>
                </a:lnTo>
                <a:lnTo>
                  <a:pt x="944" y="299"/>
                </a:lnTo>
                <a:lnTo>
                  <a:pt x="0" y="0"/>
                </a:lnTo>
              </a:path>
            </a:pathLst>
          </a:custGeom>
          <a:solidFill>
            <a:srgbClr val="FF9900"/>
          </a:solidFill>
          <a:ln w="12700" cap="rnd">
            <a:solidFill>
              <a:srgbClr val="000000"/>
            </a:solidFill>
            <a:round/>
            <a:headEnd/>
            <a:tailEnd/>
          </a:ln>
        </p:spPr>
        <p:txBody>
          <a:bodyPr/>
          <a:lstStyle/>
          <a:p>
            <a:endParaRPr lang="en-US"/>
          </a:p>
        </p:txBody>
      </p:sp>
      <p:sp>
        <p:nvSpPr>
          <p:cNvPr id="83981" name="Freeform 12" descr="90%"/>
          <p:cNvSpPr>
            <a:spLocks/>
          </p:cNvSpPr>
          <p:nvPr/>
        </p:nvSpPr>
        <p:spPr bwMode="auto">
          <a:xfrm>
            <a:off x="2655888" y="4225925"/>
            <a:ext cx="2530475" cy="557213"/>
          </a:xfrm>
          <a:custGeom>
            <a:avLst/>
            <a:gdLst>
              <a:gd name="T0" fmla="*/ 0 w 1594"/>
              <a:gd name="T1" fmla="*/ 0 h 295"/>
              <a:gd name="T2" fmla="*/ 2147483647 w 1594"/>
              <a:gd name="T3" fmla="*/ 0 h 295"/>
              <a:gd name="T4" fmla="*/ 2147483647 w 1594"/>
              <a:gd name="T5" fmla="*/ 2147483647 h 295"/>
              <a:gd name="T6" fmla="*/ 2147483647 w 1594"/>
              <a:gd name="T7" fmla="*/ 2147483647 h 295"/>
              <a:gd name="T8" fmla="*/ 0 w 1594"/>
              <a:gd name="T9" fmla="*/ 0 h 295"/>
              <a:gd name="T10" fmla="*/ 0 60000 65536"/>
              <a:gd name="T11" fmla="*/ 0 60000 65536"/>
              <a:gd name="T12" fmla="*/ 0 60000 65536"/>
              <a:gd name="T13" fmla="*/ 0 60000 65536"/>
              <a:gd name="T14" fmla="*/ 0 60000 65536"/>
              <a:gd name="T15" fmla="*/ 0 w 1594"/>
              <a:gd name="T16" fmla="*/ 0 h 295"/>
              <a:gd name="T17" fmla="*/ 1594 w 1594"/>
              <a:gd name="T18" fmla="*/ 295 h 295"/>
            </a:gdLst>
            <a:ahLst/>
            <a:cxnLst>
              <a:cxn ang="T10">
                <a:pos x="T0" y="T1"/>
              </a:cxn>
              <a:cxn ang="T11">
                <a:pos x="T2" y="T3"/>
              </a:cxn>
              <a:cxn ang="T12">
                <a:pos x="T4" y="T5"/>
              </a:cxn>
              <a:cxn ang="T13">
                <a:pos x="T6" y="T7"/>
              </a:cxn>
              <a:cxn ang="T14">
                <a:pos x="T8" y="T9"/>
              </a:cxn>
            </a:cxnLst>
            <a:rect l="T15" t="T16" r="T17" b="T18"/>
            <a:pathLst>
              <a:path w="1594" h="295">
                <a:moveTo>
                  <a:pt x="0" y="0"/>
                </a:moveTo>
                <a:lnTo>
                  <a:pt x="648" y="0"/>
                </a:lnTo>
                <a:lnTo>
                  <a:pt x="1593" y="294"/>
                </a:lnTo>
                <a:lnTo>
                  <a:pt x="945" y="294"/>
                </a:lnTo>
                <a:lnTo>
                  <a:pt x="0" y="0"/>
                </a:lnTo>
              </a:path>
            </a:pathLst>
          </a:custGeom>
          <a:solidFill>
            <a:srgbClr val="FFFF00"/>
          </a:solidFill>
          <a:ln w="12700" cap="rnd">
            <a:solidFill>
              <a:srgbClr val="000000"/>
            </a:solidFill>
            <a:round/>
            <a:headEnd/>
            <a:tailEnd/>
          </a:ln>
        </p:spPr>
        <p:txBody>
          <a:bodyPr/>
          <a:lstStyle/>
          <a:p>
            <a:endParaRPr lang="en-US"/>
          </a:p>
        </p:txBody>
      </p:sp>
      <p:sp>
        <p:nvSpPr>
          <p:cNvPr id="83982" name="Freeform 13" descr="90%"/>
          <p:cNvSpPr>
            <a:spLocks/>
          </p:cNvSpPr>
          <p:nvPr/>
        </p:nvSpPr>
        <p:spPr bwMode="auto">
          <a:xfrm rot="-281773">
            <a:off x="1550988" y="5006975"/>
            <a:ext cx="2593975" cy="739775"/>
          </a:xfrm>
          <a:custGeom>
            <a:avLst/>
            <a:gdLst>
              <a:gd name="T0" fmla="*/ 0 w 1687"/>
              <a:gd name="T1" fmla="*/ 0 h 313"/>
              <a:gd name="T2" fmla="*/ 2147483647 w 1687"/>
              <a:gd name="T3" fmla="*/ 0 h 313"/>
              <a:gd name="T4" fmla="*/ 2147483647 w 1687"/>
              <a:gd name="T5" fmla="*/ 2147483647 h 313"/>
              <a:gd name="T6" fmla="*/ 2147483647 w 1687"/>
              <a:gd name="T7" fmla="*/ 2147483647 h 313"/>
              <a:gd name="T8" fmla="*/ 0 w 1687"/>
              <a:gd name="T9" fmla="*/ 0 h 313"/>
              <a:gd name="T10" fmla="*/ 0 60000 65536"/>
              <a:gd name="T11" fmla="*/ 0 60000 65536"/>
              <a:gd name="T12" fmla="*/ 0 60000 65536"/>
              <a:gd name="T13" fmla="*/ 0 60000 65536"/>
              <a:gd name="T14" fmla="*/ 0 60000 65536"/>
              <a:gd name="T15" fmla="*/ 0 w 1687"/>
              <a:gd name="T16" fmla="*/ 0 h 313"/>
              <a:gd name="T17" fmla="*/ 1687 w 1687"/>
              <a:gd name="T18" fmla="*/ 313 h 313"/>
            </a:gdLst>
            <a:ahLst/>
            <a:cxnLst>
              <a:cxn ang="T10">
                <a:pos x="T0" y="T1"/>
              </a:cxn>
              <a:cxn ang="T11">
                <a:pos x="T2" y="T3"/>
              </a:cxn>
              <a:cxn ang="T12">
                <a:pos x="T4" y="T5"/>
              </a:cxn>
              <a:cxn ang="T13">
                <a:pos x="T6" y="T7"/>
              </a:cxn>
              <a:cxn ang="T14">
                <a:pos x="T8" y="T9"/>
              </a:cxn>
            </a:cxnLst>
            <a:rect l="T15" t="T16" r="T17" b="T18"/>
            <a:pathLst>
              <a:path w="1687" h="313">
                <a:moveTo>
                  <a:pt x="0" y="0"/>
                </a:moveTo>
                <a:lnTo>
                  <a:pt x="685" y="0"/>
                </a:lnTo>
                <a:lnTo>
                  <a:pt x="1686" y="312"/>
                </a:lnTo>
                <a:lnTo>
                  <a:pt x="1030" y="312"/>
                </a:lnTo>
                <a:lnTo>
                  <a:pt x="0" y="0"/>
                </a:lnTo>
              </a:path>
            </a:pathLst>
          </a:custGeom>
          <a:solidFill>
            <a:srgbClr val="33CC33"/>
          </a:solidFill>
          <a:ln w="12700" cap="rnd">
            <a:solidFill>
              <a:srgbClr val="000000"/>
            </a:solidFill>
            <a:round/>
            <a:headEnd/>
            <a:tailEnd/>
          </a:ln>
        </p:spPr>
        <p:txBody>
          <a:bodyPr/>
          <a:lstStyle/>
          <a:p>
            <a:endParaRPr lang="en-US"/>
          </a:p>
        </p:txBody>
      </p:sp>
      <p:sp>
        <p:nvSpPr>
          <p:cNvPr id="83983" name="Freeform 14" descr="90%"/>
          <p:cNvSpPr>
            <a:spLocks/>
          </p:cNvSpPr>
          <p:nvPr/>
        </p:nvSpPr>
        <p:spPr bwMode="auto">
          <a:xfrm>
            <a:off x="2655888" y="4225925"/>
            <a:ext cx="1500187" cy="1393825"/>
          </a:xfrm>
          <a:custGeom>
            <a:avLst/>
            <a:gdLst>
              <a:gd name="T0" fmla="*/ 0 w 945"/>
              <a:gd name="T1" fmla="*/ 0 h 739"/>
              <a:gd name="T2" fmla="*/ 0 w 945"/>
              <a:gd name="T3" fmla="*/ 2147483647 h 739"/>
              <a:gd name="T4" fmla="*/ 2147483647 w 945"/>
              <a:gd name="T5" fmla="*/ 2147483647 h 739"/>
              <a:gd name="T6" fmla="*/ 2147483647 w 945"/>
              <a:gd name="T7" fmla="*/ 2147483647 h 739"/>
              <a:gd name="T8" fmla="*/ 0 w 945"/>
              <a:gd name="T9" fmla="*/ 0 h 739"/>
              <a:gd name="T10" fmla="*/ 0 60000 65536"/>
              <a:gd name="T11" fmla="*/ 0 60000 65536"/>
              <a:gd name="T12" fmla="*/ 0 60000 65536"/>
              <a:gd name="T13" fmla="*/ 0 60000 65536"/>
              <a:gd name="T14" fmla="*/ 0 60000 65536"/>
              <a:gd name="T15" fmla="*/ 0 w 945"/>
              <a:gd name="T16" fmla="*/ 0 h 739"/>
              <a:gd name="T17" fmla="*/ 945 w 945"/>
              <a:gd name="T18" fmla="*/ 739 h 739"/>
            </a:gdLst>
            <a:ahLst/>
            <a:cxnLst>
              <a:cxn ang="T10">
                <a:pos x="T0" y="T1"/>
              </a:cxn>
              <a:cxn ang="T11">
                <a:pos x="T2" y="T3"/>
              </a:cxn>
              <a:cxn ang="T12">
                <a:pos x="T4" y="T5"/>
              </a:cxn>
              <a:cxn ang="T13">
                <a:pos x="T6" y="T7"/>
              </a:cxn>
              <a:cxn ang="T14">
                <a:pos x="T8" y="T9"/>
              </a:cxn>
            </a:cxnLst>
            <a:rect l="T15" t="T16" r="T17" b="T18"/>
            <a:pathLst>
              <a:path w="945" h="739">
                <a:moveTo>
                  <a:pt x="0" y="0"/>
                </a:moveTo>
                <a:lnTo>
                  <a:pt x="0" y="443"/>
                </a:lnTo>
                <a:lnTo>
                  <a:pt x="944" y="738"/>
                </a:lnTo>
                <a:lnTo>
                  <a:pt x="944" y="295"/>
                </a:lnTo>
                <a:lnTo>
                  <a:pt x="0" y="0"/>
                </a:lnTo>
              </a:path>
            </a:pathLst>
          </a:custGeom>
          <a:solidFill>
            <a:srgbClr val="FFFF00"/>
          </a:solidFill>
          <a:ln w="12700" cap="rnd">
            <a:solidFill>
              <a:srgbClr val="000000"/>
            </a:solidFill>
            <a:round/>
            <a:headEnd/>
            <a:tailEnd/>
          </a:ln>
        </p:spPr>
        <p:txBody>
          <a:bodyPr/>
          <a:lstStyle/>
          <a:p>
            <a:endParaRPr lang="en-US"/>
          </a:p>
        </p:txBody>
      </p:sp>
      <p:sp>
        <p:nvSpPr>
          <p:cNvPr id="83984" name="Freeform 15"/>
          <p:cNvSpPr>
            <a:spLocks/>
          </p:cNvSpPr>
          <p:nvPr/>
        </p:nvSpPr>
        <p:spPr bwMode="auto">
          <a:xfrm>
            <a:off x="3684588" y="3382963"/>
            <a:ext cx="1501775" cy="1400175"/>
          </a:xfrm>
          <a:custGeom>
            <a:avLst/>
            <a:gdLst>
              <a:gd name="T0" fmla="*/ 0 w 946"/>
              <a:gd name="T1" fmla="*/ 0 h 742"/>
              <a:gd name="T2" fmla="*/ 0 w 946"/>
              <a:gd name="T3" fmla="*/ 2147483647 h 742"/>
              <a:gd name="T4" fmla="*/ 2147483647 w 946"/>
              <a:gd name="T5" fmla="*/ 2147483647 h 742"/>
              <a:gd name="T6" fmla="*/ 2147483647 w 946"/>
              <a:gd name="T7" fmla="*/ 2147483647 h 742"/>
              <a:gd name="T8" fmla="*/ 0 w 946"/>
              <a:gd name="T9" fmla="*/ 0 h 742"/>
              <a:gd name="T10" fmla="*/ 0 60000 65536"/>
              <a:gd name="T11" fmla="*/ 0 60000 65536"/>
              <a:gd name="T12" fmla="*/ 0 60000 65536"/>
              <a:gd name="T13" fmla="*/ 0 60000 65536"/>
              <a:gd name="T14" fmla="*/ 0 60000 65536"/>
              <a:gd name="T15" fmla="*/ 0 w 946"/>
              <a:gd name="T16" fmla="*/ 0 h 742"/>
              <a:gd name="T17" fmla="*/ 946 w 946"/>
              <a:gd name="T18" fmla="*/ 742 h 742"/>
            </a:gdLst>
            <a:ahLst/>
            <a:cxnLst>
              <a:cxn ang="T10">
                <a:pos x="T0" y="T1"/>
              </a:cxn>
              <a:cxn ang="T11">
                <a:pos x="T2" y="T3"/>
              </a:cxn>
              <a:cxn ang="T12">
                <a:pos x="T4" y="T5"/>
              </a:cxn>
              <a:cxn ang="T13">
                <a:pos x="T6" y="T7"/>
              </a:cxn>
              <a:cxn ang="T14">
                <a:pos x="T8" y="T9"/>
              </a:cxn>
            </a:cxnLst>
            <a:rect l="T15" t="T16" r="T17" b="T18"/>
            <a:pathLst>
              <a:path w="946" h="742">
                <a:moveTo>
                  <a:pt x="0" y="0"/>
                </a:moveTo>
                <a:lnTo>
                  <a:pt x="0" y="446"/>
                </a:lnTo>
                <a:lnTo>
                  <a:pt x="945" y="741"/>
                </a:lnTo>
                <a:lnTo>
                  <a:pt x="945" y="297"/>
                </a:lnTo>
                <a:lnTo>
                  <a:pt x="0" y="0"/>
                </a:lnTo>
              </a:path>
            </a:pathLst>
          </a:custGeom>
          <a:solidFill>
            <a:srgbClr val="FF9900"/>
          </a:solidFill>
          <a:ln w="12700" cap="rnd">
            <a:solidFill>
              <a:srgbClr val="000000"/>
            </a:solidFill>
            <a:round/>
            <a:headEnd/>
            <a:tailEnd/>
          </a:ln>
        </p:spPr>
        <p:txBody>
          <a:bodyPr/>
          <a:lstStyle/>
          <a:p>
            <a:endParaRPr lang="en-US"/>
          </a:p>
        </p:txBody>
      </p:sp>
      <p:sp>
        <p:nvSpPr>
          <p:cNvPr id="83985" name="Freeform 16"/>
          <p:cNvSpPr>
            <a:spLocks/>
          </p:cNvSpPr>
          <p:nvPr/>
        </p:nvSpPr>
        <p:spPr bwMode="auto">
          <a:xfrm>
            <a:off x="4672013" y="2547938"/>
            <a:ext cx="1539875" cy="1401762"/>
          </a:xfrm>
          <a:custGeom>
            <a:avLst/>
            <a:gdLst>
              <a:gd name="T0" fmla="*/ 0 w 970"/>
              <a:gd name="T1" fmla="*/ 0 h 743"/>
              <a:gd name="T2" fmla="*/ 0 w 970"/>
              <a:gd name="T3" fmla="*/ 2147483647 h 743"/>
              <a:gd name="T4" fmla="*/ 2147483647 w 970"/>
              <a:gd name="T5" fmla="*/ 2147483647 h 743"/>
              <a:gd name="T6" fmla="*/ 2147483647 w 970"/>
              <a:gd name="T7" fmla="*/ 2147483647 h 743"/>
              <a:gd name="T8" fmla="*/ 0 w 970"/>
              <a:gd name="T9" fmla="*/ 0 h 743"/>
              <a:gd name="T10" fmla="*/ 0 60000 65536"/>
              <a:gd name="T11" fmla="*/ 0 60000 65536"/>
              <a:gd name="T12" fmla="*/ 0 60000 65536"/>
              <a:gd name="T13" fmla="*/ 0 60000 65536"/>
              <a:gd name="T14" fmla="*/ 0 60000 65536"/>
              <a:gd name="T15" fmla="*/ 0 w 970"/>
              <a:gd name="T16" fmla="*/ 0 h 743"/>
              <a:gd name="T17" fmla="*/ 970 w 970"/>
              <a:gd name="T18" fmla="*/ 743 h 743"/>
            </a:gdLst>
            <a:ahLst/>
            <a:cxnLst>
              <a:cxn ang="T10">
                <a:pos x="T0" y="T1"/>
              </a:cxn>
              <a:cxn ang="T11">
                <a:pos x="T2" y="T3"/>
              </a:cxn>
              <a:cxn ang="T12">
                <a:pos x="T4" y="T5"/>
              </a:cxn>
              <a:cxn ang="T13">
                <a:pos x="T6" y="T7"/>
              </a:cxn>
              <a:cxn ang="T14">
                <a:pos x="T8" y="T9"/>
              </a:cxn>
            </a:cxnLst>
            <a:rect l="T15" t="T16" r="T17" b="T18"/>
            <a:pathLst>
              <a:path w="970" h="743">
                <a:moveTo>
                  <a:pt x="0" y="0"/>
                </a:moveTo>
                <a:lnTo>
                  <a:pt x="0" y="444"/>
                </a:lnTo>
                <a:lnTo>
                  <a:pt x="969" y="742"/>
                </a:lnTo>
                <a:lnTo>
                  <a:pt x="969" y="298"/>
                </a:lnTo>
                <a:lnTo>
                  <a:pt x="0" y="0"/>
                </a:lnTo>
              </a:path>
            </a:pathLst>
          </a:custGeom>
          <a:solidFill>
            <a:srgbClr val="FF0000"/>
          </a:solidFill>
          <a:ln w="12700" cap="rnd">
            <a:solidFill>
              <a:srgbClr val="000000"/>
            </a:solidFill>
            <a:round/>
            <a:headEnd/>
            <a:tailEnd/>
          </a:ln>
        </p:spPr>
        <p:txBody>
          <a:bodyPr/>
          <a:lstStyle/>
          <a:p>
            <a:endParaRPr lang="en-US"/>
          </a:p>
        </p:txBody>
      </p:sp>
      <p:sp>
        <p:nvSpPr>
          <p:cNvPr id="83986" name="Freeform 17"/>
          <p:cNvSpPr>
            <a:spLocks/>
          </p:cNvSpPr>
          <p:nvPr/>
        </p:nvSpPr>
        <p:spPr bwMode="auto">
          <a:xfrm>
            <a:off x="5699125" y="1760538"/>
            <a:ext cx="1541463" cy="1349375"/>
          </a:xfrm>
          <a:custGeom>
            <a:avLst/>
            <a:gdLst>
              <a:gd name="T0" fmla="*/ 0 w 971"/>
              <a:gd name="T1" fmla="*/ 0 h 716"/>
              <a:gd name="T2" fmla="*/ 0 w 971"/>
              <a:gd name="T3" fmla="*/ 2147483647 h 716"/>
              <a:gd name="T4" fmla="*/ 2147483647 w 971"/>
              <a:gd name="T5" fmla="*/ 2147483647 h 716"/>
              <a:gd name="T6" fmla="*/ 2147483647 w 971"/>
              <a:gd name="T7" fmla="*/ 2147483647 h 716"/>
              <a:gd name="T8" fmla="*/ 0 w 971"/>
              <a:gd name="T9" fmla="*/ 0 h 716"/>
              <a:gd name="T10" fmla="*/ 0 60000 65536"/>
              <a:gd name="T11" fmla="*/ 0 60000 65536"/>
              <a:gd name="T12" fmla="*/ 0 60000 65536"/>
              <a:gd name="T13" fmla="*/ 0 60000 65536"/>
              <a:gd name="T14" fmla="*/ 0 60000 65536"/>
              <a:gd name="T15" fmla="*/ 0 w 971"/>
              <a:gd name="T16" fmla="*/ 0 h 716"/>
              <a:gd name="T17" fmla="*/ 971 w 971"/>
              <a:gd name="T18" fmla="*/ 716 h 716"/>
            </a:gdLst>
            <a:ahLst/>
            <a:cxnLst>
              <a:cxn ang="T10">
                <a:pos x="T0" y="T1"/>
              </a:cxn>
              <a:cxn ang="T11">
                <a:pos x="T2" y="T3"/>
              </a:cxn>
              <a:cxn ang="T12">
                <a:pos x="T4" y="T5"/>
              </a:cxn>
              <a:cxn ang="T13">
                <a:pos x="T6" y="T7"/>
              </a:cxn>
              <a:cxn ang="T14">
                <a:pos x="T8" y="T9"/>
              </a:cxn>
            </a:cxnLst>
            <a:rect l="T15" t="T16" r="T17" b="T18"/>
            <a:pathLst>
              <a:path w="971" h="716">
                <a:moveTo>
                  <a:pt x="0" y="0"/>
                </a:moveTo>
                <a:lnTo>
                  <a:pt x="0" y="418"/>
                </a:lnTo>
                <a:lnTo>
                  <a:pt x="970" y="715"/>
                </a:lnTo>
                <a:lnTo>
                  <a:pt x="970" y="269"/>
                </a:lnTo>
                <a:lnTo>
                  <a:pt x="0" y="0"/>
                </a:lnTo>
              </a:path>
            </a:pathLst>
          </a:custGeom>
          <a:solidFill>
            <a:srgbClr val="FF33CC"/>
          </a:solidFill>
          <a:ln w="12700" cap="rnd">
            <a:solidFill>
              <a:srgbClr val="000000"/>
            </a:solidFill>
            <a:round/>
            <a:headEnd/>
            <a:tailEnd/>
          </a:ln>
        </p:spPr>
        <p:txBody>
          <a:bodyPr/>
          <a:lstStyle/>
          <a:p>
            <a:endParaRPr lang="en-US"/>
          </a:p>
        </p:txBody>
      </p:sp>
      <p:sp>
        <p:nvSpPr>
          <p:cNvPr id="21522" name="AutoShape 18"/>
          <p:cNvSpPr>
            <a:spLocks noChangeArrowheads="1"/>
          </p:cNvSpPr>
          <p:nvPr/>
        </p:nvSpPr>
        <p:spPr bwMode="auto">
          <a:xfrm rot="8455081" flipH="1">
            <a:off x="3065944" y="3942644"/>
            <a:ext cx="6176424" cy="927100"/>
          </a:xfrm>
          <a:prstGeom prst="rightArrow">
            <a:avLst>
              <a:gd name="adj1" fmla="val 50000"/>
              <a:gd name="adj2" fmla="val 108579"/>
            </a:avLst>
          </a:prstGeom>
          <a:gradFill flip="none" rotWithShape="1">
            <a:gsLst>
              <a:gs pos="0">
                <a:srgbClr val="008000"/>
              </a:gs>
              <a:gs pos="100000">
                <a:srgbClr val="99FF33"/>
              </a:gs>
            </a:gsLst>
            <a:lin ang="10800000" scaled="1"/>
            <a:tileRect/>
          </a:gradFill>
          <a:ln w="12700">
            <a:solidFill>
              <a:schemeClr val="tx1"/>
            </a:solidFill>
            <a:miter lim="800000"/>
            <a:headEnd/>
            <a:tailEnd/>
          </a:ln>
          <a:effectLst>
            <a:outerShdw dist="85194" dir="1593903" algn="ctr" rotWithShape="0">
              <a:schemeClr val="bg2"/>
            </a:outerShdw>
          </a:effectLst>
          <a:scene3d>
            <a:camera prst="orthographicFront"/>
            <a:lightRig rig="threePt" dir="t"/>
          </a:scene3d>
          <a:sp3d>
            <a:bevelT prst="angle"/>
          </a:sp3d>
        </p:spPr>
        <p:txBody>
          <a:bodyPr rot="10800000" wrap="none" anchor="ctr"/>
          <a:lstStyle/>
          <a:p>
            <a:pPr fontAlgn="auto">
              <a:spcBef>
                <a:spcPts val="0"/>
              </a:spcBef>
              <a:spcAft>
                <a:spcPts val="0"/>
              </a:spcAft>
              <a:defRPr/>
            </a:pPr>
            <a:endParaRPr lang="en-US" dirty="0">
              <a:latin typeface="+mn-lt"/>
            </a:endParaRPr>
          </a:p>
        </p:txBody>
      </p:sp>
      <p:sp>
        <p:nvSpPr>
          <p:cNvPr id="29" name="TextBox 28"/>
          <p:cNvSpPr txBox="1">
            <a:spLocks noChangeArrowheads="1"/>
          </p:cNvSpPr>
          <p:nvPr/>
        </p:nvSpPr>
        <p:spPr bwMode="auto">
          <a:xfrm rot="-2450645">
            <a:off x="3743325" y="5816600"/>
            <a:ext cx="9159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simple</a:t>
            </a:r>
          </a:p>
        </p:txBody>
      </p:sp>
      <p:sp>
        <p:nvSpPr>
          <p:cNvPr id="30" name="TextBox 29"/>
          <p:cNvSpPr txBox="1">
            <a:spLocks noChangeArrowheads="1"/>
          </p:cNvSpPr>
          <p:nvPr/>
        </p:nvSpPr>
        <p:spPr bwMode="auto">
          <a:xfrm rot="-2359892">
            <a:off x="7077075" y="2979738"/>
            <a:ext cx="1120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complex</a:t>
            </a:r>
          </a:p>
        </p:txBody>
      </p:sp>
      <p:sp>
        <p:nvSpPr>
          <p:cNvPr id="25" name="Right Arrow 24"/>
          <p:cNvSpPr/>
          <p:nvPr/>
        </p:nvSpPr>
        <p:spPr>
          <a:xfrm>
            <a:off x="838200" y="2057400"/>
            <a:ext cx="16764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Slide Number Placeholder 25"/>
          <p:cNvSpPr>
            <a:spLocks noGrp="1"/>
          </p:cNvSpPr>
          <p:nvPr>
            <p:ph type="sldNum" sz="quarter" idx="10"/>
          </p:nvPr>
        </p:nvSpPr>
        <p:spPr/>
        <p:txBody>
          <a:bodyPr/>
          <a:lstStyle/>
          <a:p>
            <a:pPr>
              <a:defRPr/>
            </a:pPr>
            <a:fld id="{5FCE99E2-9B50-465B-827E-968826D9EF91}" type="slidenum">
              <a:rPr lang="en-US" smtClean="0"/>
              <a:pPr>
                <a:defRPr/>
              </a:pPr>
              <a:t>33</a:t>
            </a:fld>
            <a:endParaRPr lang="en-US" dirty="0"/>
          </a:p>
        </p:txBody>
      </p:sp>
      <p:sp>
        <p:nvSpPr>
          <p:cNvPr id="28" name="Rounded Rectangle 27"/>
          <p:cNvSpPr/>
          <p:nvPr/>
        </p:nvSpPr>
        <p:spPr>
          <a:xfrm>
            <a:off x="5791200" y="5070388"/>
            <a:ext cx="3200400" cy="612947"/>
          </a:xfrm>
          <a:prstGeom prst="roundRect">
            <a:avLst/>
          </a:prstGeom>
          <a:solidFill>
            <a:srgbClr val="99CCFF"/>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90000"/>
              </a:lnSpc>
              <a:spcBef>
                <a:spcPct val="50000"/>
              </a:spcBef>
              <a:defRPr/>
            </a:pPr>
            <a:r>
              <a:rPr lang="en-US" sz="1000" i="1" dirty="0">
                <a:solidFill>
                  <a:schemeClr val="tx1"/>
                </a:solidFill>
              </a:rPr>
              <a:t>Adapted from CIRCLE (National Head Start Literacy Train the Trainer Manual</a:t>
            </a:r>
            <a:r>
              <a:rPr lang="en-US" sz="1000" i="1" dirty="0" smtClean="0">
                <a:solidFill>
                  <a:schemeClr val="tx1"/>
                </a:solidFill>
              </a:rPr>
              <a:t>). (2002) </a:t>
            </a:r>
            <a:r>
              <a:rPr lang="en-US" sz="1000" i="1" dirty="0">
                <a:solidFill>
                  <a:schemeClr val="tx1"/>
                </a:solidFill>
              </a:rPr>
              <a:t>UT Health Science Center at </a:t>
            </a:r>
            <a:r>
              <a:rPr lang="en-US" sz="1000" i="1" dirty="0" smtClean="0">
                <a:solidFill>
                  <a:schemeClr val="tx1"/>
                </a:solidFill>
              </a:rPr>
              <a:t>Houston.</a:t>
            </a:r>
            <a:endParaRPr lang="en-US" sz="1000" i="1" dirty="0">
              <a:solidFill>
                <a:schemeClr val="tx1"/>
              </a:solidFill>
            </a:endParaRPr>
          </a:p>
        </p:txBody>
      </p:sp>
    </p:spTree>
    <p:extLst>
      <p:ext uri="{BB962C8B-B14F-4D97-AF65-F5344CB8AC3E}">
        <p14:creationId xmlns:p14="http://schemas.microsoft.com/office/powerpoint/2010/main" val="40859050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defRPr/>
            </a:pPr>
            <a:r>
              <a:rPr lang="en-US" dirty="0" smtClean="0">
                <a:solidFill>
                  <a:srgbClr val="FF0000"/>
                </a:solidFill>
                <a:latin typeface="Calibri" pitchFamily="34" charset="0"/>
              </a:rPr>
              <a:t>Onset</a:t>
            </a:r>
            <a:r>
              <a:rPr lang="en-US" dirty="0" smtClean="0">
                <a:effectLst>
                  <a:outerShdw blurRad="38100" dist="38100" dir="2700000" algn="tl">
                    <a:srgbClr val="FFFFFF"/>
                  </a:outerShdw>
                </a:effectLst>
                <a:latin typeface="Calibri" pitchFamily="34" charset="0"/>
              </a:rPr>
              <a:t> </a:t>
            </a:r>
            <a:r>
              <a:rPr lang="en-US" dirty="0" smtClean="0">
                <a:solidFill>
                  <a:schemeClr val="tx2"/>
                </a:solidFill>
                <a:latin typeface="Calibri" pitchFamily="34" charset="0"/>
              </a:rPr>
              <a:t>and</a:t>
            </a:r>
            <a:r>
              <a:rPr lang="en-US" dirty="0" smtClean="0">
                <a:solidFill>
                  <a:srgbClr val="006600"/>
                </a:solidFill>
                <a:effectLst>
                  <a:outerShdw blurRad="38100" dist="38100" dir="2700000" algn="tl">
                    <a:srgbClr val="000000"/>
                  </a:outerShdw>
                </a:effectLst>
                <a:latin typeface="Calibri" pitchFamily="34" charset="0"/>
              </a:rPr>
              <a:t> </a:t>
            </a:r>
            <a:r>
              <a:rPr lang="en-US" dirty="0" smtClean="0">
                <a:solidFill>
                  <a:srgbClr val="006600"/>
                </a:solidFill>
                <a:latin typeface="Calibri" pitchFamily="34" charset="0"/>
              </a:rPr>
              <a:t>Rime</a:t>
            </a:r>
            <a:r>
              <a:rPr lang="en-US" dirty="0" smtClean="0">
                <a:solidFill>
                  <a:srgbClr val="006600"/>
                </a:solidFill>
                <a:effectLst>
                  <a:outerShdw blurRad="38100" dist="38100" dir="2700000" algn="tl">
                    <a:srgbClr val="000000"/>
                  </a:outerShdw>
                </a:effectLst>
                <a:latin typeface="Calibri" pitchFamily="34" charset="0"/>
              </a:rPr>
              <a:t> </a:t>
            </a:r>
            <a:r>
              <a:rPr lang="en-US" dirty="0" smtClean="0">
                <a:solidFill>
                  <a:schemeClr val="tx2"/>
                </a:solidFill>
                <a:latin typeface="Calibri" pitchFamily="34" charset="0"/>
              </a:rPr>
              <a:t>Instruction</a:t>
            </a:r>
          </a:p>
        </p:txBody>
      </p:sp>
      <p:sp>
        <p:nvSpPr>
          <p:cNvPr id="116739" name="Rectangle 3"/>
          <p:cNvSpPr>
            <a:spLocks noGrp="1" noChangeArrowheads="1"/>
          </p:cNvSpPr>
          <p:nvPr>
            <p:ph idx="1"/>
          </p:nvPr>
        </p:nvSpPr>
        <p:spPr/>
        <p:txBody>
          <a:bodyPr/>
          <a:lstStyle/>
          <a:p>
            <a:pPr eaLnBrk="1" hangingPunct="1">
              <a:lnSpc>
                <a:spcPct val="90000"/>
              </a:lnSpc>
              <a:buFontTx/>
              <a:buNone/>
              <a:defRPr/>
            </a:pPr>
            <a:r>
              <a:rPr lang="en-US" sz="3000" dirty="0" smtClean="0"/>
              <a:t>Will help preschoolers &amp; kindergartners:</a:t>
            </a:r>
          </a:p>
          <a:p>
            <a:pPr eaLnBrk="1" hangingPunct="1">
              <a:lnSpc>
                <a:spcPct val="90000"/>
              </a:lnSpc>
              <a:buFontTx/>
              <a:buNone/>
              <a:defRPr/>
            </a:pPr>
            <a:endParaRPr lang="en-US" sz="2400" dirty="0" smtClean="0"/>
          </a:p>
          <a:p>
            <a:pPr eaLnBrk="1" hangingPunct="1">
              <a:lnSpc>
                <a:spcPct val="90000"/>
              </a:lnSpc>
              <a:buClrTx/>
              <a:buFont typeface="Arial" pitchFamily="34" charset="0"/>
              <a:buChar char="•"/>
              <a:defRPr/>
            </a:pPr>
            <a:r>
              <a:rPr lang="en-US" sz="3000" dirty="0" smtClean="0"/>
              <a:t>focus attention on a smaller unit of sound-the onset or initial sound(s) in a word.</a:t>
            </a:r>
          </a:p>
          <a:p>
            <a:pPr eaLnBrk="1" hangingPunct="1">
              <a:lnSpc>
                <a:spcPct val="90000"/>
              </a:lnSpc>
              <a:buClrTx/>
              <a:buFont typeface="Arial" pitchFamily="34" charset="0"/>
              <a:buChar char="•"/>
              <a:defRPr/>
            </a:pPr>
            <a:endParaRPr lang="en-US" sz="1200" dirty="0" smtClean="0">
              <a:solidFill>
                <a:schemeClr val="accent2"/>
              </a:solidFill>
            </a:endParaRPr>
          </a:p>
          <a:p>
            <a:pPr eaLnBrk="1" hangingPunct="1">
              <a:lnSpc>
                <a:spcPct val="90000"/>
              </a:lnSpc>
              <a:buClrTx/>
              <a:buFont typeface="Arial" pitchFamily="34" charset="0"/>
              <a:buChar char="•"/>
              <a:defRPr/>
            </a:pPr>
            <a:r>
              <a:rPr lang="en-US" sz="3000" dirty="0" smtClean="0"/>
              <a:t>focus on hearing sounds in sequence and blending them together to make a word.</a:t>
            </a:r>
          </a:p>
          <a:p>
            <a:pPr eaLnBrk="1" hangingPunct="1">
              <a:lnSpc>
                <a:spcPct val="90000"/>
              </a:lnSpc>
              <a:buFont typeface="Wingdings" pitchFamily="2" charset="2"/>
              <a:buNone/>
              <a:defRPr/>
            </a:pPr>
            <a:endParaRPr lang="en-US" sz="1200" b="1" dirty="0" smtClean="0"/>
          </a:p>
          <a:p>
            <a:pPr algn="ctr" eaLnBrk="1" hangingPunct="1">
              <a:lnSpc>
                <a:spcPct val="90000"/>
              </a:lnSpc>
              <a:buFont typeface="Wingdings" pitchFamily="2" charset="2"/>
              <a:buNone/>
              <a:defRPr/>
            </a:pPr>
            <a:r>
              <a:rPr lang="en-US" sz="4000" b="1" dirty="0" smtClean="0">
                <a:solidFill>
                  <a:srgbClr val="FF0000"/>
                </a:solidFill>
              </a:rPr>
              <a:t>d</a:t>
            </a:r>
            <a:r>
              <a:rPr lang="en-US" sz="4000" b="1" dirty="0" smtClean="0">
                <a:solidFill>
                  <a:srgbClr val="AE78D6"/>
                </a:solidFill>
              </a:rPr>
              <a:t> </a:t>
            </a:r>
            <a:r>
              <a:rPr lang="en-US" sz="4000" dirty="0" smtClean="0"/>
              <a:t>–</a:t>
            </a:r>
            <a:r>
              <a:rPr lang="en-US" sz="4000" b="1" dirty="0" smtClean="0"/>
              <a:t> </a:t>
            </a:r>
            <a:r>
              <a:rPr lang="en-US" sz="4000" b="1" dirty="0" err="1" smtClean="0">
                <a:solidFill>
                  <a:srgbClr val="006600"/>
                </a:solidFill>
              </a:rPr>
              <a:t>og</a:t>
            </a:r>
            <a:r>
              <a:rPr lang="en-US" sz="4000" b="1" dirty="0" smtClean="0">
                <a:solidFill>
                  <a:srgbClr val="006600"/>
                </a:solidFill>
              </a:rPr>
              <a:t>   </a:t>
            </a:r>
            <a:r>
              <a:rPr lang="en-US" sz="4000" b="1" dirty="0" smtClean="0">
                <a:solidFill>
                  <a:srgbClr val="FF0000"/>
                </a:solidFill>
              </a:rPr>
              <a:t>   pl</a:t>
            </a:r>
            <a:r>
              <a:rPr lang="en-US" sz="4000" b="1" dirty="0" smtClean="0">
                <a:solidFill>
                  <a:srgbClr val="AE78D6"/>
                </a:solidFill>
              </a:rPr>
              <a:t> </a:t>
            </a:r>
            <a:r>
              <a:rPr lang="en-US" sz="4000" dirty="0" smtClean="0"/>
              <a:t>–</a:t>
            </a:r>
            <a:r>
              <a:rPr lang="en-US" sz="4000" b="1" dirty="0" smtClean="0"/>
              <a:t> </a:t>
            </a:r>
            <a:r>
              <a:rPr lang="en-US" sz="4000" b="1" dirty="0" smtClean="0">
                <a:solidFill>
                  <a:srgbClr val="006600"/>
                </a:solidFill>
              </a:rPr>
              <a:t>ay   </a:t>
            </a:r>
            <a:r>
              <a:rPr lang="en-US" sz="4000" b="1" dirty="0" smtClean="0">
                <a:solidFill>
                  <a:srgbClr val="660066"/>
                </a:solidFill>
              </a:rPr>
              <a:t>  </a:t>
            </a:r>
            <a:r>
              <a:rPr lang="en-US" sz="4000" b="1" dirty="0" smtClean="0">
                <a:solidFill>
                  <a:srgbClr val="FF0000"/>
                </a:solidFill>
              </a:rPr>
              <a:t> </a:t>
            </a:r>
            <a:r>
              <a:rPr lang="en-US" sz="4000" b="1" dirty="0" err="1" smtClean="0">
                <a:solidFill>
                  <a:srgbClr val="FF0000"/>
                </a:solidFill>
              </a:rPr>
              <a:t>spl</a:t>
            </a:r>
            <a:r>
              <a:rPr lang="en-US" sz="4000" b="1" dirty="0" smtClean="0">
                <a:solidFill>
                  <a:srgbClr val="AE78D6"/>
                </a:solidFill>
              </a:rPr>
              <a:t> </a:t>
            </a:r>
            <a:r>
              <a:rPr lang="en-US" sz="4000" dirty="0" smtClean="0"/>
              <a:t>– </a:t>
            </a:r>
            <a:r>
              <a:rPr lang="en-US" sz="4000" b="1" dirty="0" smtClean="0">
                <a:solidFill>
                  <a:srgbClr val="006600"/>
                </a:solidFill>
              </a:rPr>
              <a:t>ash </a:t>
            </a:r>
          </a:p>
          <a:p>
            <a:pPr eaLnBrk="1" hangingPunct="1">
              <a:lnSpc>
                <a:spcPct val="90000"/>
              </a:lnSpc>
              <a:buFontTx/>
              <a:buNone/>
              <a:defRPr/>
            </a:pPr>
            <a:endParaRPr lang="en-US" sz="3000" b="1" dirty="0" smtClean="0">
              <a:solidFill>
                <a:schemeClr val="accent2"/>
              </a:solidFill>
              <a:effectLst>
                <a:outerShdw blurRad="38100" dist="38100" dir="2700000" algn="tl">
                  <a:srgbClr val="000000"/>
                </a:outerShdw>
              </a:effectLst>
            </a:endParaRPr>
          </a:p>
        </p:txBody>
      </p:sp>
      <p:sp>
        <p:nvSpPr>
          <p:cNvPr id="86021"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B3B1CD06-24F9-4688-9912-788F9F8B5D98}" type="slidenum">
              <a:rPr lang="en-US" smtClean="0">
                <a:solidFill>
                  <a:srgbClr val="000000"/>
                </a:solidFill>
              </a:rPr>
              <a:pPr eaLnBrk="1" fontAlgn="base" hangingPunct="1">
                <a:spcBef>
                  <a:spcPct val="0"/>
                </a:spcBef>
                <a:spcAft>
                  <a:spcPct val="0"/>
                </a:spcAft>
              </a:pPr>
              <a:t>34</a:t>
            </a:fld>
            <a:endParaRPr lang="en-US" smtClean="0">
              <a:solidFill>
                <a:srgbClr val="000000"/>
              </a:solidFill>
            </a:endParaRPr>
          </a:p>
        </p:txBody>
      </p:sp>
      <p:sp>
        <p:nvSpPr>
          <p:cNvPr id="86022" name="Text Box 4"/>
          <p:cNvSpPr txBox="1">
            <a:spLocks noChangeArrowheads="1"/>
          </p:cNvSpPr>
          <p:nvPr/>
        </p:nvSpPr>
        <p:spPr bwMode="auto">
          <a:xfrm>
            <a:off x="152400" y="6010668"/>
            <a:ext cx="8763000" cy="28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lnSpc>
                <a:spcPct val="80000"/>
              </a:lnSpc>
            </a:pPr>
            <a:r>
              <a:rPr lang="en-US" sz="1600" dirty="0" smtClean="0">
                <a:solidFill>
                  <a:srgbClr val="000000"/>
                </a:solidFill>
              </a:rPr>
              <a:t>(Vaughn &amp; </a:t>
            </a:r>
            <a:r>
              <a:rPr lang="en-US" sz="1600" dirty="0" err="1" smtClean="0">
                <a:solidFill>
                  <a:srgbClr val="000000"/>
                </a:solidFill>
              </a:rPr>
              <a:t>Linan</a:t>
            </a:r>
            <a:r>
              <a:rPr lang="en-US" sz="1600" dirty="0" smtClean="0">
                <a:solidFill>
                  <a:srgbClr val="000000"/>
                </a:solidFill>
              </a:rPr>
              <a:t>-Thompson, 2004.)</a:t>
            </a:r>
            <a:r>
              <a:rPr lang="en-US" sz="1600" dirty="0">
                <a:solidFill>
                  <a:srgbClr val="000000"/>
                </a:solidFill>
              </a:rPr>
              <a:t> </a:t>
            </a:r>
          </a:p>
        </p:txBody>
      </p:sp>
    </p:spTree>
    <p:extLst>
      <p:ext uri="{BB962C8B-B14F-4D97-AF65-F5344CB8AC3E}">
        <p14:creationId xmlns:p14="http://schemas.microsoft.com/office/powerpoint/2010/main" val="28784230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836712"/>
            <a:ext cx="8229600" cy="1447800"/>
          </a:xfrm>
          <a:prstGeom prst="rect">
            <a:avLst/>
          </a:prstGeom>
        </p:spPr>
        <p:txBody>
          <a:bodyPr/>
          <a:lstStyle/>
          <a:p>
            <a:pPr algn="ctr" eaLnBrk="0" hangingPunct="0">
              <a:defRPr/>
            </a:pPr>
            <a:r>
              <a:rPr lang="en-US" sz="4000" kern="0" dirty="0">
                <a:solidFill>
                  <a:srgbClr val="92D050"/>
                </a:solidFill>
                <a:latin typeface="+mj-lt"/>
                <a:ea typeface="+mj-ea"/>
                <a:cs typeface="+mj-cs"/>
              </a:rPr>
              <a:t>Scaffold for Onset-Rime </a:t>
            </a:r>
            <a:endParaRPr lang="en-US" sz="4000" kern="0" dirty="0" smtClean="0">
              <a:solidFill>
                <a:srgbClr val="92D050"/>
              </a:solidFill>
              <a:latin typeface="+mj-lt"/>
              <a:ea typeface="+mj-ea"/>
              <a:cs typeface="+mj-cs"/>
            </a:endParaRPr>
          </a:p>
          <a:p>
            <a:pPr algn="ctr" eaLnBrk="0" hangingPunct="0">
              <a:defRPr/>
            </a:pPr>
            <a:r>
              <a:rPr lang="en-US" sz="4000" kern="0" dirty="0" smtClean="0">
                <a:solidFill>
                  <a:srgbClr val="92D050"/>
                </a:solidFill>
                <a:latin typeface="+mj-lt"/>
                <a:ea typeface="+mj-ea"/>
                <a:cs typeface="+mj-cs"/>
              </a:rPr>
              <a:t>Segmenting </a:t>
            </a:r>
            <a:r>
              <a:rPr lang="en-US" sz="4000" kern="0" dirty="0">
                <a:solidFill>
                  <a:srgbClr val="92D050"/>
                </a:solidFill>
                <a:latin typeface="+mj-lt"/>
                <a:ea typeface="+mj-ea"/>
                <a:cs typeface="+mj-cs"/>
              </a:rPr>
              <a:t>and Blending</a:t>
            </a:r>
          </a:p>
        </p:txBody>
      </p:sp>
      <p:sp>
        <p:nvSpPr>
          <p:cNvPr id="3" name="Rectangle 3"/>
          <p:cNvSpPr txBox="1">
            <a:spLocks noChangeArrowheads="1"/>
          </p:cNvSpPr>
          <p:nvPr/>
        </p:nvSpPr>
        <p:spPr>
          <a:xfrm>
            <a:off x="0" y="2438400"/>
            <a:ext cx="9144000" cy="3962400"/>
          </a:xfrm>
          <a:prstGeom prst="rect">
            <a:avLst/>
          </a:prstGeom>
        </p:spPr>
        <p:txBody>
          <a:bodyPr>
            <a:normAutofit fontScale="55000" lnSpcReduction="20000"/>
          </a:bodyPr>
          <a:lstStyle/>
          <a:p>
            <a:pPr marL="179387" eaLnBrk="0" hangingPunct="0">
              <a:lnSpc>
                <a:spcPct val="80000"/>
              </a:lnSpc>
              <a:spcBef>
                <a:spcPct val="20000"/>
              </a:spcBef>
              <a:buSzPct val="93000"/>
              <a:defRPr/>
            </a:pPr>
            <a:r>
              <a:rPr lang="en-US" sz="5800" kern="0" dirty="0" smtClean="0">
                <a:latin typeface="+mn-lt"/>
              </a:rPr>
              <a:t>       Palms up</a:t>
            </a:r>
            <a:endParaRPr lang="en-US" sz="5800" kern="0" dirty="0">
              <a:latin typeface="+mn-lt"/>
            </a:endParaRPr>
          </a:p>
          <a:p>
            <a:pPr marL="465138" indent="3019425" eaLnBrk="0" hangingPunct="0">
              <a:lnSpc>
                <a:spcPct val="120000"/>
              </a:lnSpc>
              <a:spcBef>
                <a:spcPts val="600"/>
              </a:spcBef>
              <a:spcAft>
                <a:spcPts val="600"/>
              </a:spcAft>
              <a:buClr>
                <a:srgbClr val="FF0000"/>
              </a:buClr>
              <a:defRPr/>
            </a:pPr>
            <a:r>
              <a:rPr lang="en-US" sz="4000" i="1" kern="0" dirty="0">
                <a:latin typeface="+mn-lt"/>
              </a:rPr>
              <a:t> </a:t>
            </a:r>
            <a:r>
              <a:rPr lang="en-US" sz="5100" i="1" kern="0" dirty="0" smtClean="0">
                <a:latin typeface="+mn-lt"/>
              </a:rPr>
              <a:t>ball </a:t>
            </a:r>
            <a:r>
              <a:rPr lang="en-US" sz="5100" i="1" kern="0" dirty="0">
                <a:latin typeface="+mn-lt"/>
              </a:rPr>
              <a:t>= /b/ + /all/</a:t>
            </a:r>
          </a:p>
          <a:p>
            <a:pPr marL="465138" indent="2740025" eaLnBrk="0" hangingPunct="0">
              <a:lnSpc>
                <a:spcPct val="120000"/>
              </a:lnSpc>
              <a:spcBef>
                <a:spcPts val="600"/>
              </a:spcBef>
              <a:spcAft>
                <a:spcPts val="600"/>
              </a:spcAft>
              <a:buClr>
                <a:srgbClr val="FF0000"/>
              </a:buClr>
              <a:defRPr/>
            </a:pPr>
            <a:r>
              <a:rPr lang="en-US" sz="5100" i="1" kern="0" dirty="0">
                <a:latin typeface="+mn-lt"/>
              </a:rPr>
              <a:t>    house = /h/ + /ouse/</a:t>
            </a:r>
          </a:p>
          <a:p>
            <a:pPr marL="465138" indent="2740025" eaLnBrk="0" hangingPunct="0">
              <a:lnSpc>
                <a:spcPct val="120000"/>
              </a:lnSpc>
              <a:spcBef>
                <a:spcPts val="600"/>
              </a:spcBef>
              <a:spcAft>
                <a:spcPts val="600"/>
              </a:spcAft>
              <a:buClr>
                <a:srgbClr val="FF0000"/>
              </a:buClr>
              <a:defRPr/>
            </a:pPr>
            <a:r>
              <a:rPr lang="en-US" sz="5100" i="1" kern="0" dirty="0">
                <a:latin typeface="+mn-lt"/>
              </a:rPr>
              <a:t>    clam = /cl/ + /am/</a:t>
            </a:r>
          </a:p>
          <a:p>
            <a:pPr marL="465138" indent="2740025" eaLnBrk="0" hangingPunct="0">
              <a:lnSpc>
                <a:spcPct val="120000"/>
              </a:lnSpc>
              <a:spcBef>
                <a:spcPts val="600"/>
              </a:spcBef>
              <a:spcAft>
                <a:spcPts val="600"/>
              </a:spcAft>
              <a:buClr>
                <a:srgbClr val="FF0000"/>
              </a:buClr>
              <a:defRPr/>
            </a:pPr>
            <a:r>
              <a:rPr lang="en-US" sz="5100" i="1" kern="0" dirty="0">
                <a:latin typeface="+mn-lt"/>
              </a:rPr>
              <a:t>    branch = /br/ + /anch/</a:t>
            </a:r>
          </a:p>
          <a:p>
            <a:pPr marL="465138" indent="2740025" eaLnBrk="0" hangingPunct="0">
              <a:lnSpc>
                <a:spcPct val="120000"/>
              </a:lnSpc>
              <a:spcBef>
                <a:spcPts val="600"/>
              </a:spcBef>
              <a:spcAft>
                <a:spcPts val="600"/>
              </a:spcAft>
              <a:buClr>
                <a:srgbClr val="FF0000"/>
              </a:buClr>
              <a:defRPr/>
            </a:pPr>
            <a:r>
              <a:rPr lang="en-US" sz="5100" i="1" kern="0" dirty="0">
                <a:latin typeface="+mn-lt"/>
              </a:rPr>
              <a:t>    strong = /str/ + /ong/</a:t>
            </a:r>
          </a:p>
          <a:p>
            <a:pPr marL="465138" indent="3076575" eaLnBrk="0" hangingPunct="0">
              <a:lnSpc>
                <a:spcPct val="120000"/>
              </a:lnSpc>
              <a:spcBef>
                <a:spcPts val="600"/>
              </a:spcBef>
              <a:spcAft>
                <a:spcPts val="600"/>
              </a:spcAft>
              <a:buClr>
                <a:srgbClr val="FF0000"/>
              </a:buClr>
              <a:defRPr/>
            </a:pPr>
            <a:r>
              <a:rPr lang="en-US" sz="5100" i="1" kern="0" dirty="0" smtClean="0">
                <a:latin typeface="+mn-lt"/>
              </a:rPr>
              <a:t>through </a:t>
            </a:r>
            <a:r>
              <a:rPr lang="en-US" sz="5100" i="1" kern="0" dirty="0">
                <a:latin typeface="+mn-lt"/>
              </a:rPr>
              <a:t>= /thr/ + /ough/</a:t>
            </a:r>
            <a:endParaRPr lang="en-US" sz="4400" i="1" kern="0" dirty="0">
              <a:latin typeface="+mn-lt"/>
            </a:endParaRPr>
          </a:p>
          <a:p>
            <a:pPr marL="465138" lvl="7" indent="2740025" eaLnBrk="0" hangingPunct="0">
              <a:spcBef>
                <a:spcPct val="20000"/>
              </a:spcBef>
              <a:buClr>
                <a:srgbClr val="FF0000"/>
              </a:buClr>
              <a:defRPr/>
            </a:pPr>
            <a:endParaRPr lang="en-US" sz="3200" i="1" kern="0" dirty="0">
              <a:latin typeface="+mn-lt"/>
            </a:endParaRPr>
          </a:p>
        </p:txBody>
      </p:sp>
      <p:pic>
        <p:nvPicPr>
          <p:cNvPr id="172034" name="Picture 2" descr="C:\Documents and Settings\rbeegle\Local Settings\Temporary Internet Files\Content.IE5\Q13S54FY\MPj0411792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015" y="3581400"/>
            <a:ext cx="2514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0"/>
          </p:nvPr>
        </p:nvSpPr>
        <p:spPr/>
        <p:txBody>
          <a:bodyPr/>
          <a:lstStyle/>
          <a:p>
            <a:pPr>
              <a:defRPr/>
            </a:pPr>
            <a:fld id="{4BA6E7E0-71AB-4D04-B328-78FFC149481C}" type="slidenum">
              <a:rPr lang="en-US" smtClean="0"/>
              <a:pPr>
                <a:defRPr/>
              </a:pPr>
              <a:t>35</a:t>
            </a:fld>
            <a:endParaRPr lang="en-US" dirty="0"/>
          </a:p>
        </p:txBody>
      </p:sp>
    </p:spTree>
    <p:extLst>
      <p:ext uri="{BB962C8B-B14F-4D97-AF65-F5344CB8AC3E}">
        <p14:creationId xmlns:p14="http://schemas.microsoft.com/office/powerpoint/2010/main" val="3251198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72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764704"/>
            <a:ext cx="6400800" cy="579120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806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6652" y="790647"/>
            <a:ext cx="1371600" cy="177800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0"/>
          </p:nvPr>
        </p:nvSpPr>
        <p:spPr/>
        <p:txBody>
          <a:bodyPr/>
          <a:lstStyle/>
          <a:p>
            <a:pPr>
              <a:defRPr/>
            </a:pPr>
            <a:fld id="{A23EA79F-DA10-437C-98A4-C61BAA6D888E}" type="slidenum">
              <a:rPr lang="en-US" smtClean="0"/>
              <a:pPr>
                <a:defRPr/>
              </a:pPr>
              <a:t>36</a:t>
            </a:fld>
            <a:endParaRPr lang="en-US" dirty="0"/>
          </a:p>
        </p:txBody>
      </p:sp>
    </p:spTree>
    <p:extLst>
      <p:ext uri="{BB962C8B-B14F-4D97-AF65-F5344CB8AC3E}">
        <p14:creationId xmlns:p14="http://schemas.microsoft.com/office/powerpoint/2010/main" val="1335171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reeform 22" descr="90%"/>
          <p:cNvSpPr>
            <a:spLocks/>
          </p:cNvSpPr>
          <p:nvPr/>
        </p:nvSpPr>
        <p:spPr bwMode="auto">
          <a:xfrm rot="-152884">
            <a:off x="1562100" y="5070475"/>
            <a:ext cx="1627188" cy="1752600"/>
          </a:xfrm>
          <a:custGeom>
            <a:avLst/>
            <a:gdLst>
              <a:gd name="T0" fmla="*/ 0 w 945"/>
              <a:gd name="T1" fmla="*/ 0 h 739"/>
              <a:gd name="T2" fmla="*/ 0 w 945"/>
              <a:gd name="T3" fmla="*/ 2147483647 h 739"/>
              <a:gd name="T4" fmla="*/ 2147483647 w 945"/>
              <a:gd name="T5" fmla="*/ 2147483647 h 739"/>
              <a:gd name="T6" fmla="*/ 2147483647 w 945"/>
              <a:gd name="T7" fmla="*/ 2147483647 h 739"/>
              <a:gd name="T8" fmla="*/ 0 w 945"/>
              <a:gd name="T9" fmla="*/ 0 h 739"/>
              <a:gd name="T10" fmla="*/ 0 60000 65536"/>
              <a:gd name="T11" fmla="*/ 0 60000 65536"/>
              <a:gd name="T12" fmla="*/ 0 60000 65536"/>
              <a:gd name="T13" fmla="*/ 0 60000 65536"/>
              <a:gd name="T14" fmla="*/ 0 60000 65536"/>
              <a:gd name="T15" fmla="*/ 0 w 945"/>
              <a:gd name="T16" fmla="*/ 0 h 739"/>
              <a:gd name="T17" fmla="*/ 945 w 945"/>
              <a:gd name="T18" fmla="*/ 739 h 739"/>
            </a:gdLst>
            <a:ahLst/>
            <a:cxnLst>
              <a:cxn ang="T10">
                <a:pos x="T0" y="T1"/>
              </a:cxn>
              <a:cxn ang="T11">
                <a:pos x="T2" y="T3"/>
              </a:cxn>
              <a:cxn ang="T12">
                <a:pos x="T4" y="T5"/>
              </a:cxn>
              <a:cxn ang="T13">
                <a:pos x="T6" y="T7"/>
              </a:cxn>
              <a:cxn ang="T14">
                <a:pos x="T8" y="T9"/>
              </a:cxn>
            </a:cxnLst>
            <a:rect l="T15" t="T16" r="T17" b="T18"/>
            <a:pathLst>
              <a:path w="945" h="739">
                <a:moveTo>
                  <a:pt x="0" y="0"/>
                </a:moveTo>
                <a:lnTo>
                  <a:pt x="0" y="443"/>
                </a:lnTo>
                <a:lnTo>
                  <a:pt x="944" y="738"/>
                </a:lnTo>
                <a:lnTo>
                  <a:pt x="944" y="295"/>
                </a:lnTo>
                <a:lnTo>
                  <a:pt x="0" y="0"/>
                </a:lnTo>
              </a:path>
            </a:pathLst>
          </a:custGeom>
          <a:solidFill>
            <a:srgbClr val="00B0F0"/>
          </a:solidFill>
          <a:ln w="12700" cap="rnd">
            <a:solidFill>
              <a:srgbClr val="000000"/>
            </a:solidFill>
            <a:round/>
            <a:headEnd/>
            <a:tailEnd/>
          </a:ln>
        </p:spPr>
        <p:txBody>
          <a:bodyPr/>
          <a:lstStyle/>
          <a:p>
            <a:endParaRPr lang="en-US"/>
          </a:p>
        </p:txBody>
      </p:sp>
      <p:sp>
        <p:nvSpPr>
          <p:cNvPr id="21507" name="Rectangle 3"/>
          <p:cNvSpPr>
            <a:spLocks noChangeArrowheads="1"/>
          </p:cNvSpPr>
          <p:nvPr/>
        </p:nvSpPr>
        <p:spPr bwMode="auto">
          <a:xfrm>
            <a:off x="152400" y="1108869"/>
            <a:ext cx="3105200" cy="1066800"/>
          </a:xfrm>
          <a:prstGeom prst="rect">
            <a:avLst/>
          </a:prstGeom>
          <a:noFill/>
          <a:ln w="12700">
            <a:noFill/>
            <a:miter lim="800000"/>
            <a:headEnd/>
            <a:tailEnd/>
          </a:ln>
          <a:effectLst>
            <a:outerShdw dist="17961" dir="2700000" algn="ctr" rotWithShape="0">
              <a:srgbClr val="8D8D8D"/>
            </a:outerShdw>
          </a:effectLst>
        </p:spPr>
        <p:txBody>
          <a:bodyPr lIns="90477" tIns="44445" rIns="90477" bIns="44445" anchor="ctr"/>
          <a:lstStyle/>
          <a:p>
            <a:pPr eaLnBrk="0" fontAlgn="auto" hangingPunct="0">
              <a:lnSpc>
                <a:spcPct val="90000"/>
              </a:lnSpc>
              <a:spcBef>
                <a:spcPts val="0"/>
              </a:spcBef>
              <a:spcAft>
                <a:spcPts val="0"/>
              </a:spcAft>
              <a:defRPr/>
            </a:pPr>
            <a:r>
              <a:rPr lang="en-US" sz="3600" b="1" dirty="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effectLst>
                  <a:outerShdw blurRad="38100" dist="38100" dir="2700000" algn="tl">
                    <a:srgbClr val="000000"/>
                  </a:outerShdw>
                </a:effectLst>
                <a:latin typeface="+mn-lt"/>
              </a:rPr>
              <a:t>Phonological Awareness Continuum</a:t>
            </a:r>
          </a:p>
        </p:txBody>
      </p:sp>
      <p:sp>
        <p:nvSpPr>
          <p:cNvPr id="89092" name="Freeform 9"/>
          <p:cNvSpPr>
            <a:spLocks/>
          </p:cNvSpPr>
          <p:nvPr/>
        </p:nvSpPr>
        <p:spPr bwMode="auto">
          <a:xfrm>
            <a:off x="5699125" y="1743075"/>
            <a:ext cx="2803525" cy="539750"/>
          </a:xfrm>
          <a:custGeom>
            <a:avLst/>
            <a:gdLst>
              <a:gd name="T0" fmla="*/ 2147483647 w 2214"/>
              <a:gd name="T1" fmla="*/ 0 h 286"/>
              <a:gd name="T2" fmla="*/ 2147483647 w 2214"/>
              <a:gd name="T3" fmla="*/ 2147483647 h 286"/>
              <a:gd name="T4" fmla="*/ 2147483647 w 2214"/>
              <a:gd name="T5" fmla="*/ 2147483647 h 286"/>
              <a:gd name="T6" fmla="*/ 0 w 2214"/>
              <a:gd name="T7" fmla="*/ 0 h 286"/>
              <a:gd name="T8" fmla="*/ 2147483647 w 2214"/>
              <a:gd name="T9" fmla="*/ 0 h 286"/>
              <a:gd name="T10" fmla="*/ 0 60000 65536"/>
              <a:gd name="T11" fmla="*/ 0 60000 65536"/>
              <a:gd name="T12" fmla="*/ 0 60000 65536"/>
              <a:gd name="T13" fmla="*/ 0 60000 65536"/>
              <a:gd name="T14" fmla="*/ 0 60000 65536"/>
              <a:gd name="T15" fmla="*/ 0 w 2214"/>
              <a:gd name="T16" fmla="*/ 0 h 286"/>
              <a:gd name="T17" fmla="*/ 2214 w 2214"/>
              <a:gd name="T18" fmla="*/ 286 h 286"/>
            </a:gdLst>
            <a:ahLst/>
            <a:cxnLst>
              <a:cxn ang="T10">
                <a:pos x="T0" y="T1"/>
              </a:cxn>
              <a:cxn ang="T11">
                <a:pos x="T2" y="T3"/>
              </a:cxn>
              <a:cxn ang="T12">
                <a:pos x="T4" y="T5"/>
              </a:cxn>
              <a:cxn ang="T13">
                <a:pos x="T6" y="T7"/>
              </a:cxn>
              <a:cxn ang="T14">
                <a:pos x="T8" y="T9"/>
              </a:cxn>
            </a:cxnLst>
            <a:rect l="T15" t="T16" r="T17" b="T18"/>
            <a:pathLst>
              <a:path w="2214" h="286">
                <a:moveTo>
                  <a:pt x="1384" y="0"/>
                </a:moveTo>
                <a:lnTo>
                  <a:pt x="2213" y="285"/>
                </a:lnTo>
                <a:lnTo>
                  <a:pt x="829" y="285"/>
                </a:lnTo>
                <a:lnTo>
                  <a:pt x="0" y="0"/>
                </a:lnTo>
                <a:lnTo>
                  <a:pt x="1384" y="0"/>
                </a:lnTo>
              </a:path>
            </a:pathLst>
          </a:custGeom>
          <a:solidFill>
            <a:srgbClr val="FF33CC"/>
          </a:solidFill>
          <a:ln w="12700" cap="rnd">
            <a:solidFill>
              <a:srgbClr val="000000"/>
            </a:solidFill>
            <a:round/>
            <a:headEnd/>
            <a:tailEnd/>
          </a:ln>
        </p:spPr>
        <p:txBody>
          <a:bodyPr/>
          <a:lstStyle/>
          <a:p>
            <a:endParaRPr lang="en-US"/>
          </a:p>
        </p:txBody>
      </p:sp>
      <p:sp>
        <p:nvSpPr>
          <p:cNvPr id="21529" name="Text Box 25"/>
          <p:cNvSpPr txBox="1">
            <a:spLocks noChangeArrowheads="1"/>
          </p:cNvSpPr>
          <p:nvPr/>
        </p:nvSpPr>
        <p:spPr bwMode="auto">
          <a:xfrm>
            <a:off x="152400" y="5334000"/>
            <a:ext cx="1981200" cy="45720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400" dirty="0">
                <a:solidFill>
                  <a:srgbClr val="00B0F0"/>
                </a:solidFill>
                <a:effectLst>
                  <a:outerShdw blurRad="38100" dist="38100" dir="2700000" algn="tl">
                    <a:srgbClr val="000000">
                      <a:alpha val="43137"/>
                    </a:srgbClr>
                  </a:outerShdw>
                </a:effectLst>
                <a:latin typeface="+mn-lt"/>
              </a:rPr>
              <a:t>Listening</a:t>
            </a:r>
          </a:p>
        </p:txBody>
      </p:sp>
      <p:sp>
        <p:nvSpPr>
          <p:cNvPr id="21508" name="Rectangle 4"/>
          <p:cNvSpPr>
            <a:spLocks noChangeArrowheads="1"/>
          </p:cNvSpPr>
          <p:nvPr/>
        </p:nvSpPr>
        <p:spPr bwMode="auto">
          <a:xfrm>
            <a:off x="685800" y="4343400"/>
            <a:ext cx="1987550" cy="754063"/>
          </a:xfrm>
          <a:prstGeom prst="rect">
            <a:avLst/>
          </a:prstGeom>
          <a:noFill/>
          <a:ln w="12700">
            <a:noFill/>
            <a:miter lim="800000"/>
            <a:headEnd/>
            <a:tailEnd/>
          </a:ln>
        </p:spPr>
        <p:txBody>
          <a:bodyPr lIns="90477" tIns="44445" rIns="90477" bIns="44445">
            <a:spAutoFit/>
          </a:bodyPr>
          <a:lstStyle/>
          <a:p>
            <a:pPr algn="ctr" eaLnBrk="0" fontAlgn="auto" hangingPunct="0">
              <a:lnSpc>
                <a:spcPct val="90000"/>
              </a:lnSpc>
              <a:spcBef>
                <a:spcPts val="0"/>
              </a:spcBef>
              <a:spcAft>
                <a:spcPts val="0"/>
              </a:spcAft>
              <a:defRPr/>
            </a:pPr>
            <a:r>
              <a:rPr lang="en-US" sz="2400" dirty="0">
                <a:solidFill>
                  <a:srgbClr val="33CC33"/>
                </a:solidFill>
                <a:effectLst>
                  <a:outerShdw blurRad="38100" dist="38100" dir="2700000" algn="tl">
                    <a:srgbClr val="000000">
                      <a:alpha val="43137"/>
                    </a:srgbClr>
                  </a:outerShdw>
                </a:effectLst>
                <a:latin typeface="+mn-lt"/>
              </a:rPr>
              <a:t>Rhyme/</a:t>
            </a:r>
          </a:p>
          <a:p>
            <a:pPr algn="ctr" eaLnBrk="0" fontAlgn="auto" hangingPunct="0">
              <a:lnSpc>
                <a:spcPct val="90000"/>
              </a:lnSpc>
              <a:spcBef>
                <a:spcPts val="0"/>
              </a:spcBef>
              <a:spcAft>
                <a:spcPts val="0"/>
              </a:spcAft>
              <a:defRPr/>
            </a:pPr>
            <a:r>
              <a:rPr lang="en-US" sz="2400" dirty="0">
                <a:solidFill>
                  <a:srgbClr val="33CC33"/>
                </a:solidFill>
                <a:effectLst>
                  <a:outerShdw blurRad="38100" dist="38100" dir="2700000" algn="tl">
                    <a:srgbClr val="000000">
                      <a:alpha val="43137"/>
                    </a:srgbClr>
                  </a:outerShdw>
                </a:effectLst>
                <a:latin typeface="+mn-lt"/>
              </a:rPr>
              <a:t>Alliteration</a:t>
            </a:r>
          </a:p>
        </p:txBody>
      </p:sp>
      <p:sp>
        <p:nvSpPr>
          <p:cNvPr id="21509" name="Rectangle 5"/>
          <p:cNvSpPr>
            <a:spLocks noChangeArrowheads="1"/>
          </p:cNvSpPr>
          <p:nvPr/>
        </p:nvSpPr>
        <p:spPr bwMode="auto">
          <a:xfrm>
            <a:off x="1219200" y="3535363"/>
            <a:ext cx="2743200" cy="754062"/>
          </a:xfrm>
          <a:prstGeom prst="rect">
            <a:avLst/>
          </a:prstGeom>
          <a:noFill/>
          <a:ln w="12700">
            <a:noFill/>
            <a:miter lim="800000"/>
            <a:headEnd/>
            <a:tailEnd/>
          </a:ln>
          <a:effectLst/>
        </p:spPr>
        <p:txBody>
          <a:bodyPr lIns="90477" tIns="44445" rIns="90477" bIns="44445">
            <a:spAutoFit/>
          </a:bodyPr>
          <a:lstStyle/>
          <a:p>
            <a:pPr algn="ctr" eaLnBrk="0" fontAlgn="auto" hangingPunct="0">
              <a:lnSpc>
                <a:spcPct val="90000"/>
              </a:lnSpc>
              <a:spcBef>
                <a:spcPts val="0"/>
              </a:spcBef>
              <a:spcAft>
                <a:spcPts val="0"/>
              </a:spcAft>
              <a:defRPr/>
            </a:pPr>
            <a:r>
              <a:rPr lang="en-US" sz="2400" dirty="0">
                <a:solidFill>
                  <a:srgbClr val="FFFF00"/>
                </a:solidFill>
                <a:effectLst>
                  <a:outerShdw blurRad="38100" dist="38100" dir="2700000" algn="tl">
                    <a:srgbClr val="000000">
                      <a:alpha val="43137"/>
                    </a:srgbClr>
                  </a:outerShdw>
                </a:effectLst>
                <a:latin typeface="+mn-lt"/>
              </a:rPr>
              <a:t>Sentence</a:t>
            </a:r>
          </a:p>
          <a:p>
            <a:pPr algn="ctr" eaLnBrk="0" fontAlgn="auto" hangingPunct="0">
              <a:lnSpc>
                <a:spcPct val="90000"/>
              </a:lnSpc>
              <a:spcBef>
                <a:spcPts val="0"/>
              </a:spcBef>
              <a:spcAft>
                <a:spcPts val="0"/>
              </a:spcAft>
              <a:defRPr/>
            </a:pPr>
            <a:r>
              <a:rPr lang="en-US" sz="2400" dirty="0">
                <a:solidFill>
                  <a:srgbClr val="FFFF00"/>
                </a:solidFill>
                <a:effectLst>
                  <a:outerShdw blurRad="38100" dist="38100" dir="2700000" algn="tl">
                    <a:srgbClr val="000000">
                      <a:alpha val="43137"/>
                    </a:srgbClr>
                  </a:outerShdw>
                </a:effectLst>
                <a:latin typeface="+mn-lt"/>
              </a:rPr>
              <a:t>Segmentation</a:t>
            </a:r>
          </a:p>
        </p:txBody>
      </p:sp>
      <p:sp>
        <p:nvSpPr>
          <p:cNvPr id="21510" name="Rectangle 6"/>
          <p:cNvSpPr>
            <a:spLocks noChangeArrowheads="1"/>
          </p:cNvSpPr>
          <p:nvPr/>
        </p:nvSpPr>
        <p:spPr bwMode="auto">
          <a:xfrm>
            <a:off x="1600200" y="2636838"/>
            <a:ext cx="3276600" cy="754062"/>
          </a:xfrm>
          <a:prstGeom prst="rect">
            <a:avLst/>
          </a:prstGeom>
          <a:noFill/>
          <a:ln w="12700">
            <a:noFill/>
            <a:miter lim="800000"/>
            <a:headEnd/>
            <a:tailEnd/>
          </a:ln>
          <a:effectLst/>
        </p:spPr>
        <p:txBody>
          <a:bodyPr lIns="90477" tIns="44445" rIns="90477" bIns="44445">
            <a:spAutoFit/>
          </a:bodyPr>
          <a:lstStyle/>
          <a:p>
            <a:pPr algn="ctr" eaLnBrk="0" fontAlgn="auto" hangingPunct="0">
              <a:lnSpc>
                <a:spcPct val="90000"/>
              </a:lnSpc>
              <a:spcBef>
                <a:spcPts val="0"/>
              </a:spcBef>
              <a:spcAft>
                <a:spcPts val="0"/>
              </a:spcAft>
              <a:defRPr/>
            </a:pPr>
            <a:r>
              <a:rPr lang="en-US" sz="2400" dirty="0">
                <a:solidFill>
                  <a:srgbClr val="FF9900"/>
                </a:solidFill>
                <a:effectLst>
                  <a:outerShdw blurRad="38100" dist="38100" dir="2700000" algn="tl">
                    <a:srgbClr val="000000">
                      <a:alpha val="43137"/>
                    </a:srgbClr>
                  </a:outerShdw>
                </a:effectLst>
                <a:latin typeface="+mn-lt"/>
              </a:rPr>
              <a:t>Syllable Blending</a:t>
            </a:r>
          </a:p>
          <a:p>
            <a:pPr algn="ctr" eaLnBrk="0" fontAlgn="auto" hangingPunct="0">
              <a:lnSpc>
                <a:spcPct val="90000"/>
              </a:lnSpc>
              <a:spcBef>
                <a:spcPts val="0"/>
              </a:spcBef>
              <a:spcAft>
                <a:spcPts val="0"/>
              </a:spcAft>
              <a:defRPr/>
            </a:pPr>
            <a:r>
              <a:rPr lang="en-US" sz="2400" dirty="0">
                <a:solidFill>
                  <a:srgbClr val="FF9900"/>
                </a:solidFill>
                <a:effectLst>
                  <a:outerShdw blurRad="38100" dist="38100" dir="2700000" algn="tl">
                    <a:srgbClr val="000000">
                      <a:alpha val="43137"/>
                    </a:srgbClr>
                  </a:outerShdw>
                </a:effectLst>
                <a:latin typeface="+mn-lt"/>
              </a:rPr>
              <a:t>and Segmentation</a:t>
            </a:r>
          </a:p>
        </p:txBody>
      </p:sp>
      <p:sp>
        <p:nvSpPr>
          <p:cNvPr id="21511" name="Rectangle 7"/>
          <p:cNvSpPr>
            <a:spLocks noChangeArrowheads="1"/>
          </p:cNvSpPr>
          <p:nvPr/>
        </p:nvSpPr>
        <p:spPr bwMode="auto">
          <a:xfrm>
            <a:off x="2438400" y="1798638"/>
            <a:ext cx="3413125" cy="754062"/>
          </a:xfrm>
          <a:prstGeom prst="rect">
            <a:avLst/>
          </a:prstGeom>
          <a:noFill/>
          <a:ln w="12700">
            <a:noFill/>
            <a:miter lim="800000"/>
            <a:headEnd/>
            <a:tailEnd/>
          </a:ln>
          <a:effectLst/>
        </p:spPr>
        <p:txBody>
          <a:bodyPr lIns="90477" tIns="44445" rIns="90477" bIns="44445">
            <a:spAutoFit/>
          </a:bodyPr>
          <a:lstStyle/>
          <a:p>
            <a:pPr algn="ctr" eaLnBrk="0" fontAlgn="auto" hangingPunct="0">
              <a:lnSpc>
                <a:spcPct val="90000"/>
              </a:lnSpc>
              <a:spcBef>
                <a:spcPts val="0"/>
              </a:spcBef>
              <a:spcAft>
                <a:spcPts val="0"/>
              </a:spcAft>
              <a:defRPr/>
            </a:pPr>
            <a:r>
              <a:rPr lang="en-US" sz="2400" dirty="0">
                <a:solidFill>
                  <a:srgbClr val="FF0000"/>
                </a:solidFill>
                <a:effectLst>
                  <a:outerShdw blurRad="38100" dist="38100" dir="2700000" algn="tl">
                    <a:srgbClr val="000000">
                      <a:alpha val="43137"/>
                    </a:srgbClr>
                  </a:outerShdw>
                </a:effectLst>
                <a:latin typeface="+mj-lt"/>
              </a:rPr>
              <a:t>Onset-Rime Blending</a:t>
            </a:r>
          </a:p>
          <a:p>
            <a:pPr algn="ctr" eaLnBrk="0" fontAlgn="auto" hangingPunct="0">
              <a:lnSpc>
                <a:spcPct val="90000"/>
              </a:lnSpc>
              <a:spcBef>
                <a:spcPts val="0"/>
              </a:spcBef>
              <a:spcAft>
                <a:spcPts val="0"/>
              </a:spcAft>
              <a:defRPr/>
            </a:pPr>
            <a:r>
              <a:rPr lang="en-US" sz="2400" dirty="0">
                <a:solidFill>
                  <a:srgbClr val="FF0000"/>
                </a:solidFill>
                <a:effectLst>
                  <a:outerShdw blurRad="38100" dist="38100" dir="2700000" algn="tl">
                    <a:srgbClr val="000000">
                      <a:alpha val="43137"/>
                    </a:srgbClr>
                  </a:outerShdw>
                </a:effectLst>
                <a:latin typeface="+mj-lt"/>
              </a:rPr>
              <a:t>and Segmentation</a:t>
            </a:r>
          </a:p>
        </p:txBody>
      </p:sp>
      <p:sp>
        <p:nvSpPr>
          <p:cNvPr id="21512" name="Rectangle 8"/>
          <p:cNvSpPr>
            <a:spLocks noChangeArrowheads="1"/>
          </p:cNvSpPr>
          <p:nvPr/>
        </p:nvSpPr>
        <p:spPr bwMode="auto">
          <a:xfrm>
            <a:off x="3886200" y="990600"/>
            <a:ext cx="5257800" cy="1031875"/>
          </a:xfrm>
          <a:prstGeom prst="rect">
            <a:avLst/>
          </a:prstGeom>
          <a:noFill/>
          <a:ln w="12700">
            <a:noFill/>
            <a:miter lim="800000"/>
            <a:headEnd/>
            <a:tailEnd/>
          </a:ln>
          <a:effectLst/>
        </p:spPr>
        <p:txBody>
          <a:bodyPr lIns="90477" tIns="44445" rIns="90477" bIns="44445">
            <a:spAutoFit/>
          </a:bodyPr>
          <a:lstStyle/>
          <a:p>
            <a:pPr algn="ctr" eaLnBrk="0" fontAlgn="auto" hangingPunct="0">
              <a:lnSpc>
                <a:spcPct val="90000"/>
              </a:lnSpc>
              <a:spcBef>
                <a:spcPts val="0"/>
              </a:spcBef>
              <a:spcAft>
                <a:spcPts val="0"/>
              </a:spcAft>
              <a:defRPr/>
            </a:pPr>
            <a:r>
              <a:rPr lang="en-US" sz="2400" dirty="0">
                <a:solidFill>
                  <a:srgbClr val="FF33CC"/>
                </a:solidFill>
                <a:effectLst>
                  <a:outerShdw blurRad="38100" dist="38100" dir="2700000" algn="tl">
                    <a:srgbClr val="000000">
                      <a:alpha val="43137"/>
                    </a:srgbClr>
                  </a:outerShdw>
                </a:effectLst>
                <a:latin typeface="+mn-lt"/>
              </a:rPr>
              <a:t>Phoneme Blending, Segmentation, </a:t>
            </a:r>
          </a:p>
          <a:p>
            <a:pPr algn="ctr" eaLnBrk="0" fontAlgn="auto" hangingPunct="0">
              <a:lnSpc>
                <a:spcPct val="90000"/>
              </a:lnSpc>
              <a:spcBef>
                <a:spcPts val="0"/>
              </a:spcBef>
              <a:spcAft>
                <a:spcPts val="0"/>
              </a:spcAft>
              <a:defRPr/>
            </a:pPr>
            <a:r>
              <a:rPr lang="en-US" sz="2400" dirty="0">
                <a:solidFill>
                  <a:srgbClr val="FF33CC"/>
                </a:solidFill>
                <a:effectLst>
                  <a:outerShdw blurRad="38100" dist="38100" dir="2700000" algn="tl">
                    <a:srgbClr val="000000">
                      <a:alpha val="43137"/>
                    </a:srgbClr>
                  </a:outerShdw>
                </a:effectLst>
                <a:latin typeface="+mn-lt"/>
              </a:rPr>
              <a:t>and Manipulation</a:t>
            </a:r>
            <a:r>
              <a:rPr lang="en-US" sz="2000" dirty="0">
                <a:solidFill>
                  <a:srgbClr val="FF33CC"/>
                </a:solidFill>
                <a:effectLst>
                  <a:outerShdw blurRad="38100" dist="38100" dir="2700000" algn="tl">
                    <a:srgbClr val="000000">
                      <a:alpha val="43137"/>
                    </a:srgbClr>
                  </a:outerShdw>
                </a:effectLst>
                <a:latin typeface="Comic Sans MS" pitchFamily="66" charset="0"/>
              </a:rPr>
              <a:t> </a:t>
            </a:r>
          </a:p>
          <a:p>
            <a:pPr algn="ctr" eaLnBrk="0" fontAlgn="auto" hangingPunct="0">
              <a:lnSpc>
                <a:spcPct val="90000"/>
              </a:lnSpc>
              <a:spcBef>
                <a:spcPts val="0"/>
              </a:spcBef>
              <a:spcAft>
                <a:spcPts val="0"/>
              </a:spcAft>
              <a:defRPr/>
            </a:pPr>
            <a:endParaRPr lang="en-US" sz="2000" b="1" dirty="0">
              <a:solidFill>
                <a:schemeClr val="accent2"/>
              </a:solidFill>
              <a:effectLst>
                <a:outerShdw blurRad="38100" dist="38100" dir="2700000" algn="tl">
                  <a:srgbClr val="000000"/>
                </a:outerShdw>
              </a:effectLst>
              <a:latin typeface="Comic Sans MS" pitchFamily="66" charset="0"/>
            </a:endParaRPr>
          </a:p>
        </p:txBody>
      </p:sp>
      <p:sp>
        <p:nvSpPr>
          <p:cNvPr id="89099" name="Freeform 10"/>
          <p:cNvSpPr>
            <a:spLocks/>
          </p:cNvSpPr>
          <p:nvPr/>
        </p:nvSpPr>
        <p:spPr bwMode="auto">
          <a:xfrm>
            <a:off x="4672013" y="2547938"/>
            <a:ext cx="2568575" cy="561975"/>
          </a:xfrm>
          <a:custGeom>
            <a:avLst/>
            <a:gdLst>
              <a:gd name="T0" fmla="*/ 2147483647 w 1618"/>
              <a:gd name="T1" fmla="*/ 0 h 298"/>
              <a:gd name="T2" fmla="*/ 2147483647 w 1618"/>
              <a:gd name="T3" fmla="*/ 2147483647 h 298"/>
              <a:gd name="T4" fmla="*/ 2147483647 w 1618"/>
              <a:gd name="T5" fmla="*/ 2147483647 h 298"/>
              <a:gd name="T6" fmla="*/ 0 w 1618"/>
              <a:gd name="T7" fmla="*/ 0 h 298"/>
              <a:gd name="T8" fmla="*/ 2147483647 w 1618"/>
              <a:gd name="T9" fmla="*/ 0 h 298"/>
              <a:gd name="T10" fmla="*/ 0 60000 65536"/>
              <a:gd name="T11" fmla="*/ 0 60000 65536"/>
              <a:gd name="T12" fmla="*/ 0 60000 65536"/>
              <a:gd name="T13" fmla="*/ 0 60000 65536"/>
              <a:gd name="T14" fmla="*/ 0 60000 65536"/>
              <a:gd name="T15" fmla="*/ 0 w 1618"/>
              <a:gd name="T16" fmla="*/ 0 h 298"/>
              <a:gd name="T17" fmla="*/ 1618 w 1618"/>
              <a:gd name="T18" fmla="*/ 298 h 298"/>
            </a:gdLst>
            <a:ahLst/>
            <a:cxnLst>
              <a:cxn ang="T10">
                <a:pos x="T0" y="T1"/>
              </a:cxn>
              <a:cxn ang="T11">
                <a:pos x="T2" y="T3"/>
              </a:cxn>
              <a:cxn ang="T12">
                <a:pos x="T4" y="T5"/>
              </a:cxn>
              <a:cxn ang="T13">
                <a:pos x="T6" y="T7"/>
              </a:cxn>
              <a:cxn ang="T14">
                <a:pos x="T8" y="T9"/>
              </a:cxn>
            </a:cxnLst>
            <a:rect l="T15" t="T16" r="T17" b="T18"/>
            <a:pathLst>
              <a:path w="1618" h="298">
                <a:moveTo>
                  <a:pt x="647" y="0"/>
                </a:moveTo>
                <a:lnTo>
                  <a:pt x="1617" y="297"/>
                </a:lnTo>
                <a:lnTo>
                  <a:pt x="970" y="297"/>
                </a:lnTo>
                <a:lnTo>
                  <a:pt x="0" y="0"/>
                </a:lnTo>
                <a:lnTo>
                  <a:pt x="647" y="0"/>
                </a:lnTo>
              </a:path>
            </a:pathLst>
          </a:custGeom>
          <a:solidFill>
            <a:srgbClr val="FF0000"/>
          </a:solidFill>
          <a:ln w="12700" cap="rnd">
            <a:solidFill>
              <a:srgbClr val="000000"/>
            </a:solidFill>
            <a:round/>
            <a:headEnd/>
            <a:tailEnd/>
          </a:ln>
        </p:spPr>
        <p:txBody>
          <a:bodyPr/>
          <a:lstStyle/>
          <a:p>
            <a:endParaRPr lang="en-US"/>
          </a:p>
        </p:txBody>
      </p:sp>
      <p:sp>
        <p:nvSpPr>
          <p:cNvPr id="89100" name="Freeform 11"/>
          <p:cNvSpPr>
            <a:spLocks/>
          </p:cNvSpPr>
          <p:nvPr/>
        </p:nvSpPr>
        <p:spPr bwMode="auto">
          <a:xfrm>
            <a:off x="3684588" y="3382963"/>
            <a:ext cx="2527300" cy="566737"/>
          </a:xfrm>
          <a:custGeom>
            <a:avLst/>
            <a:gdLst>
              <a:gd name="T0" fmla="*/ 0 w 1592"/>
              <a:gd name="T1" fmla="*/ 0 h 300"/>
              <a:gd name="T2" fmla="*/ 2147483647 w 1592"/>
              <a:gd name="T3" fmla="*/ 0 h 300"/>
              <a:gd name="T4" fmla="*/ 2147483647 w 1592"/>
              <a:gd name="T5" fmla="*/ 2147483647 h 300"/>
              <a:gd name="T6" fmla="*/ 2147483647 w 1592"/>
              <a:gd name="T7" fmla="*/ 2147483647 h 300"/>
              <a:gd name="T8" fmla="*/ 0 w 1592"/>
              <a:gd name="T9" fmla="*/ 0 h 300"/>
              <a:gd name="T10" fmla="*/ 0 60000 65536"/>
              <a:gd name="T11" fmla="*/ 0 60000 65536"/>
              <a:gd name="T12" fmla="*/ 0 60000 65536"/>
              <a:gd name="T13" fmla="*/ 0 60000 65536"/>
              <a:gd name="T14" fmla="*/ 0 60000 65536"/>
              <a:gd name="T15" fmla="*/ 0 w 1592"/>
              <a:gd name="T16" fmla="*/ 0 h 300"/>
              <a:gd name="T17" fmla="*/ 1592 w 1592"/>
              <a:gd name="T18" fmla="*/ 300 h 300"/>
            </a:gdLst>
            <a:ahLst/>
            <a:cxnLst>
              <a:cxn ang="T10">
                <a:pos x="T0" y="T1"/>
              </a:cxn>
              <a:cxn ang="T11">
                <a:pos x="T2" y="T3"/>
              </a:cxn>
              <a:cxn ang="T12">
                <a:pos x="T4" y="T5"/>
              </a:cxn>
              <a:cxn ang="T13">
                <a:pos x="T6" y="T7"/>
              </a:cxn>
              <a:cxn ang="T14">
                <a:pos x="T8" y="T9"/>
              </a:cxn>
            </a:cxnLst>
            <a:rect l="T15" t="T16" r="T17" b="T18"/>
            <a:pathLst>
              <a:path w="1592" h="300">
                <a:moveTo>
                  <a:pt x="0" y="0"/>
                </a:moveTo>
                <a:lnTo>
                  <a:pt x="622" y="0"/>
                </a:lnTo>
                <a:lnTo>
                  <a:pt x="1591" y="299"/>
                </a:lnTo>
                <a:lnTo>
                  <a:pt x="944" y="299"/>
                </a:lnTo>
                <a:lnTo>
                  <a:pt x="0" y="0"/>
                </a:lnTo>
              </a:path>
            </a:pathLst>
          </a:custGeom>
          <a:solidFill>
            <a:srgbClr val="FF9900"/>
          </a:solidFill>
          <a:ln w="12700" cap="rnd">
            <a:solidFill>
              <a:srgbClr val="000000"/>
            </a:solidFill>
            <a:round/>
            <a:headEnd/>
            <a:tailEnd/>
          </a:ln>
        </p:spPr>
        <p:txBody>
          <a:bodyPr/>
          <a:lstStyle/>
          <a:p>
            <a:endParaRPr lang="en-US"/>
          </a:p>
        </p:txBody>
      </p:sp>
      <p:sp>
        <p:nvSpPr>
          <p:cNvPr id="89101" name="Freeform 12" descr="90%"/>
          <p:cNvSpPr>
            <a:spLocks/>
          </p:cNvSpPr>
          <p:nvPr/>
        </p:nvSpPr>
        <p:spPr bwMode="auto">
          <a:xfrm>
            <a:off x="2655888" y="4225925"/>
            <a:ext cx="2530475" cy="557213"/>
          </a:xfrm>
          <a:custGeom>
            <a:avLst/>
            <a:gdLst>
              <a:gd name="T0" fmla="*/ 0 w 1594"/>
              <a:gd name="T1" fmla="*/ 0 h 295"/>
              <a:gd name="T2" fmla="*/ 2147483647 w 1594"/>
              <a:gd name="T3" fmla="*/ 0 h 295"/>
              <a:gd name="T4" fmla="*/ 2147483647 w 1594"/>
              <a:gd name="T5" fmla="*/ 2147483647 h 295"/>
              <a:gd name="T6" fmla="*/ 2147483647 w 1594"/>
              <a:gd name="T7" fmla="*/ 2147483647 h 295"/>
              <a:gd name="T8" fmla="*/ 0 w 1594"/>
              <a:gd name="T9" fmla="*/ 0 h 295"/>
              <a:gd name="T10" fmla="*/ 0 60000 65536"/>
              <a:gd name="T11" fmla="*/ 0 60000 65536"/>
              <a:gd name="T12" fmla="*/ 0 60000 65536"/>
              <a:gd name="T13" fmla="*/ 0 60000 65536"/>
              <a:gd name="T14" fmla="*/ 0 60000 65536"/>
              <a:gd name="T15" fmla="*/ 0 w 1594"/>
              <a:gd name="T16" fmla="*/ 0 h 295"/>
              <a:gd name="T17" fmla="*/ 1594 w 1594"/>
              <a:gd name="T18" fmla="*/ 295 h 295"/>
            </a:gdLst>
            <a:ahLst/>
            <a:cxnLst>
              <a:cxn ang="T10">
                <a:pos x="T0" y="T1"/>
              </a:cxn>
              <a:cxn ang="T11">
                <a:pos x="T2" y="T3"/>
              </a:cxn>
              <a:cxn ang="T12">
                <a:pos x="T4" y="T5"/>
              </a:cxn>
              <a:cxn ang="T13">
                <a:pos x="T6" y="T7"/>
              </a:cxn>
              <a:cxn ang="T14">
                <a:pos x="T8" y="T9"/>
              </a:cxn>
            </a:cxnLst>
            <a:rect l="T15" t="T16" r="T17" b="T18"/>
            <a:pathLst>
              <a:path w="1594" h="295">
                <a:moveTo>
                  <a:pt x="0" y="0"/>
                </a:moveTo>
                <a:lnTo>
                  <a:pt x="648" y="0"/>
                </a:lnTo>
                <a:lnTo>
                  <a:pt x="1593" y="294"/>
                </a:lnTo>
                <a:lnTo>
                  <a:pt x="945" y="294"/>
                </a:lnTo>
                <a:lnTo>
                  <a:pt x="0" y="0"/>
                </a:lnTo>
              </a:path>
            </a:pathLst>
          </a:custGeom>
          <a:solidFill>
            <a:srgbClr val="FFFF00"/>
          </a:solidFill>
          <a:ln w="12700" cap="rnd">
            <a:solidFill>
              <a:srgbClr val="000000"/>
            </a:solidFill>
            <a:round/>
            <a:headEnd/>
            <a:tailEnd/>
          </a:ln>
        </p:spPr>
        <p:txBody>
          <a:bodyPr/>
          <a:lstStyle/>
          <a:p>
            <a:endParaRPr lang="en-US"/>
          </a:p>
        </p:txBody>
      </p:sp>
      <p:sp>
        <p:nvSpPr>
          <p:cNvPr id="89102" name="Freeform 13" descr="90%"/>
          <p:cNvSpPr>
            <a:spLocks/>
          </p:cNvSpPr>
          <p:nvPr/>
        </p:nvSpPr>
        <p:spPr bwMode="auto">
          <a:xfrm rot="-281773">
            <a:off x="1550988" y="5006975"/>
            <a:ext cx="2593975" cy="739775"/>
          </a:xfrm>
          <a:custGeom>
            <a:avLst/>
            <a:gdLst>
              <a:gd name="T0" fmla="*/ 0 w 1687"/>
              <a:gd name="T1" fmla="*/ 0 h 313"/>
              <a:gd name="T2" fmla="*/ 2147483647 w 1687"/>
              <a:gd name="T3" fmla="*/ 0 h 313"/>
              <a:gd name="T4" fmla="*/ 2147483647 w 1687"/>
              <a:gd name="T5" fmla="*/ 2147483647 h 313"/>
              <a:gd name="T6" fmla="*/ 2147483647 w 1687"/>
              <a:gd name="T7" fmla="*/ 2147483647 h 313"/>
              <a:gd name="T8" fmla="*/ 0 w 1687"/>
              <a:gd name="T9" fmla="*/ 0 h 313"/>
              <a:gd name="T10" fmla="*/ 0 60000 65536"/>
              <a:gd name="T11" fmla="*/ 0 60000 65536"/>
              <a:gd name="T12" fmla="*/ 0 60000 65536"/>
              <a:gd name="T13" fmla="*/ 0 60000 65536"/>
              <a:gd name="T14" fmla="*/ 0 60000 65536"/>
              <a:gd name="T15" fmla="*/ 0 w 1687"/>
              <a:gd name="T16" fmla="*/ 0 h 313"/>
              <a:gd name="T17" fmla="*/ 1687 w 1687"/>
              <a:gd name="T18" fmla="*/ 313 h 313"/>
            </a:gdLst>
            <a:ahLst/>
            <a:cxnLst>
              <a:cxn ang="T10">
                <a:pos x="T0" y="T1"/>
              </a:cxn>
              <a:cxn ang="T11">
                <a:pos x="T2" y="T3"/>
              </a:cxn>
              <a:cxn ang="T12">
                <a:pos x="T4" y="T5"/>
              </a:cxn>
              <a:cxn ang="T13">
                <a:pos x="T6" y="T7"/>
              </a:cxn>
              <a:cxn ang="T14">
                <a:pos x="T8" y="T9"/>
              </a:cxn>
            </a:cxnLst>
            <a:rect l="T15" t="T16" r="T17" b="T18"/>
            <a:pathLst>
              <a:path w="1687" h="313">
                <a:moveTo>
                  <a:pt x="0" y="0"/>
                </a:moveTo>
                <a:lnTo>
                  <a:pt x="685" y="0"/>
                </a:lnTo>
                <a:lnTo>
                  <a:pt x="1686" y="312"/>
                </a:lnTo>
                <a:lnTo>
                  <a:pt x="1030" y="312"/>
                </a:lnTo>
                <a:lnTo>
                  <a:pt x="0" y="0"/>
                </a:lnTo>
              </a:path>
            </a:pathLst>
          </a:custGeom>
          <a:solidFill>
            <a:srgbClr val="33CC33"/>
          </a:solidFill>
          <a:ln w="12700" cap="rnd">
            <a:solidFill>
              <a:srgbClr val="000000"/>
            </a:solidFill>
            <a:round/>
            <a:headEnd/>
            <a:tailEnd/>
          </a:ln>
        </p:spPr>
        <p:txBody>
          <a:bodyPr/>
          <a:lstStyle/>
          <a:p>
            <a:endParaRPr lang="en-US"/>
          </a:p>
        </p:txBody>
      </p:sp>
      <p:sp>
        <p:nvSpPr>
          <p:cNvPr id="89103" name="Freeform 14" descr="90%"/>
          <p:cNvSpPr>
            <a:spLocks/>
          </p:cNvSpPr>
          <p:nvPr/>
        </p:nvSpPr>
        <p:spPr bwMode="auto">
          <a:xfrm>
            <a:off x="2655888" y="4225925"/>
            <a:ext cx="1500187" cy="1393825"/>
          </a:xfrm>
          <a:custGeom>
            <a:avLst/>
            <a:gdLst>
              <a:gd name="T0" fmla="*/ 0 w 945"/>
              <a:gd name="T1" fmla="*/ 0 h 739"/>
              <a:gd name="T2" fmla="*/ 0 w 945"/>
              <a:gd name="T3" fmla="*/ 2147483647 h 739"/>
              <a:gd name="T4" fmla="*/ 2147483647 w 945"/>
              <a:gd name="T5" fmla="*/ 2147483647 h 739"/>
              <a:gd name="T6" fmla="*/ 2147483647 w 945"/>
              <a:gd name="T7" fmla="*/ 2147483647 h 739"/>
              <a:gd name="T8" fmla="*/ 0 w 945"/>
              <a:gd name="T9" fmla="*/ 0 h 739"/>
              <a:gd name="T10" fmla="*/ 0 60000 65536"/>
              <a:gd name="T11" fmla="*/ 0 60000 65536"/>
              <a:gd name="T12" fmla="*/ 0 60000 65536"/>
              <a:gd name="T13" fmla="*/ 0 60000 65536"/>
              <a:gd name="T14" fmla="*/ 0 60000 65536"/>
              <a:gd name="T15" fmla="*/ 0 w 945"/>
              <a:gd name="T16" fmla="*/ 0 h 739"/>
              <a:gd name="T17" fmla="*/ 945 w 945"/>
              <a:gd name="T18" fmla="*/ 739 h 739"/>
            </a:gdLst>
            <a:ahLst/>
            <a:cxnLst>
              <a:cxn ang="T10">
                <a:pos x="T0" y="T1"/>
              </a:cxn>
              <a:cxn ang="T11">
                <a:pos x="T2" y="T3"/>
              </a:cxn>
              <a:cxn ang="T12">
                <a:pos x="T4" y="T5"/>
              </a:cxn>
              <a:cxn ang="T13">
                <a:pos x="T6" y="T7"/>
              </a:cxn>
              <a:cxn ang="T14">
                <a:pos x="T8" y="T9"/>
              </a:cxn>
            </a:cxnLst>
            <a:rect l="T15" t="T16" r="T17" b="T18"/>
            <a:pathLst>
              <a:path w="945" h="739">
                <a:moveTo>
                  <a:pt x="0" y="0"/>
                </a:moveTo>
                <a:lnTo>
                  <a:pt x="0" y="443"/>
                </a:lnTo>
                <a:lnTo>
                  <a:pt x="944" y="738"/>
                </a:lnTo>
                <a:lnTo>
                  <a:pt x="944" y="295"/>
                </a:lnTo>
                <a:lnTo>
                  <a:pt x="0" y="0"/>
                </a:lnTo>
              </a:path>
            </a:pathLst>
          </a:custGeom>
          <a:solidFill>
            <a:srgbClr val="FFFF00"/>
          </a:solidFill>
          <a:ln w="12700" cap="rnd">
            <a:solidFill>
              <a:srgbClr val="000000"/>
            </a:solidFill>
            <a:round/>
            <a:headEnd/>
            <a:tailEnd/>
          </a:ln>
        </p:spPr>
        <p:txBody>
          <a:bodyPr/>
          <a:lstStyle/>
          <a:p>
            <a:endParaRPr lang="en-US"/>
          </a:p>
        </p:txBody>
      </p:sp>
      <p:sp>
        <p:nvSpPr>
          <p:cNvPr id="89104" name="Freeform 15"/>
          <p:cNvSpPr>
            <a:spLocks/>
          </p:cNvSpPr>
          <p:nvPr/>
        </p:nvSpPr>
        <p:spPr bwMode="auto">
          <a:xfrm>
            <a:off x="3684588" y="3382963"/>
            <a:ext cx="1501775" cy="1400175"/>
          </a:xfrm>
          <a:custGeom>
            <a:avLst/>
            <a:gdLst>
              <a:gd name="T0" fmla="*/ 0 w 946"/>
              <a:gd name="T1" fmla="*/ 0 h 742"/>
              <a:gd name="T2" fmla="*/ 0 w 946"/>
              <a:gd name="T3" fmla="*/ 2147483647 h 742"/>
              <a:gd name="T4" fmla="*/ 2147483647 w 946"/>
              <a:gd name="T5" fmla="*/ 2147483647 h 742"/>
              <a:gd name="T6" fmla="*/ 2147483647 w 946"/>
              <a:gd name="T7" fmla="*/ 2147483647 h 742"/>
              <a:gd name="T8" fmla="*/ 0 w 946"/>
              <a:gd name="T9" fmla="*/ 0 h 742"/>
              <a:gd name="T10" fmla="*/ 0 60000 65536"/>
              <a:gd name="T11" fmla="*/ 0 60000 65536"/>
              <a:gd name="T12" fmla="*/ 0 60000 65536"/>
              <a:gd name="T13" fmla="*/ 0 60000 65536"/>
              <a:gd name="T14" fmla="*/ 0 60000 65536"/>
              <a:gd name="T15" fmla="*/ 0 w 946"/>
              <a:gd name="T16" fmla="*/ 0 h 742"/>
              <a:gd name="T17" fmla="*/ 946 w 946"/>
              <a:gd name="T18" fmla="*/ 742 h 742"/>
            </a:gdLst>
            <a:ahLst/>
            <a:cxnLst>
              <a:cxn ang="T10">
                <a:pos x="T0" y="T1"/>
              </a:cxn>
              <a:cxn ang="T11">
                <a:pos x="T2" y="T3"/>
              </a:cxn>
              <a:cxn ang="T12">
                <a:pos x="T4" y="T5"/>
              </a:cxn>
              <a:cxn ang="T13">
                <a:pos x="T6" y="T7"/>
              </a:cxn>
              <a:cxn ang="T14">
                <a:pos x="T8" y="T9"/>
              </a:cxn>
            </a:cxnLst>
            <a:rect l="T15" t="T16" r="T17" b="T18"/>
            <a:pathLst>
              <a:path w="946" h="742">
                <a:moveTo>
                  <a:pt x="0" y="0"/>
                </a:moveTo>
                <a:lnTo>
                  <a:pt x="0" y="446"/>
                </a:lnTo>
                <a:lnTo>
                  <a:pt x="945" y="741"/>
                </a:lnTo>
                <a:lnTo>
                  <a:pt x="945" y="297"/>
                </a:lnTo>
                <a:lnTo>
                  <a:pt x="0" y="0"/>
                </a:lnTo>
              </a:path>
            </a:pathLst>
          </a:custGeom>
          <a:solidFill>
            <a:srgbClr val="FF9900"/>
          </a:solidFill>
          <a:ln w="12700" cap="rnd">
            <a:solidFill>
              <a:srgbClr val="000000"/>
            </a:solidFill>
            <a:round/>
            <a:headEnd/>
            <a:tailEnd/>
          </a:ln>
        </p:spPr>
        <p:txBody>
          <a:bodyPr/>
          <a:lstStyle/>
          <a:p>
            <a:endParaRPr lang="en-US"/>
          </a:p>
        </p:txBody>
      </p:sp>
      <p:sp>
        <p:nvSpPr>
          <p:cNvPr id="89105" name="Freeform 16"/>
          <p:cNvSpPr>
            <a:spLocks/>
          </p:cNvSpPr>
          <p:nvPr/>
        </p:nvSpPr>
        <p:spPr bwMode="auto">
          <a:xfrm>
            <a:off x="4672013" y="2547938"/>
            <a:ext cx="1539875" cy="1401762"/>
          </a:xfrm>
          <a:custGeom>
            <a:avLst/>
            <a:gdLst>
              <a:gd name="T0" fmla="*/ 0 w 970"/>
              <a:gd name="T1" fmla="*/ 0 h 743"/>
              <a:gd name="T2" fmla="*/ 0 w 970"/>
              <a:gd name="T3" fmla="*/ 2147483647 h 743"/>
              <a:gd name="T4" fmla="*/ 2147483647 w 970"/>
              <a:gd name="T5" fmla="*/ 2147483647 h 743"/>
              <a:gd name="T6" fmla="*/ 2147483647 w 970"/>
              <a:gd name="T7" fmla="*/ 2147483647 h 743"/>
              <a:gd name="T8" fmla="*/ 0 w 970"/>
              <a:gd name="T9" fmla="*/ 0 h 743"/>
              <a:gd name="T10" fmla="*/ 0 60000 65536"/>
              <a:gd name="T11" fmla="*/ 0 60000 65536"/>
              <a:gd name="T12" fmla="*/ 0 60000 65536"/>
              <a:gd name="T13" fmla="*/ 0 60000 65536"/>
              <a:gd name="T14" fmla="*/ 0 60000 65536"/>
              <a:gd name="T15" fmla="*/ 0 w 970"/>
              <a:gd name="T16" fmla="*/ 0 h 743"/>
              <a:gd name="T17" fmla="*/ 970 w 970"/>
              <a:gd name="T18" fmla="*/ 743 h 743"/>
            </a:gdLst>
            <a:ahLst/>
            <a:cxnLst>
              <a:cxn ang="T10">
                <a:pos x="T0" y="T1"/>
              </a:cxn>
              <a:cxn ang="T11">
                <a:pos x="T2" y="T3"/>
              </a:cxn>
              <a:cxn ang="T12">
                <a:pos x="T4" y="T5"/>
              </a:cxn>
              <a:cxn ang="T13">
                <a:pos x="T6" y="T7"/>
              </a:cxn>
              <a:cxn ang="T14">
                <a:pos x="T8" y="T9"/>
              </a:cxn>
            </a:cxnLst>
            <a:rect l="T15" t="T16" r="T17" b="T18"/>
            <a:pathLst>
              <a:path w="970" h="743">
                <a:moveTo>
                  <a:pt x="0" y="0"/>
                </a:moveTo>
                <a:lnTo>
                  <a:pt x="0" y="444"/>
                </a:lnTo>
                <a:lnTo>
                  <a:pt x="969" y="742"/>
                </a:lnTo>
                <a:lnTo>
                  <a:pt x="969" y="298"/>
                </a:lnTo>
                <a:lnTo>
                  <a:pt x="0" y="0"/>
                </a:lnTo>
              </a:path>
            </a:pathLst>
          </a:custGeom>
          <a:solidFill>
            <a:srgbClr val="FF0000"/>
          </a:solidFill>
          <a:ln w="12700" cap="rnd">
            <a:solidFill>
              <a:srgbClr val="000000"/>
            </a:solidFill>
            <a:round/>
            <a:headEnd/>
            <a:tailEnd/>
          </a:ln>
        </p:spPr>
        <p:txBody>
          <a:bodyPr/>
          <a:lstStyle/>
          <a:p>
            <a:endParaRPr lang="en-US"/>
          </a:p>
        </p:txBody>
      </p:sp>
      <p:sp>
        <p:nvSpPr>
          <p:cNvPr id="89106" name="Freeform 17"/>
          <p:cNvSpPr>
            <a:spLocks/>
          </p:cNvSpPr>
          <p:nvPr/>
        </p:nvSpPr>
        <p:spPr bwMode="auto">
          <a:xfrm>
            <a:off x="5699125" y="1760538"/>
            <a:ext cx="1541463" cy="1349375"/>
          </a:xfrm>
          <a:custGeom>
            <a:avLst/>
            <a:gdLst>
              <a:gd name="T0" fmla="*/ 0 w 971"/>
              <a:gd name="T1" fmla="*/ 0 h 716"/>
              <a:gd name="T2" fmla="*/ 0 w 971"/>
              <a:gd name="T3" fmla="*/ 2147483647 h 716"/>
              <a:gd name="T4" fmla="*/ 2147483647 w 971"/>
              <a:gd name="T5" fmla="*/ 2147483647 h 716"/>
              <a:gd name="T6" fmla="*/ 2147483647 w 971"/>
              <a:gd name="T7" fmla="*/ 2147483647 h 716"/>
              <a:gd name="T8" fmla="*/ 0 w 971"/>
              <a:gd name="T9" fmla="*/ 0 h 716"/>
              <a:gd name="T10" fmla="*/ 0 60000 65536"/>
              <a:gd name="T11" fmla="*/ 0 60000 65536"/>
              <a:gd name="T12" fmla="*/ 0 60000 65536"/>
              <a:gd name="T13" fmla="*/ 0 60000 65536"/>
              <a:gd name="T14" fmla="*/ 0 60000 65536"/>
              <a:gd name="T15" fmla="*/ 0 w 971"/>
              <a:gd name="T16" fmla="*/ 0 h 716"/>
              <a:gd name="T17" fmla="*/ 971 w 971"/>
              <a:gd name="T18" fmla="*/ 716 h 716"/>
            </a:gdLst>
            <a:ahLst/>
            <a:cxnLst>
              <a:cxn ang="T10">
                <a:pos x="T0" y="T1"/>
              </a:cxn>
              <a:cxn ang="T11">
                <a:pos x="T2" y="T3"/>
              </a:cxn>
              <a:cxn ang="T12">
                <a:pos x="T4" y="T5"/>
              </a:cxn>
              <a:cxn ang="T13">
                <a:pos x="T6" y="T7"/>
              </a:cxn>
              <a:cxn ang="T14">
                <a:pos x="T8" y="T9"/>
              </a:cxn>
            </a:cxnLst>
            <a:rect l="T15" t="T16" r="T17" b="T18"/>
            <a:pathLst>
              <a:path w="971" h="716">
                <a:moveTo>
                  <a:pt x="0" y="0"/>
                </a:moveTo>
                <a:lnTo>
                  <a:pt x="0" y="418"/>
                </a:lnTo>
                <a:lnTo>
                  <a:pt x="970" y="715"/>
                </a:lnTo>
                <a:lnTo>
                  <a:pt x="970" y="269"/>
                </a:lnTo>
                <a:lnTo>
                  <a:pt x="0" y="0"/>
                </a:lnTo>
              </a:path>
            </a:pathLst>
          </a:custGeom>
          <a:solidFill>
            <a:srgbClr val="FF33CC"/>
          </a:solidFill>
          <a:ln w="12700" cap="rnd">
            <a:solidFill>
              <a:srgbClr val="000000"/>
            </a:solidFill>
            <a:round/>
            <a:headEnd/>
            <a:tailEnd/>
          </a:ln>
        </p:spPr>
        <p:txBody>
          <a:bodyPr/>
          <a:lstStyle/>
          <a:p>
            <a:endParaRPr lang="en-US"/>
          </a:p>
        </p:txBody>
      </p:sp>
      <p:sp>
        <p:nvSpPr>
          <p:cNvPr id="21522" name="AutoShape 18"/>
          <p:cNvSpPr>
            <a:spLocks noChangeArrowheads="1"/>
          </p:cNvSpPr>
          <p:nvPr/>
        </p:nvSpPr>
        <p:spPr bwMode="auto">
          <a:xfrm rot="8455081" flipH="1">
            <a:off x="3065944" y="3942644"/>
            <a:ext cx="6176424" cy="927100"/>
          </a:xfrm>
          <a:prstGeom prst="rightArrow">
            <a:avLst>
              <a:gd name="adj1" fmla="val 50000"/>
              <a:gd name="adj2" fmla="val 108579"/>
            </a:avLst>
          </a:prstGeom>
          <a:gradFill flip="none" rotWithShape="1">
            <a:gsLst>
              <a:gs pos="0">
                <a:srgbClr val="008000"/>
              </a:gs>
              <a:gs pos="100000">
                <a:srgbClr val="99FF33"/>
              </a:gs>
            </a:gsLst>
            <a:lin ang="10800000" scaled="1"/>
            <a:tileRect/>
          </a:gradFill>
          <a:ln w="12700">
            <a:solidFill>
              <a:schemeClr val="tx1"/>
            </a:solidFill>
            <a:miter lim="800000"/>
            <a:headEnd/>
            <a:tailEnd/>
          </a:ln>
          <a:effectLst>
            <a:outerShdw dist="85194" dir="1593903" algn="ctr" rotWithShape="0">
              <a:schemeClr val="bg2"/>
            </a:outerShdw>
          </a:effectLst>
          <a:scene3d>
            <a:camera prst="orthographicFront"/>
            <a:lightRig rig="threePt" dir="t"/>
          </a:scene3d>
          <a:sp3d>
            <a:bevelT prst="angle"/>
          </a:sp3d>
        </p:spPr>
        <p:txBody>
          <a:bodyPr rot="10800000" wrap="none" anchor="ctr"/>
          <a:lstStyle/>
          <a:p>
            <a:pPr fontAlgn="auto">
              <a:spcBef>
                <a:spcPts val="0"/>
              </a:spcBef>
              <a:spcAft>
                <a:spcPts val="0"/>
              </a:spcAft>
              <a:defRPr/>
            </a:pPr>
            <a:endParaRPr lang="en-US" dirty="0">
              <a:latin typeface="+mn-lt"/>
            </a:endParaRPr>
          </a:p>
        </p:txBody>
      </p:sp>
      <p:sp>
        <p:nvSpPr>
          <p:cNvPr id="29" name="TextBox 28"/>
          <p:cNvSpPr txBox="1">
            <a:spLocks noChangeArrowheads="1"/>
          </p:cNvSpPr>
          <p:nvPr/>
        </p:nvSpPr>
        <p:spPr bwMode="auto">
          <a:xfrm rot="-2450645">
            <a:off x="3743325" y="5816600"/>
            <a:ext cx="9159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simple</a:t>
            </a:r>
          </a:p>
        </p:txBody>
      </p:sp>
      <p:sp>
        <p:nvSpPr>
          <p:cNvPr id="30" name="TextBox 29"/>
          <p:cNvSpPr txBox="1">
            <a:spLocks noChangeArrowheads="1"/>
          </p:cNvSpPr>
          <p:nvPr/>
        </p:nvSpPr>
        <p:spPr bwMode="auto">
          <a:xfrm rot="-2359892">
            <a:off x="7077075" y="2979738"/>
            <a:ext cx="1120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complex</a:t>
            </a:r>
          </a:p>
        </p:txBody>
      </p:sp>
      <p:sp>
        <p:nvSpPr>
          <p:cNvPr id="25" name="Right Arrow 24"/>
          <p:cNvSpPr/>
          <p:nvPr/>
        </p:nvSpPr>
        <p:spPr>
          <a:xfrm>
            <a:off x="2717015" y="1354137"/>
            <a:ext cx="1676400" cy="304800"/>
          </a:xfrm>
          <a:prstGeom prst="rightArrow">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Slide Number Placeholder 25"/>
          <p:cNvSpPr>
            <a:spLocks noGrp="1"/>
          </p:cNvSpPr>
          <p:nvPr>
            <p:ph type="sldNum" sz="quarter" idx="10"/>
          </p:nvPr>
        </p:nvSpPr>
        <p:spPr/>
        <p:txBody>
          <a:bodyPr/>
          <a:lstStyle/>
          <a:p>
            <a:pPr>
              <a:defRPr/>
            </a:pPr>
            <a:fld id="{7323B50E-33AB-4C17-AACC-11D0ABA30CDD}" type="slidenum">
              <a:rPr lang="en-US" smtClean="0"/>
              <a:pPr>
                <a:defRPr/>
              </a:pPr>
              <a:t>37</a:t>
            </a:fld>
            <a:endParaRPr lang="en-US" dirty="0"/>
          </a:p>
        </p:txBody>
      </p:sp>
      <p:sp>
        <p:nvSpPr>
          <p:cNvPr id="28" name="Rounded Rectangle 27"/>
          <p:cNvSpPr/>
          <p:nvPr/>
        </p:nvSpPr>
        <p:spPr>
          <a:xfrm>
            <a:off x="5692080" y="5086260"/>
            <a:ext cx="3200400" cy="612947"/>
          </a:xfrm>
          <a:prstGeom prst="roundRect">
            <a:avLst/>
          </a:prstGeom>
          <a:solidFill>
            <a:srgbClr val="99CCFF"/>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90000"/>
              </a:lnSpc>
              <a:spcBef>
                <a:spcPct val="50000"/>
              </a:spcBef>
              <a:defRPr/>
            </a:pPr>
            <a:r>
              <a:rPr lang="en-US" sz="1000" i="1" dirty="0">
                <a:solidFill>
                  <a:schemeClr val="tx1"/>
                </a:solidFill>
              </a:rPr>
              <a:t>Adapted from CIRCLE (National Head Start Literacy Train the Trainer Manual</a:t>
            </a:r>
            <a:r>
              <a:rPr lang="en-US" sz="1000" i="1" dirty="0" smtClean="0">
                <a:solidFill>
                  <a:schemeClr val="tx1"/>
                </a:solidFill>
              </a:rPr>
              <a:t>). (2002) </a:t>
            </a:r>
            <a:r>
              <a:rPr lang="en-US" sz="1000" i="1" dirty="0">
                <a:solidFill>
                  <a:schemeClr val="tx1"/>
                </a:solidFill>
              </a:rPr>
              <a:t>UT Health Science Center at </a:t>
            </a:r>
            <a:r>
              <a:rPr lang="en-US" sz="1000" i="1" dirty="0" smtClean="0">
                <a:solidFill>
                  <a:schemeClr val="tx1"/>
                </a:solidFill>
              </a:rPr>
              <a:t>Houston.</a:t>
            </a:r>
            <a:endParaRPr lang="en-US" sz="1000" i="1" dirty="0">
              <a:solidFill>
                <a:schemeClr val="tx1"/>
              </a:solidFill>
            </a:endParaRPr>
          </a:p>
        </p:txBody>
      </p:sp>
    </p:spTree>
    <p:extLst>
      <p:ext uri="{BB962C8B-B14F-4D97-AF65-F5344CB8AC3E}">
        <p14:creationId xmlns:p14="http://schemas.microsoft.com/office/powerpoint/2010/main" val="24279664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dirty="0" smtClean="0"/>
              <a:t>Phonemes</a:t>
            </a:r>
          </a:p>
        </p:txBody>
      </p:sp>
      <p:sp>
        <p:nvSpPr>
          <p:cNvPr id="16387" name="Rectangle 3"/>
          <p:cNvSpPr>
            <a:spLocks noGrp="1" noChangeArrowheads="1"/>
          </p:cNvSpPr>
          <p:nvPr>
            <p:ph idx="1"/>
          </p:nvPr>
        </p:nvSpPr>
        <p:spPr>
          <a:xfrm>
            <a:off x="179512" y="1905000"/>
            <a:ext cx="8784976" cy="4221163"/>
          </a:xfrm>
        </p:spPr>
        <p:txBody>
          <a:bodyPr/>
          <a:lstStyle/>
          <a:p>
            <a:pPr marL="0" indent="0" algn="ctr" eaLnBrk="1" hangingPunct="1">
              <a:buNone/>
              <a:defRPr/>
            </a:pPr>
            <a:r>
              <a:rPr lang="en-US" sz="2800" dirty="0" smtClean="0"/>
              <a:t>Phonemes:  the smallest units of  sound in </a:t>
            </a:r>
            <a:r>
              <a:rPr lang="en-US" sz="2800" u="sng" dirty="0" smtClean="0"/>
              <a:t>spoken</a:t>
            </a:r>
            <a:r>
              <a:rPr lang="en-US" sz="2800" dirty="0" smtClean="0"/>
              <a:t> words.</a:t>
            </a:r>
          </a:p>
          <a:p>
            <a:pPr algn="ctr" eaLnBrk="1" hangingPunct="1">
              <a:buFontTx/>
              <a:buNone/>
              <a:defRPr/>
            </a:pPr>
            <a:r>
              <a:rPr lang="en-US" sz="3000" b="1" dirty="0" smtClean="0">
                <a:solidFill>
                  <a:schemeClr val="accent2"/>
                </a:solidFill>
              </a:rPr>
              <a:t>	</a:t>
            </a:r>
            <a:r>
              <a:rPr lang="en-US" sz="2800" b="1" dirty="0" smtClean="0">
                <a:solidFill>
                  <a:schemeClr val="accent2"/>
                </a:solidFill>
              </a:rPr>
              <a:t>    </a:t>
            </a:r>
            <a:r>
              <a:rPr lang="en-US" sz="2800" dirty="0" smtClean="0"/>
              <a:t> </a:t>
            </a:r>
            <a:r>
              <a:rPr lang="en-US" sz="4400" dirty="0" smtClean="0"/>
              <a:t>/</a:t>
            </a:r>
            <a:r>
              <a:rPr lang="en-US" sz="4400" b="1" dirty="0" smtClean="0">
                <a:solidFill>
                  <a:srgbClr val="008000"/>
                </a:solidFill>
                <a:effectLst>
                  <a:outerShdw blurRad="38100" dist="38100" dir="2700000" algn="tl">
                    <a:srgbClr val="000000">
                      <a:alpha val="43137"/>
                    </a:srgbClr>
                  </a:outerShdw>
                </a:effectLst>
              </a:rPr>
              <a:t>r</a:t>
            </a:r>
            <a:r>
              <a:rPr lang="en-US" sz="4400" dirty="0" smtClean="0"/>
              <a:t>/ </a:t>
            </a:r>
            <a:r>
              <a:rPr lang="en-US" sz="4400" dirty="0" smtClean="0">
                <a:effectLst>
                  <a:outerShdw blurRad="38100" dist="38100" dir="2700000" algn="tl">
                    <a:srgbClr val="000000">
                      <a:alpha val="43137"/>
                    </a:srgbClr>
                  </a:outerShdw>
                </a:effectLst>
              </a:rPr>
              <a:t> </a:t>
            </a:r>
            <a:r>
              <a:rPr lang="en-US" sz="4400" b="1" dirty="0" smtClean="0">
                <a:solidFill>
                  <a:srgbClr val="008000"/>
                </a:solidFill>
                <a:effectLst>
                  <a:outerShdw blurRad="38100" dist="38100" dir="2700000" algn="tl">
                    <a:srgbClr val="000000">
                      <a:alpha val="43137"/>
                    </a:srgbClr>
                  </a:outerShdw>
                </a:effectLst>
              </a:rPr>
              <a:t>       </a:t>
            </a:r>
            <a:r>
              <a:rPr lang="en-US" sz="4400" dirty="0" smtClean="0"/>
              <a:t>   /</a:t>
            </a:r>
            <a:r>
              <a:rPr lang="en-US" sz="4400" b="1" dirty="0" smtClean="0">
                <a:solidFill>
                  <a:srgbClr val="008000"/>
                </a:solidFill>
                <a:effectLst>
                  <a:outerShdw blurRad="38100" dist="38100" dir="2700000" algn="tl">
                    <a:srgbClr val="000000">
                      <a:alpha val="43137"/>
                    </a:srgbClr>
                  </a:outerShdw>
                </a:effectLst>
              </a:rPr>
              <a:t>a</a:t>
            </a:r>
            <a:r>
              <a:rPr lang="en-US" sz="4400" dirty="0" smtClean="0"/>
              <a:t>/  </a:t>
            </a:r>
            <a:r>
              <a:rPr lang="en-US" sz="4400" b="1" dirty="0" smtClean="0">
                <a:solidFill>
                  <a:srgbClr val="008000"/>
                </a:solidFill>
                <a:effectLst>
                  <a:outerShdw blurRad="38100" dist="38100" dir="2700000" algn="tl">
                    <a:srgbClr val="000000">
                      <a:alpha val="43137"/>
                    </a:srgbClr>
                  </a:outerShdw>
                </a:effectLst>
              </a:rPr>
              <a:t>        </a:t>
            </a:r>
            <a:r>
              <a:rPr lang="en-US" sz="4400" dirty="0" smtClean="0"/>
              <a:t>/</a:t>
            </a:r>
            <a:r>
              <a:rPr lang="en-US" sz="4400" b="1" dirty="0" smtClean="0">
                <a:solidFill>
                  <a:srgbClr val="008000"/>
                </a:solidFill>
                <a:effectLst>
                  <a:outerShdw blurRad="38100" dist="38100" dir="2700000" algn="tl">
                    <a:srgbClr val="000000">
                      <a:alpha val="43137"/>
                    </a:srgbClr>
                  </a:outerShdw>
                </a:effectLst>
              </a:rPr>
              <a:t>t</a:t>
            </a:r>
            <a:r>
              <a:rPr lang="en-US" sz="4400" dirty="0" smtClean="0"/>
              <a:t>/</a:t>
            </a:r>
            <a:endParaRPr lang="en-US" sz="2800" dirty="0" smtClean="0"/>
          </a:p>
          <a:p>
            <a:pPr algn="ctr" eaLnBrk="1" hangingPunct="1">
              <a:buFontTx/>
              <a:buNone/>
              <a:defRPr/>
            </a:pPr>
            <a:r>
              <a:rPr lang="en-US" sz="2000" b="1" dirty="0" smtClean="0">
                <a:solidFill>
                  <a:schemeClr val="accent2"/>
                </a:solidFill>
              </a:rPr>
              <a:t>   </a:t>
            </a:r>
            <a:r>
              <a:rPr lang="en-US" sz="2000" b="1" dirty="0" smtClean="0"/>
              <a:t>1</a:t>
            </a:r>
            <a:r>
              <a:rPr lang="en-US" sz="2000" b="1" baseline="30000" dirty="0" smtClean="0"/>
              <a:t>st</a:t>
            </a:r>
            <a:r>
              <a:rPr lang="en-US" sz="2000" b="1" dirty="0" smtClean="0"/>
              <a:t> phoneme               2</a:t>
            </a:r>
            <a:r>
              <a:rPr lang="en-US" sz="2000" b="1" baseline="30000" dirty="0" smtClean="0"/>
              <a:t>nd</a:t>
            </a:r>
            <a:r>
              <a:rPr lang="en-US" sz="2000" b="1" dirty="0" smtClean="0"/>
              <a:t> phoneme</a:t>
            </a:r>
            <a:r>
              <a:rPr lang="en-US" sz="2000" b="1" dirty="0"/>
              <a:t> </a:t>
            </a:r>
            <a:r>
              <a:rPr lang="en-US" sz="2000" b="1" dirty="0" smtClean="0"/>
              <a:t>           3</a:t>
            </a:r>
            <a:r>
              <a:rPr lang="en-US" sz="2000" b="1" baseline="30000" dirty="0" smtClean="0"/>
              <a:t>rd</a:t>
            </a:r>
            <a:r>
              <a:rPr lang="en-US" sz="2000" b="1" dirty="0" smtClean="0"/>
              <a:t> phoneme</a:t>
            </a:r>
          </a:p>
          <a:p>
            <a:pPr algn="ctr" eaLnBrk="1" hangingPunct="1">
              <a:buFontTx/>
              <a:buNone/>
              <a:defRPr/>
            </a:pPr>
            <a:r>
              <a:rPr lang="en-US" sz="4400" dirty="0" smtClean="0"/>
              <a:t>    /</a:t>
            </a:r>
            <a:r>
              <a:rPr lang="en-US" sz="4400" b="1" dirty="0" smtClean="0">
                <a:solidFill>
                  <a:srgbClr val="008000"/>
                </a:solidFill>
                <a:effectLst>
                  <a:outerShdw blurRad="38100" dist="38100" dir="2700000" algn="tl">
                    <a:srgbClr val="000000">
                      <a:alpha val="43137"/>
                    </a:srgbClr>
                  </a:outerShdw>
                </a:effectLst>
              </a:rPr>
              <a:t>sh</a:t>
            </a:r>
            <a:r>
              <a:rPr lang="en-US" sz="4400" dirty="0" smtClean="0"/>
              <a:t>/ </a:t>
            </a:r>
            <a:r>
              <a:rPr lang="en-US" sz="4400" dirty="0" smtClean="0">
                <a:effectLst>
                  <a:outerShdw blurRad="38100" dist="38100" dir="2700000" algn="tl">
                    <a:srgbClr val="000000">
                      <a:alpha val="43137"/>
                    </a:srgbClr>
                  </a:outerShdw>
                </a:effectLst>
              </a:rPr>
              <a:t> </a:t>
            </a:r>
            <a:r>
              <a:rPr lang="en-US" sz="4400" b="1" dirty="0" smtClean="0">
                <a:solidFill>
                  <a:srgbClr val="008000"/>
                </a:solidFill>
                <a:effectLst>
                  <a:outerShdw blurRad="38100" dist="38100" dir="2700000" algn="tl">
                    <a:srgbClr val="000000">
                      <a:alpha val="43137"/>
                    </a:srgbClr>
                  </a:outerShdw>
                </a:effectLst>
              </a:rPr>
              <a:t>       </a:t>
            </a:r>
            <a:r>
              <a:rPr lang="en-US" sz="4400" dirty="0" smtClean="0"/>
              <a:t> /</a:t>
            </a:r>
            <a:r>
              <a:rPr lang="en-US" sz="4400" b="1" dirty="0" smtClean="0">
                <a:solidFill>
                  <a:srgbClr val="008000"/>
                </a:solidFill>
                <a:effectLst>
                  <a:outerShdw blurRad="38100" dist="38100" dir="2700000" algn="tl">
                    <a:srgbClr val="000000">
                      <a:alpha val="43137"/>
                    </a:srgbClr>
                  </a:outerShdw>
                </a:effectLst>
              </a:rPr>
              <a:t>ā</a:t>
            </a:r>
            <a:r>
              <a:rPr lang="en-US" sz="4400" dirty="0" smtClean="0"/>
              <a:t>/  </a:t>
            </a:r>
            <a:r>
              <a:rPr lang="en-US" sz="4400" b="1" dirty="0" smtClean="0">
                <a:solidFill>
                  <a:srgbClr val="008000"/>
                </a:solidFill>
                <a:effectLst>
                  <a:outerShdw blurRad="38100" dist="38100" dir="2700000" algn="tl">
                    <a:srgbClr val="000000">
                      <a:alpha val="43137"/>
                    </a:srgbClr>
                  </a:outerShdw>
                </a:effectLst>
              </a:rPr>
              <a:t>        </a:t>
            </a:r>
            <a:r>
              <a:rPr lang="en-US" sz="4400" dirty="0" smtClean="0"/>
              <a:t>/</a:t>
            </a:r>
            <a:r>
              <a:rPr lang="en-US" sz="4400" b="1" dirty="0" smtClean="0">
                <a:solidFill>
                  <a:srgbClr val="008000"/>
                </a:solidFill>
                <a:effectLst>
                  <a:outerShdw blurRad="38100" dist="38100" dir="2700000" algn="tl">
                    <a:srgbClr val="000000">
                      <a:alpha val="43137"/>
                    </a:srgbClr>
                  </a:outerShdw>
                </a:effectLst>
              </a:rPr>
              <a:t>k</a:t>
            </a:r>
            <a:r>
              <a:rPr lang="en-US" sz="4400" dirty="0" smtClean="0"/>
              <a:t>/</a:t>
            </a:r>
            <a:endParaRPr lang="en-US" sz="2800" dirty="0" smtClean="0"/>
          </a:p>
          <a:p>
            <a:pPr algn="ctr" eaLnBrk="1" hangingPunct="1">
              <a:buFontTx/>
              <a:buNone/>
              <a:defRPr/>
            </a:pPr>
            <a:r>
              <a:rPr lang="en-US" sz="2000" b="1" dirty="0" smtClean="0">
                <a:solidFill>
                  <a:schemeClr val="accent2"/>
                </a:solidFill>
              </a:rPr>
              <a:t>   </a:t>
            </a:r>
            <a:r>
              <a:rPr lang="en-US" sz="2000" b="1" dirty="0" smtClean="0"/>
              <a:t>1</a:t>
            </a:r>
            <a:r>
              <a:rPr lang="en-US" sz="2000" b="1" baseline="30000" dirty="0" smtClean="0"/>
              <a:t>st</a:t>
            </a:r>
            <a:r>
              <a:rPr lang="en-US" sz="2000" b="1" dirty="0" smtClean="0"/>
              <a:t> phoneme               2</a:t>
            </a:r>
            <a:r>
              <a:rPr lang="en-US" sz="2000" b="1" baseline="30000" dirty="0" smtClean="0"/>
              <a:t>nd</a:t>
            </a:r>
            <a:r>
              <a:rPr lang="en-US" sz="2000" b="1" dirty="0" smtClean="0"/>
              <a:t> phoneme</a:t>
            </a:r>
            <a:r>
              <a:rPr lang="en-US" sz="2000" b="1" dirty="0"/>
              <a:t> </a:t>
            </a:r>
            <a:r>
              <a:rPr lang="en-US" sz="2000" b="1" dirty="0" smtClean="0"/>
              <a:t>           3</a:t>
            </a:r>
            <a:r>
              <a:rPr lang="en-US" sz="2000" b="1" baseline="30000" dirty="0" smtClean="0"/>
              <a:t>rd</a:t>
            </a:r>
            <a:r>
              <a:rPr lang="en-US" sz="2000" b="1" dirty="0" smtClean="0"/>
              <a:t> phoneme</a:t>
            </a:r>
          </a:p>
          <a:p>
            <a:pPr algn="ctr" eaLnBrk="1" hangingPunct="1">
              <a:buFontTx/>
              <a:buNone/>
              <a:defRPr/>
            </a:pPr>
            <a:r>
              <a:rPr lang="en-US" sz="4400" dirty="0" smtClean="0"/>
              <a:t>     /</a:t>
            </a:r>
            <a:r>
              <a:rPr lang="en-US" sz="4400" b="1" dirty="0" smtClean="0">
                <a:solidFill>
                  <a:srgbClr val="008000"/>
                </a:solidFill>
                <a:effectLst>
                  <a:outerShdw blurRad="38100" dist="38100" dir="2700000" algn="tl">
                    <a:srgbClr val="000000">
                      <a:alpha val="43137"/>
                    </a:srgbClr>
                  </a:outerShdw>
                </a:effectLst>
              </a:rPr>
              <a:t>l</a:t>
            </a:r>
            <a:r>
              <a:rPr lang="en-US" sz="4400" dirty="0" smtClean="0"/>
              <a:t>/ </a:t>
            </a:r>
            <a:r>
              <a:rPr lang="en-US" sz="4400" dirty="0" smtClean="0">
                <a:effectLst>
                  <a:outerShdw blurRad="38100" dist="38100" dir="2700000" algn="tl">
                    <a:srgbClr val="000000">
                      <a:alpha val="43137"/>
                    </a:srgbClr>
                  </a:outerShdw>
                </a:effectLst>
              </a:rPr>
              <a:t> </a:t>
            </a:r>
            <a:r>
              <a:rPr lang="en-US" sz="4400" b="1" dirty="0" smtClean="0">
                <a:solidFill>
                  <a:srgbClr val="008000"/>
                </a:solidFill>
                <a:effectLst>
                  <a:outerShdw blurRad="38100" dist="38100" dir="2700000" algn="tl">
                    <a:srgbClr val="000000">
                      <a:alpha val="43137"/>
                    </a:srgbClr>
                  </a:outerShdw>
                </a:effectLst>
              </a:rPr>
              <a:t>       </a:t>
            </a:r>
            <a:r>
              <a:rPr lang="en-US" sz="4400" dirty="0" smtClean="0"/>
              <a:t>  /</a:t>
            </a:r>
            <a:r>
              <a:rPr lang="en-US" sz="4400" b="1" dirty="0" smtClean="0">
                <a:solidFill>
                  <a:srgbClr val="008000"/>
                </a:solidFill>
                <a:effectLst>
                  <a:outerShdw blurRad="38100" dist="38100" dir="2700000" algn="tl">
                    <a:srgbClr val="000000">
                      <a:alpha val="43137"/>
                    </a:srgbClr>
                  </a:outerShdw>
                </a:effectLst>
              </a:rPr>
              <a:t>a</a:t>
            </a:r>
            <a:r>
              <a:rPr lang="en-US" sz="4400" dirty="0" smtClean="0"/>
              <a:t>/  </a:t>
            </a:r>
            <a:r>
              <a:rPr lang="en-US" sz="4400" b="1" dirty="0" smtClean="0">
                <a:solidFill>
                  <a:srgbClr val="008000"/>
                </a:solidFill>
                <a:effectLst>
                  <a:outerShdw blurRad="38100" dist="38100" dir="2700000" algn="tl">
                    <a:srgbClr val="000000">
                      <a:alpha val="43137"/>
                    </a:srgbClr>
                  </a:outerShdw>
                </a:effectLst>
              </a:rPr>
              <a:t>         </a:t>
            </a:r>
            <a:r>
              <a:rPr lang="en-US" sz="4400" dirty="0" smtClean="0"/>
              <a:t>/</a:t>
            </a:r>
            <a:r>
              <a:rPr lang="en-US" sz="4400" b="1" dirty="0" smtClean="0">
                <a:solidFill>
                  <a:srgbClr val="008000"/>
                </a:solidFill>
                <a:effectLst>
                  <a:outerShdw blurRad="38100" dist="38100" dir="2700000" algn="tl">
                    <a:srgbClr val="000000">
                      <a:alpha val="43137"/>
                    </a:srgbClr>
                  </a:outerShdw>
                </a:effectLst>
              </a:rPr>
              <a:t>s</a:t>
            </a:r>
            <a:r>
              <a:rPr lang="en-US" sz="4400" dirty="0" smtClean="0"/>
              <a:t>/             /</a:t>
            </a:r>
            <a:r>
              <a:rPr lang="en-US" sz="4400" b="1" dirty="0" smtClean="0">
                <a:solidFill>
                  <a:srgbClr val="339933"/>
                </a:solidFill>
              </a:rPr>
              <a:t>t</a:t>
            </a:r>
            <a:r>
              <a:rPr lang="en-US" sz="4400" dirty="0" smtClean="0"/>
              <a:t>/</a:t>
            </a:r>
            <a:endParaRPr lang="en-US" sz="2800" dirty="0" smtClean="0"/>
          </a:p>
          <a:p>
            <a:pPr algn="ctr" eaLnBrk="1" hangingPunct="1">
              <a:buFontTx/>
              <a:buNone/>
              <a:defRPr/>
            </a:pPr>
            <a:r>
              <a:rPr lang="en-US" sz="2000" b="1" dirty="0" smtClean="0">
                <a:solidFill>
                  <a:schemeClr val="accent2"/>
                </a:solidFill>
              </a:rPr>
              <a:t>    </a:t>
            </a:r>
            <a:r>
              <a:rPr lang="en-US" sz="2000" b="1" dirty="0" smtClean="0"/>
              <a:t>1</a:t>
            </a:r>
            <a:r>
              <a:rPr lang="en-US" sz="2000" b="1" baseline="30000" dirty="0" smtClean="0"/>
              <a:t>st</a:t>
            </a:r>
            <a:r>
              <a:rPr lang="en-US" sz="2000" b="1" dirty="0" smtClean="0"/>
              <a:t> phoneme               2</a:t>
            </a:r>
            <a:r>
              <a:rPr lang="en-US" sz="2000" b="1" baseline="30000" dirty="0" smtClean="0"/>
              <a:t>nd</a:t>
            </a:r>
            <a:r>
              <a:rPr lang="en-US" sz="2000" b="1" dirty="0" smtClean="0"/>
              <a:t> phoneme</a:t>
            </a:r>
            <a:r>
              <a:rPr lang="en-US" sz="2000" b="1" dirty="0"/>
              <a:t> </a:t>
            </a:r>
            <a:r>
              <a:rPr lang="en-US" sz="2000" b="1" dirty="0" smtClean="0"/>
              <a:t>           3</a:t>
            </a:r>
            <a:r>
              <a:rPr lang="en-US" sz="2000" b="1" baseline="30000" dirty="0" smtClean="0"/>
              <a:t>rd</a:t>
            </a:r>
            <a:r>
              <a:rPr lang="en-US" sz="2000" b="1" dirty="0" smtClean="0"/>
              <a:t> phoneme                4</a:t>
            </a:r>
            <a:r>
              <a:rPr lang="en-US" sz="2000" b="1" baseline="30000" dirty="0" smtClean="0"/>
              <a:t>th</a:t>
            </a:r>
            <a:r>
              <a:rPr lang="en-US" sz="2000" b="1" dirty="0" smtClean="0"/>
              <a:t> phoneme</a:t>
            </a:r>
          </a:p>
          <a:p>
            <a:pPr algn="ctr" eaLnBrk="1" hangingPunct="1">
              <a:buFontTx/>
              <a:buNone/>
              <a:defRPr/>
            </a:pPr>
            <a:endParaRPr lang="en-US" sz="2400" b="1" dirty="0" smtClean="0"/>
          </a:p>
        </p:txBody>
      </p:sp>
      <p:sp>
        <p:nvSpPr>
          <p:cNvPr id="7" name="Slide Number Placeholder 6"/>
          <p:cNvSpPr>
            <a:spLocks noGrp="1"/>
          </p:cNvSpPr>
          <p:nvPr>
            <p:ph type="sldNum" sz="quarter" idx="10"/>
          </p:nvPr>
        </p:nvSpPr>
        <p:spPr/>
        <p:txBody>
          <a:bodyPr/>
          <a:lstStyle/>
          <a:p>
            <a:pPr>
              <a:defRPr/>
            </a:pPr>
            <a:fld id="{BDE2148C-DD03-43F1-B107-F8F61064ACA1}" type="slidenum">
              <a:rPr lang="en-US" smtClean="0"/>
              <a:pPr>
                <a:defRPr/>
              </a:pPr>
              <a:t>38</a:t>
            </a:fld>
            <a:endParaRPr lang="en-US" dirty="0"/>
          </a:p>
        </p:txBody>
      </p:sp>
    </p:spTree>
    <p:extLst>
      <p:ext uri="{BB962C8B-B14F-4D97-AF65-F5344CB8AC3E}">
        <p14:creationId xmlns:p14="http://schemas.microsoft.com/office/powerpoint/2010/main" val="26087949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dirty="0" smtClean="0"/>
              <a:t>Scaffold for Phoneme Blending</a:t>
            </a:r>
          </a:p>
        </p:txBody>
      </p:sp>
      <p:sp>
        <p:nvSpPr>
          <p:cNvPr id="16387" name="Rectangle 3"/>
          <p:cNvSpPr>
            <a:spLocks noGrp="1" noChangeArrowheads="1"/>
          </p:cNvSpPr>
          <p:nvPr>
            <p:ph idx="1"/>
          </p:nvPr>
        </p:nvSpPr>
        <p:spPr/>
        <p:txBody>
          <a:bodyPr/>
          <a:lstStyle/>
          <a:p>
            <a:pPr eaLnBrk="1" hangingPunct="1">
              <a:buFontTx/>
              <a:buNone/>
              <a:defRPr/>
            </a:pPr>
            <a:r>
              <a:rPr lang="en-US" sz="3000" b="1" dirty="0" smtClean="0">
                <a:solidFill>
                  <a:schemeClr val="accent2"/>
                </a:solidFill>
              </a:rPr>
              <a:t>	     </a:t>
            </a:r>
            <a:r>
              <a:rPr lang="en-US" sz="3000" dirty="0" smtClean="0"/>
              <a:t> </a:t>
            </a:r>
            <a:r>
              <a:rPr lang="en-US" sz="4800" dirty="0" smtClean="0"/>
              <a:t>/</a:t>
            </a:r>
            <a:r>
              <a:rPr lang="en-US" sz="4800" b="1" dirty="0" smtClean="0">
                <a:solidFill>
                  <a:srgbClr val="008000"/>
                </a:solidFill>
                <a:effectLst>
                  <a:outerShdw blurRad="38100" dist="38100" dir="2700000" algn="tl">
                    <a:srgbClr val="000000">
                      <a:alpha val="43137"/>
                    </a:srgbClr>
                  </a:outerShdw>
                </a:effectLst>
              </a:rPr>
              <a:t>r</a:t>
            </a:r>
            <a:r>
              <a:rPr lang="en-US" sz="4800" dirty="0" smtClean="0"/>
              <a:t>/  /</a:t>
            </a:r>
            <a:r>
              <a:rPr lang="en-US" sz="4800" b="1" dirty="0" smtClean="0">
                <a:solidFill>
                  <a:srgbClr val="008000"/>
                </a:solidFill>
                <a:effectLst>
                  <a:outerShdw blurRad="38100" dist="38100" dir="2700000" algn="tl">
                    <a:srgbClr val="000000">
                      <a:alpha val="43137"/>
                    </a:srgbClr>
                  </a:outerShdw>
                </a:effectLst>
              </a:rPr>
              <a:t>a</a:t>
            </a:r>
            <a:r>
              <a:rPr lang="en-US" sz="4800" dirty="0" smtClean="0"/>
              <a:t>/  /</a:t>
            </a:r>
            <a:r>
              <a:rPr lang="en-US" sz="4800" b="1" dirty="0" smtClean="0">
                <a:solidFill>
                  <a:srgbClr val="008000"/>
                </a:solidFill>
                <a:effectLst>
                  <a:outerShdw blurRad="38100" dist="38100" dir="2700000" algn="tl">
                    <a:srgbClr val="000000">
                      <a:alpha val="43137"/>
                    </a:srgbClr>
                  </a:outerShdw>
                </a:effectLst>
              </a:rPr>
              <a:t>t</a:t>
            </a:r>
            <a:r>
              <a:rPr lang="en-US" sz="4800" dirty="0" smtClean="0"/>
              <a:t>/</a:t>
            </a:r>
            <a:endParaRPr lang="en-US" sz="1800" dirty="0" smtClean="0"/>
          </a:p>
          <a:p>
            <a:pPr eaLnBrk="1" hangingPunct="1">
              <a:spcBef>
                <a:spcPts val="0"/>
              </a:spcBef>
              <a:buFontTx/>
              <a:buNone/>
              <a:defRPr/>
            </a:pPr>
            <a:endParaRPr lang="en-US" sz="2400" dirty="0" smtClean="0"/>
          </a:p>
          <a:p>
            <a:pPr eaLnBrk="1" hangingPunct="1">
              <a:buFontTx/>
              <a:buNone/>
              <a:defRPr/>
            </a:pPr>
            <a:r>
              <a:rPr lang="en-US" sz="4800" dirty="0"/>
              <a:t>	 </a:t>
            </a:r>
            <a:r>
              <a:rPr lang="en-US" sz="4800" dirty="0" smtClean="0"/>
              <a:t>   /</a:t>
            </a:r>
            <a:r>
              <a:rPr lang="en-US" sz="4800" b="1" dirty="0" smtClean="0">
                <a:solidFill>
                  <a:srgbClr val="008000"/>
                </a:solidFill>
                <a:effectLst>
                  <a:outerShdw blurRad="38100" dist="38100" dir="2700000" algn="tl">
                    <a:srgbClr val="000000">
                      <a:alpha val="43137"/>
                    </a:srgbClr>
                  </a:outerShdw>
                </a:effectLst>
              </a:rPr>
              <a:t>sh</a:t>
            </a:r>
            <a:r>
              <a:rPr lang="en-US" sz="4800" dirty="0" smtClean="0"/>
              <a:t>/ </a:t>
            </a:r>
            <a:r>
              <a:rPr lang="en-US" sz="4800" b="1" dirty="0" smtClean="0">
                <a:solidFill>
                  <a:srgbClr val="008000"/>
                </a:solidFill>
                <a:effectLst>
                  <a:outerShdw blurRad="38100" dist="38100" dir="2700000" algn="tl">
                    <a:srgbClr val="000000">
                      <a:alpha val="43137"/>
                    </a:srgbClr>
                  </a:outerShdw>
                </a:effectLst>
              </a:rPr>
              <a:t> </a:t>
            </a:r>
            <a:r>
              <a:rPr lang="en-US" sz="4800" dirty="0" smtClean="0"/>
              <a:t>/</a:t>
            </a:r>
            <a:r>
              <a:rPr lang="en-US" sz="4800" b="1" dirty="0" smtClean="0">
                <a:solidFill>
                  <a:srgbClr val="008000"/>
                </a:solidFill>
                <a:effectLst>
                  <a:outerShdw blurRad="38100" dist="38100" dir="2700000" algn="tl">
                    <a:srgbClr val="000000">
                      <a:alpha val="43137"/>
                    </a:srgbClr>
                  </a:outerShdw>
                </a:effectLst>
              </a:rPr>
              <a:t>ā</a:t>
            </a:r>
            <a:r>
              <a:rPr lang="en-US" sz="4800" dirty="0" smtClean="0"/>
              <a:t>/ </a:t>
            </a:r>
            <a:r>
              <a:rPr lang="en-US" sz="4800" b="1" dirty="0" smtClean="0">
                <a:solidFill>
                  <a:srgbClr val="008000"/>
                </a:solidFill>
                <a:effectLst>
                  <a:outerShdw blurRad="38100" dist="38100" dir="2700000" algn="tl">
                    <a:srgbClr val="000000">
                      <a:alpha val="43137"/>
                    </a:srgbClr>
                  </a:outerShdw>
                </a:effectLst>
              </a:rPr>
              <a:t> </a:t>
            </a:r>
            <a:r>
              <a:rPr lang="en-US" sz="4800" dirty="0" smtClean="0"/>
              <a:t>/</a:t>
            </a:r>
            <a:r>
              <a:rPr lang="en-US" sz="4800" b="1" dirty="0" smtClean="0">
                <a:solidFill>
                  <a:srgbClr val="008000"/>
                </a:solidFill>
                <a:effectLst>
                  <a:outerShdw blurRad="38100" dist="38100" dir="2700000" algn="tl">
                    <a:srgbClr val="000000">
                      <a:alpha val="43137"/>
                    </a:srgbClr>
                  </a:outerShdw>
                </a:effectLst>
              </a:rPr>
              <a:t>k</a:t>
            </a:r>
            <a:r>
              <a:rPr lang="en-US" sz="4800" dirty="0" smtClean="0"/>
              <a:t>/</a:t>
            </a:r>
            <a:endParaRPr lang="en-US" sz="3000" dirty="0" smtClean="0"/>
          </a:p>
          <a:p>
            <a:pPr eaLnBrk="1" hangingPunct="1">
              <a:buFontTx/>
              <a:buNone/>
              <a:defRPr/>
            </a:pPr>
            <a:endParaRPr lang="en-US" sz="1800" dirty="0" smtClean="0"/>
          </a:p>
          <a:p>
            <a:pPr eaLnBrk="1" hangingPunct="1">
              <a:buFontTx/>
              <a:buNone/>
              <a:defRPr/>
            </a:pPr>
            <a:r>
              <a:rPr lang="en-US" sz="4800" dirty="0" smtClean="0"/>
              <a:t>		/</a:t>
            </a:r>
            <a:r>
              <a:rPr lang="en-US" sz="4800" b="1" dirty="0" smtClean="0">
                <a:solidFill>
                  <a:srgbClr val="008000"/>
                </a:solidFill>
                <a:effectLst>
                  <a:outerShdw blurRad="38100" dist="38100" dir="2700000" algn="tl">
                    <a:srgbClr val="000000">
                      <a:alpha val="43137"/>
                    </a:srgbClr>
                  </a:outerShdw>
                </a:effectLst>
              </a:rPr>
              <a:t>l</a:t>
            </a:r>
            <a:r>
              <a:rPr lang="en-US" sz="4800" dirty="0" smtClean="0"/>
              <a:t>/  /</a:t>
            </a:r>
            <a:r>
              <a:rPr lang="en-US" sz="4800" b="1" dirty="0" smtClean="0">
                <a:solidFill>
                  <a:srgbClr val="008000"/>
                </a:solidFill>
                <a:effectLst>
                  <a:outerShdw blurRad="38100" dist="38100" dir="2700000" algn="tl">
                    <a:srgbClr val="000000">
                      <a:alpha val="43137"/>
                    </a:srgbClr>
                  </a:outerShdw>
                </a:effectLst>
              </a:rPr>
              <a:t>a</a:t>
            </a:r>
            <a:r>
              <a:rPr lang="en-US" sz="4800" dirty="0" smtClean="0"/>
              <a:t>/  /</a:t>
            </a:r>
            <a:r>
              <a:rPr lang="en-US" sz="4800" b="1" dirty="0" smtClean="0">
                <a:solidFill>
                  <a:srgbClr val="008000"/>
                </a:solidFill>
                <a:effectLst>
                  <a:outerShdw blurRad="38100" dist="38100" dir="2700000" algn="tl">
                    <a:srgbClr val="000000">
                      <a:alpha val="43137"/>
                    </a:srgbClr>
                  </a:outerShdw>
                </a:effectLst>
              </a:rPr>
              <a:t>s</a:t>
            </a:r>
            <a:r>
              <a:rPr lang="en-US" sz="4800" dirty="0" smtClean="0"/>
              <a:t>/  /</a:t>
            </a:r>
            <a:r>
              <a:rPr lang="en-US" sz="4800" b="1" dirty="0" smtClean="0">
                <a:solidFill>
                  <a:srgbClr val="339933"/>
                </a:solidFill>
                <a:effectLst>
                  <a:outerShdw blurRad="38100" dist="38100" dir="2700000" algn="tl">
                    <a:srgbClr val="000000">
                      <a:alpha val="43137"/>
                    </a:srgbClr>
                  </a:outerShdw>
                </a:effectLst>
              </a:rPr>
              <a:t>t</a:t>
            </a:r>
            <a:r>
              <a:rPr lang="en-US" sz="4800" dirty="0"/>
              <a:t>/</a:t>
            </a:r>
            <a:endParaRPr lang="en-US" sz="3000" dirty="0" smtClean="0">
              <a:solidFill>
                <a:srgbClr val="339933"/>
              </a:solidFill>
              <a:effectLst>
                <a:outerShdw blurRad="38100" dist="38100" dir="2700000" algn="tl">
                  <a:srgbClr val="000000">
                    <a:alpha val="43137"/>
                  </a:srgbClr>
                </a:outerShdw>
              </a:effectLst>
            </a:endParaRPr>
          </a:p>
        </p:txBody>
      </p:sp>
      <p:sp>
        <p:nvSpPr>
          <p:cNvPr id="7" name="Slide Number Placeholder 6"/>
          <p:cNvSpPr>
            <a:spLocks noGrp="1"/>
          </p:cNvSpPr>
          <p:nvPr>
            <p:ph type="sldNum" sz="quarter" idx="10"/>
          </p:nvPr>
        </p:nvSpPr>
        <p:spPr/>
        <p:txBody>
          <a:bodyPr/>
          <a:lstStyle/>
          <a:p>
            <a:pPr>
              <a:defRPr/>
            </a:pPr>
            <a:fld id="{BDE2148C-DD03-43F1-B107-F8F61064ACA1}" type="slidenum">
              <a:rPr lang="en-US" smtClean="0"/>
              <a:pPr>
                <a:defRPr/>
              </a:pPr>
              <a:t>39</a:t>
            </a:fld>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2685" y="2590800"/>
            <a:ext cx="1361567"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7152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PA and Why is it so important?</a:t>
            </a:r>
            <a:endParaRPr lang="en-US" dirty="0"/>
          </a:p>
        </p:txBody>
      </p:sp>
      <p:sp>
        <p:nvSpPr>
          <p:cNvPr id="4" name="Slide Number Placeholder 3"/>
          <p:cNvSpPr>
            <a:spLocks noGrp="1"/>
          </p:cNvSpPr>
          <p:nvPr>
            <p:ph type="sldNum" sz="quarter" idx="10"/>
          </p:nvPr>
        </p:nvSpPr>
        <p:spPr/>
        <p:txBody>
          <a:bodyPr/>
          <a:lstStyle/>
          <a:p>
            <a:pPr>
              <a:defRPr/>
            </a:pPr>
            <a:fld id="{08D94AD8-8094-4946-A33A-969F97395B32}" type="slidenum">
              <a:rPr lang="en-US" smtClean="0"/>
              <a:pPr>
                <a:defRPr/>
              </a:pPr>
              <a:t>4</a:t>
            </a:fld>
            <a:endParaRPr lang="en-US" dirty="0"/>
          </a:p>
        </p:txBody>
      </p:sp>
    </p:spTree>
    <p:extLst>
      <p:ext uri="{BB962C8B-B14F-4D97-AF65-F5344CB8AC3E}">
        <p14:creationId xmlns:p14="http://schemas.microsoft.com/office/powerpoint/2010/main" val="3301104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892"/>
          <a:stretch/>
        </p:blipFill>
        <p:spPr bwMode="auto">
          <a:xfrm>
            <a:off x="1600200" y="764704"/>
            <a:ext cx="6019800" cy="5712296"/>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114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764704"/>
            <a:ext cx="1371600" cy="177800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0"/>
          </p:nvPr>
        </p:nvSpPr>
        <p:spPr/>
        <p:txBody>
          <a:bodyPr/>
          <a:lstStyle/>
          <a:p>
            <a:pPr>
              <a:defRPr/>
            </a:pPr>
            <a:fld id="{211F867E-C2FC-49EC-A441-9DF38B6E498C}" type="slidenum">
              <a:rPr lang="en-US" smtClean="0"/>
              <a:pPr>
                <a:defRPr/>
              </a:pPr>
              <a:t>40</a:t>
            </a:fld>
            <a:endParaRPr lang="en-US" dirty="0"/>
          </a:p>
        </p:txBody>
      </p:sp>
    </p:spTree>
    <p:extLst>
      <p:ext uri="{BB962C8B-B14F-4D97-AF65-F5344CB8AC3E}">
        <p14:creationId xmlns:p14="http://schemas.microsoft.com/office/powerpoint/2010/main" val="35744543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4"/>
          <p:cNvSpPr>
            <a:spLocks noChangeArrowheads="1"/>
          </p:cNvSpPr>
          <p:nvPr/>
        </p:nvSpPr>
        <p:spPr bwMode="auto">
          <a:xfrm>
            <a:off x="457200" y="762000"/>
            <a:ext cx="8382000"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sz="4000" b="1" dirty="0" smtClean="0"/>
          </a:p>
          <a:p>
            <a:pPr algn="ctr"/>
            <a:r>
              <a:rPr lang="en-US" sz="4000" dirty="0" smtClean="0">
                <a:solidFill>
                  <a:srgbClr val="92D050"/>
                </a:solidFill>
                <a:latin typeface="+mn-lt"/>
              </a:rPr>
              <a:t>The </a:t>
            </a:r>
            <a:r>
              <a:rPr lang="en-US" sz="4000" dirty="0">
                <a:solidFill>
                  <a:srgbClr val="92D050"/>
                </a:solidFill>
                <a:latin typeface="+mn-lt"/>
              </a:rPr>
              <a:t>most challenging </a:t>
            </a:r>
            <a:r>
              <a:rPr lang="en-US" sz="4000" dirty="0" smtClean="0">
                <a:solidFill>
                  <a:srgbClr val="92D050"/>
                </a:solidFill>
                <a:latin typeface="+mn-lt"/>
              </a:rPr>
              <a:t>PA task </a:t>
            </a:r>
            <a:r>
              <a:rPr lang="en-US" sz="4000" dirty="0">
                <a:solidFill>
                  <a:srgbClr val="92D050"/>
                </a:solidFill>
                <a:latin typeface="+mn-lt"/>
              </a:rPr>
              <a:t>is </a:t>
            </a:r>
            <a:endParaRPr lang="en-US" sz="4000" dirty="0" smtClean="0">
              <a:solidFill>
                <a:srgbClr val="92D050"/>
              </a:solidFill>
              <a:latin typeface="+mn-lt"/>
            </a:endParaRPr>
          </a:p>
          <a:p>
            <a:pPr algn="ctr"/>
            <a:r>
              <a:rPr lang="en-US" sz="4000" dirty="0" smtClean="0">
                <a:solidFill>
                  <a:srgbClr val="92D050"/>
                </a:solidFill>
                <a:latin typeface="+mn-lt"/>
              </a:rPr>
              <a:t>phoneme manipulation.</a:t>
            </a:r>
            <a:endParaRPr lang="en-US" sz="4000" dirty="0">
              <a:solidFill>
                <a:srgbClr val="92D050"/>
              </a:solidFill>
              <a:latin typeface="+mn-lt"/>
            </a:endParaRPr>
          </a:p>
          <a:p>
            <a:endParaRPr lang="en-US" sz="2800" dirty="0"/>
          </a:p>
          <a:p>
            <a:pPr algn="ctr">
              <a:lnSpc>
                <a:spcPct val="150000"/>
              </a:lnSpc>
            </a:pPr>
            <a:r>
              <a:rPr lang="en-US" sz="3200" dirty="0" smtClean="0">
                <a:latin typeface="+mn-lt"/>
              </a:rPr>
              <a:t>Adding a phoneme </a:t>
            </a:r>
            <a:r>
              <a:rPr lang="en-US" sz="3200" dirty="0">
                <a:latin typeface="+mn-lt"/>
              </a:rPr>
              <a:t>= </a:t>
            </a:r>
            <a:r>
              <a:rPr lang="en-US" sz="3200" dirty="0">
                <a:solidFill>
                  <a:srgbClr val="006600"/>
                </a:solidFill>
                <a:latin typeface="+mn-lt"/>
              </a:rPr>
              <a:t>least difficult</a:t>
            </a:r>
          </a:p>
          <a:p>
            <a:pPr algn="ctr">
              <a:lnSpc>
                <a:spcPct val="150000"/>
              </a:lnSpc>
            </a:pPr>
            <a:r>
              <a:rPr lang="en-US" sz="3200" dirty="0">
                <a:latin typeface="+mn-lt"/>
              </a:rPr>
              <a:t>Deleting </a:t>
            </a:r>
            <a:r>
              <a:rPr lang="en-US" sz="3200" dirty="0" smtClean="0">
                <a:latin typeface="+mn-lt"/>
              </a:rPr>
              <a:t>a phoneme </a:t>
            </a:r>
            <a:r>
              <a:rPr lang="en-US" sz="3200" dirty="0">
                <a:latin typeface="+mn-lt"/>
              </a:rPr>
              <a:t>= </a:t>
            </a:r>
            <a:r>
              <a:rPr lang="en-US" sz="3200" dirty="0">
                <a:solidFill>
                  <a:srgbClr val="FF6600"/>
                </a:solidFill>
                <a:latin typeface="+mn-lt"/>
              </a:rPr>
              <a:t>difficult</a:t>
            </a:r>
          </a:p>
          <a:p>
            <a:pPr algn="ctr">
              <a:lnSpc>
                <a:spcPct val="150000"/>
              </a:lnSpc>
            </a:pPr>
            <a:r>
              <a:rPr lang="en-US" sz="3200" dirty="0">
                <a:latin typeface="+mn-lt"/>
              </a:rPr>
              <a:t>Substituting a phoneme = </a:t>
            </a:r>
            <a:r>
              <a:rPr lang="en-US" sz="3200" dirty="0">
                <a:solidFill>
                  <a:srgbClr val="FF0000"/>
                </a:solidFill>
                <a:latin typeface="+mn-lt"/>
              </a:rPr>
              <a:t>most difficult</a:t>
            </a:r>
          </a:p>
          <a:p>
            <a:endParaRPr lang="en-US" sz="1200" b="1" dirty="0"/>
          </a:p>
          <a:p>
            <a:endParaRPr lang="en-US" sz="2800" dirty="0"/>
          </a:p>
          <a:p>
            <a:endParaRPr lang="en-US" sz="2800" dirty="0"/>
          </a:p>
          <a:p>
            <a:pPr lvl="2"/>
            <a:endParaRPr lang="en-US" sz="2400" dirty="0"/>
          </a:p>
          <a:p>
            <a:pPr lvl="2">
              <a:spcBef>
                <a:spcPct val="50000"/>
              </a:spcBef>
            </a:pPr>
            <a:endParaRPr lang="en-US" sz="1600" b="1" dirty="0">
              <a:solidFill>
                <a:srgbClr val="0066FF"/>
              </a:solidFill>
            </a:endParaRPr>
          </a:p>
        </p:txBody>
      </p:sp>
      <p:sp>
        <p:nvSpPr>
          <p:cNvPr id="7" name="Slide Number Placeholder 6"/>
          <p:cNvSpPr>
            <a:spLocks noGrp="1"/>
          </p:cNvSpPr>
          <p:nvPr>
            <p:ph type="sldNum" sz="quarter" idx="10"/>
          </p:nvPr>
        </p:nvSpPr>
        <p:spPr/>
        <p:txBody>
          <a:bodyPr/>
          <a:lstStyle/>
          <a:p>
            <a:pPr>
              <a:defRPr/>
            </a:pPr>
            <a:fld id="{91FFFF9C-1341-42AD-8FA9-F7B7DCE8DBE9}" type="slidenum">
              <a:rPr lang="en-US" smtClean="0"/>
              <a:pPr>
                <a:defRPr/>
              </a:pPr>
              <a:t>41</a:t>
            </a:fld>
            <a:endParaRPr lang="en-US" dirty="0"/>
          </a:p>
        </p:txBody>
      </p:sp>
    </p:spTree>
    <p:extLst>
      <p:ext uri="{BB962C8B-B14F-4D97-AF65-F5344CB8AC3E}">
        <p14:creationId xmlns:p14="http://schemas.microsoft.com/office/powerpoint/2010/main" val="23299848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70731" y="845457"/>
            <a:ext cx="8229600" cy="828328"/>
          </a:xfrm>
          <a:prstGeom prst="rect">
            <a:avLst/>
          </a:prstGeom>
        </p:spPr>
        <p:txBody>
          <a:bodyPr/>
          <a:lstStyle/>
          <a:p>
            <a:pPr algn="ctr">
              <a:defRPr/>
            </a:pPr>
            <a:r>
              <a:rPr lang="en-US" sz="4000" kern="0" dirty="0">
                <a:solidFill>
                  <a:srgbClr val="92D050"/>
                </a:solidFill>
                <a:latin typeface="+mj-lt"/>
                <a:ea typeface="+mj-ea"/>
                <a:cs typeface="+mj-cs"/>
              </a:rPr>
              <a:t>Phoneme Manipulation</a:t>
            </a:r>
          </a:p>
        </p:txBody>
      </p:sp>
      <p:sp>
        <p:nvSpPr>
          <p:cNvPr id="3" name="Rectangle 3"/>
          <p:cNvSpPr txBox="1">
            <a:spLocks noChangeArrowheads="1"/>
          </p:cNvSpPr>
          <p:nvPr/>
        </p:nvSpPr>
        <p:spPr>
          <a:xfrm>
            <a:off x="121035" y="1766589"/>
            <a:ext cx="8928992" cy="4830763"/>
          </a:xfrm>
          <a:prstGeom prst="rect">
            <a:avLst/>
          </a:prstGeom>
        </p:spPr>
        <p:txBody>
          <a:bodyPr/>
          <a:lstStyle/>
          <a:p>
            <a:pPr>
              <a:spcBef>
                <a:spcPct val="20000"/>
              </a:spcBef>
              <a:buClr>
                <a:srgbClr val="FF0000"/>
              </a:buClr>
              <a:defRPr/>
            </a:pPr>
            <a:r>
              <a:rPr lang="en-US" sz="3000" kern="0" dirty="0">
                <a:latin typeface="+mn-lt"/>
              </a:rPr>
              <a:t>Adding, deleting, or substituting phonemes in words requires the </a:t>
            </a:r>
            <a:r>
              <a:rPr lang="en-US" sz="3000" u="sng" kern="0" dirty="0">
                <a:latin typeface="+mn-lt"/>
              </a:rPr>
              <a:t>most developed</a:t>
            </a:r>
            <a:r>
              <a:rPr lang="en-US" sz="3000" kern="0" dirty="0">
                <a:latin typeface="+mn-lt"/>
              </a:rPr>
              <a:t> phonemic awareness skills.   </a:t>
            </a:r>
            <a:endParaRPr lang="en-US" sz="3000" i="1" kern="0" dirty="0">
              <a:solidFill>
                <a:schemeClr val="accent2"/>
              </a:solidFill>
              <a:latin typeface="Albertus MT Lt" pitchFamily="34" charset="0"/>
            </a:endParaRPr>
          </a:p>
          <a:p>
            <a:pPr marL="609600" indent="-609600">
              <a:spcBef>
                <a:spcPct val="20000"/>
              </a:spcBef>
              <a:buClr>
                <a:srgbClr val="FF0000"/>
              </a:buClr>
              <a:defRPr/>
            </a:pPr>
            <a:endParaRPr lang="en-US" sz="1000" kern="0" dirty="0">
              <a:latin typeface="+mn-lt"/>
            </a:endParaRPr>
          </a:p>
          <a:p>
            <a:pPr marL="609600" indent="-609600">
              <a:spcBef>
                <a:spcPct val="20000"/>
              </a:spcBef>
              <a:buClr>
                <a:srgbClr val="FF0000"/>
              </a:buClr>
              <a:defRPr/>
            </a:pPr>
            <a:r>
              <a:rPr lang="en-US" sz="3200" kern="0" dirty="0">
                <a:latin typeface="+mn-lt"/>
              </a:rPr>
              <a:t>Examples:</a:t>
            </a:r>
          </a:p>
          <a:p>
            <a:pPr marL="609600" indent="-609600">
              <a:spcBef>
                <a:spcPct val="20000"/>
              </a:spcBef>
              <a:buClr>
                <a:srgbClr val="FF0000"/>
              </a:buClr>
              <a:defRPr/>
            </a:pPr>
            <a:r>
              <a:rPr lang="en-US" sz="3000" kern="0" dirty="0">
                <a:solidFill>
                  <a:schemeClr val="accent2"/>
                </a:solidFill>
                <a:latin typeface="+mn-lt"/>
              </a:rPr>
              <a:t>What word do you </a:t>
            </a:r>
            <a:r>
              <a:rPr lang="en-US" sz="3000" kern="0" dirty="0" smtClean="0">
                <a:solidFill>
                  <a:schemeClr val="accent2"/>
                </a:solidFill>
                <a:latin typeface="+mn-lt"/>
              </a:rPr>
              <a:t>make </a:t>
            </a:r>
            <a:r>
              <a:rPr lang="en-US" sz="3000" kern="0" dirty="0">
                <a:solidFill>
                  <a:schemeClr val="accent2"/>
                </a:solidFill>
                <a:latin typeface="+mn-lt"/>
              </a:rPr>
              <a:t>if you. . . </a:t>
            </a:r>
          </a:p>
          <a:p>
            <a:pPr marL="609600" indent="-609600">
              <a:spcBef>
                <a:spcPct val="20000"/>
              </a:spcBef>
              <a:buFont typeface="Arial" pitchFamily="34" charset="0"/>
              <a:buChar char="•"/>
              <a:defRPr/>
            </a:pPr>
            <a:r>
              <a:rPr lang="en-US" sz="3200" i="1" kern="0" dirty="0">
                <a:solidFill>
                  <a:schemeClr val="accent2"/>
                </a:solidFill>
                <a:latin typeface="+mn-lt"/>
              </a:rPr>
              <a:t>add</a:t>
            </a:r>
            <a:r>
              <a:rPr lang="en-US" sz="3200" kern="0" dirty="0">
                <a:solidFill>
                  <a:schemeClr val="accent2"/>
                </a:solidFill>
                <a:latin typeface="+mn-lt"/>
              </a:rPr>
              <a:t>  </a:t>
            </a:r>
            <a:r>
              <a:rPr lang="en-US" sz="3200" kern="0" dirty="0">
                <a:solidFill>
                  <a:schemeClr val="tx2"/>
                </a:solidFill>
                <a:latin typeface="+mn-lt"/>
              </a:rPr>
              <a:t>/</a:t>
            </a:r>
            <a:r>
              <a:rPr lang="en-US" sz="3200" kern="0" dirty="0">
                <a:solidFill>
                  <a:srgbClr val="006600"/>
                </a:solidFill>
                <a:latin typeface="+mn-lt"/>
              </a:rPr>
              <a:t>n</a:t>
            </a:r>
            <a:r>
              <a:rPr lang="en-US" sz="3200" kern="0" dirty="0">
                <a:solidFill>
                  <a:schemeClr val="tx2"/>
                </a:solidFill>
                <a:latin typeface="+mn-lt"/>
              </a:rPr>
              <a:t>/</a:t>
            </a:r>
            <a:r>
              <a:rPr lang="en-US" sz="3200" kern="0" dirty="0">
                <a:solidFill>
                  <a:schemeClr val="accent2"/>
                </a:solidFill>
                <a:latin typeface="+mn-lt"/>
              </a:rPr>
              <a:t> to </a:t>
            </a:r>
            <a:r>
              <a:rPr lang="en-US" sz="3200" kern="0" dirty="0">
                <a:solidFill>
                  <a:srgbClr val="006600"/>
                </a:solidFill>
                <a:latin typeface="+mn-lt"/>
              </a:rPr>
              <a:t>ice</a:t>
            </a:r>
            <a:r>
              <a:rPr lang="en-US" sz="3200" kern="0" dirty="0">
                <a:solidFill>
                  <a:schemeClr val="accent2">
                    <a:lumMod val="75000"/>
                  </a:schemeClr>
                </a:solidFill>
                <a:latin typeface="+mn-lt"/>
              </a:rPr>
              <a:t>?</a:t>
            </a:r>
          </a:p>
          <a:p>
            <a:pPr marL="609600" indent="-609600">
              <a:spcBef>
                <a:spcPct val="20000"/>
              </a:spcBef>
              <a:buFont typeface="Arial" pitchFamily="34" charset="0"/>
              <a:buChar char="•"/>
              <a:defRPr/>
            </a:pPr>
            <a:r>
              <a:rPr lang="en-US" sz="3200" i="1" kern="0" dirty="0">
                <a:solidFill>
                  <a:schemeClr val="accent2"/>
                </a:solidFill>
                <a:latin typeface="+mn-lt"/>
              </a:rPr>
              <a:t>delete</a:t>
            </a:r>
            <a:r>
              <a:rPr lang="en-US" sz="3200" kern="0" dirty="0">
                <a:latin typeface="+mn-lt"/>
              </a:rPr>
              <a:t>  </a:t>
            </a:r>
            <a:r>
              <a:rPr lang="en-US" sz="3200" kern="0" dirty="0">
                <a:solidFill>
                  <a:schemeClr val="tx2"/>
                </a:solidFill>
                <a:latin typeface="+mn-lt"/>
              </a:rPr>
              <a:t>/</a:t>
            </a:r>
            <a:r>
              <a:rPr lang="en-US" sz="3200" kern="0" dirty="0">
                <a:solidFill>
                  <a:srgbClr val="006600"/>
                </a:solidFill>
                <a:latin typeface="+mn-lt"/>
              </a:rPr>
              <a:t>k</a:t>
            </a:r>
            <a:r>
              <a:rPr lang="en-US" sz="3200" kern="0" dirty="0">
                <a:solidFill>
                  <a:schemeClr val="tx2"/>
                </a:solidFill>
                <a:latin typeface="+mn-lt"/>
              </a:rPr>
              <a:t>/ </a:t>
            </a:r>
            <a:r>
              <a:rPr lang="en-US" sz="3200" kern="0" dirty="0">
                <a:solidFill>
                  <a:schemeClr val="accent2"/>
                </a:solidFill>
                <a:latin typeface="+mn-lt"/>
              </a:rPr>
              <a:t>from</a:t>
            </a:r>
            <a:r>
              <a:rPr lang="en-US" sz="3200" kern="0" dirty="0">
                <a:solidFill>
                  <a:srgbClr val="006600"/>
                </a:solidFill>
                <a:latin typeface="+mn-lt"/>
              </a:rPr>
              <a:t> cape</a:t>
            </a:r>
            <a:r>
              <a:rPr lang="en-US" sz="3200" kern="0" dirty="0">
                <a:solidFill>
                  <a:schemeClr val="accent2"/>
                </a:solidFill>
                <a:latin typeface="+mn-lt"/>
              </a:rPr>
              <a:t>?</a:t>
            </a:r>
          </a:p>
          <a:p>
            <a:pPr marL="590550" indent="-533400">
              <a:lnSpc>
                <a:spcPct val="70000"/>
              </a:lnSpc>
              <a:spcBef>
                <a:spcPct val="20000"/>
              </a:spcBef>
              <a:buFont typeface="Arial" pitchFamily="34" charset="0"/>
              <a:buChar char="•"/>
              <a:defRPr/>
            </a:pPr>
            <a:endParaRPr lang="en-US" sz="1400" i="1" u="sng" kern="0" dirty="0">
              <a:solidFill>
                <a:schemeClr val="accent2"/>
              </a:solidFill>
              <a:latin typeface="+mn-lt"/>
            </a:endParaRPr>
          </a:p>
          <a:p>
            <a:pPr marL="590550" indent="-533400">
              <a:lnSpc>
                <a:spcPct val="70000"/>
              </a:lnSpc>
              <a:spcBef>
                <a:spcPct val="20000"/>
              </a:spcBef>
              <a:buFont typeface="Arial" pitchFamily="34" charset="0"/>
              <a:buChar char="•"/>
              <a:defRPr/>
            </a:pPr>
            <a:r>
              <a:rPr lang="en-US" sz="3200" i="1" kern="0" dirty="0">
                <a:solidFill>
                  <a:schemeClr val="accent2"/>
                </a:solidFill>
                <a:latin typeface="+mn-lt"/>
              </a:rPr>
              <a:t>substitute</a:t>
            </a:r>
            <a:r>
              <a:rPr lang="en-US" sz="3200" kern="0" dirty="0">
                <a:solidFill>
                  <a:schemeClr val="accent2"/>
                </a:solidFill>
                <a:latin typeface="+mn-lt"/>
              </a:rPr>
              <a:t> the </a:t>
            </a:r>
            <a:r>
              <a:rPr lang="en-US" sz="3200" kern="0" dirty="0" smtClean="0">
                <a:latin typeface="+mn-lt"/>
              </a:rPr>
              <a:t>/</a:t>
            </a:r>
            <a:r>
              <a:rPr lang="en-US" sz="3200" kern="0" dirty="0">
                <a:solidFill>
                  <a:srgbClr val="006600"/>
                </a:solidFill>
                <a:latin typeface="+mn-lt"/>
              </a:rPr>
              <a:t>h</a:t>
            </a:r>
            <a:r>
              <a:rPr lang="en-US" sz="3200" kern="0" dirty="0" smtClean="0">
                <a:latin typeface="+mn-lt"/>
              </a:rPr>
              <a:t>/ </a:t>
            </a:r>
            <a:r>
              <a:rPr lang="en-US" sz="3200" kern="0" dirty="0">
                <a:solidFill>
                  <a:schemeClr val="accent2"/>
                </a:solidFill>
                <a:latin typeface="+mn-lt"/>
              </a:rPr>
              <a:t>in </a:t>
            </a:r>
            <a:r>
              <a:rPr lang="en-US" sz="3200" kern="0" dirty="0" smtClean="0">
                <a:solidFill>
                  <a:srgbClr val="006600"/>
                </a:solidFill>
                <a:latin typeface="+mn-lt"/>
              </a:rPr>
              <a:t>hat</a:t>
            </a:r>
            <a:r>
              <a:rPr lang="en-US" sz="3200" i="1" kern="0" dirty="0" smtClean="0">
                <a:solidFill>
                  <a:schemeClr val="tx2"/>
                </a:solidFill>
                <a:latin typeface="+mn-lt"/>
              </a:rPr>
              <a:t> </a:t>
            </a:r>
            <a:r>
              <a:rPr lang="en-US" sz="3200" kern="0" dirty="0">
                <a:solidFill>
                  <a:schemeClr val="accent2"/>
                </a:solidFill>
                <a:latin typeface="+mn-lt"/>
              </a:rPr>
              <a:t>with </a:t>
            </a:r>
            <a:r>
              <a:rPr lang="en-US" sz="3200" kern="0" dirty="0" smtClean="0">
                <a:latin typeface="+mn-lt"/>
              </a:rPr>
              <a:t>/</a:t>
            </a:r>
            <a:r>
              <a:rPr lang="en-US" sz="3200" kern="0" dirty="0">
                <a:solidFill>
                  <a:srgbClr val="006600"/>
                </a:solidFill>
                <a:latin typeface="+mn-lt"/>
              </a:rPr>
              <a:t>p</a:t>
            </a:r>
            <a:r>
              <a:rPr lang="en-US" sz="3200" kern="0" dirty="0" smtClean="0">
                <a:latin typeface="+mn-lt"/>
              </a:rPr>
              <a:t>/</a:t>
            </a:r>
            <a:r>
              <a:rPr lang="en-US" sz="3200" kern="0" dirty="0" smtClean="0">
                <a:solidFill>
                  <a:schemeClr val="accent2"/>
                </a:solidFill>
                <a:latin typeface="+mn-lt"/>
              </a:rPr>
              <a:t>? </a:t>
            </a:r>
            <a:endParaRPr lang="en-US" sz="3200" kern="0" dirty="0">
              <a:solidFill>
                <a:schemeClr val="accent2"/>
              </a:solidFill>
              <a:latin typeface="+mn-lt"/>
            </a:endParaRPr>
          </a:p>
        </p:txBody>
      </p:sp>
      <p:sp>
        <p:nvSpPr>
          <p:cNvPr id="98309" name="Text Box 4"/>
          <p:cNvSpPr txBox="1">
            <a:spLocks noChangeArrowheads="1"/>
          </p:cNvSpPr>
          <p:nvPr/>
        </p:nvSpPr>
        <p:spPr bwMode="auto">
          <a:xfrm>
            <a:off x="5105400" y="6019800"/>
            <a:ext cx="342900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600" i="1" dirty="0" smtClean="0"/>
              <a:t>(</a:t>
            </a:r>
            <a:r>
              <a:rPr lang="en-US" sz="1600" dirty="0" smtClean="0"/>
              <a:t>Vaughn &amp; </a:t>
            </a:r>
            <a:r>
              <a:rPr lang="en-US" sz="1600" dirty="0" err="1" smtClean="0"/>
              <a:t>Linan</a:t>
            </a:r>
            <a:r>
              <a:rPr lang="en-US" sz="1600" dirty="0" smtClean="0"/>
              <a:t>-Thompson, 2004.)</a:t>
            </a:r>
            <a:endParaRPr lang="en-US" sz="1600" dirty="0"/>
          </a:p>
          <a:p>
            <a:pPr eaLnBrk="1" hangingPunct="1"/>
            <a:endParaRPr lang="en-US" sz="1400" dirty="0"/>
          </a:p>
          <a:p>
            <a:pPr eaLnBrk="1" hangingPunct="1">
              <a:spcBef>
                <a:spcPct val="50000"/>
              </a:spcBef>
            </a:pPr>
            <a:r>
              <a:rPr lang="en-US" dirty="0" smtClean="0"/>
              <a:t> </a:t>
            </a:r>
            <a:endParaRPr lang="en-US" dirty="0"/>
          </a:p>
        </p:txBody>
      </p:sp>
      <p:sp>
        <p:nvSpPr>
          <p:cNvPr id="8" name="Slide Number Placeholder 7"/>
          <p:cNvSpPr>
            <a:spLocks noGrp="1"/>
          </p:cNvSpPr>
          <p:nvPr>
            <p:ph type="sldNum" sz="quarter" idx="10"/>
          </p:nvPr>
        </p:nvSpPr>
        <p:spPr/>
        <p:txBody>
          <a:bodyPr/>
          <a:lstStyle/>
          <a:p>
            <a:pPr>
              <a:defRPr/>
            </a:pPr>
            <a:fld id="{A80C16A5-3CD6-46DE-89A1-3E5B01965930}" type="slidenum">
              <a:rPr lang="en-US" smtClean="0"/>
              <a:pPr>
                <a:defRPr/>
              </a:pPr>
              <a:t>42</a:t>
            </a:fld>
            <a:endParaRPr lang="en-US" dirty="0"/>
          </a:p>
        </p:txBody>
      </p:sp>
    </p:spTree>
    <p:extLst>
      <p:ext uri="{BB962C8B-B14F-4D97-AF65-F5344CB8AC3E}">
        <p14:creationId xmlns:p14="http://schemas.microsoft.com/office/powerpoint/2010/main" val="28219951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71CF9F7-9AFB-47BF-A68A-CAB8EA186E35}" type="slidenum">
              <a:rPr lang="en-US" smtClean="0"/>
              <a:pPr>
                <a:defRPr/>
              </a:pPr>
              <a:t>43</a:t>
            </a:fld>
            <a:endParaRPr lang="en-US"/>
          </a:p>
        </p:txBody>
      </p:sp>
      <p:sp>
        <p:nvSpPr>
          <p:cNvPr id="68611" name="Rectangle 2"/>
          <p:cNvSpPr>
            <a:spLocks noChangeArrowheads="1"/>
          </p:cNvSpPr>
          <p:nvPr/>
        </p:nvSpPr>
        <p:spPr bwMode="auto">
          <a:xfrm>
            <a:off x="224066" y="2492896"/>
            <a:ext cx="8686800" cy="3632200"/>
          </a:xfrm>
          <a:prstGeom prst="rect">
            <a:avLst/>
          </a:prstGeom>
          <a:noFill/>
          <a:ln w="9525">
            <a:noFill/>
            <a:miter lim="800000"/>
            <a:headEnd/>
            <a:tailEnd/>
          </a:ln>
        </p:spPr>
        <p:txBody>
          <a:bodyPr>
            <a:spAutoFit/>
          </a:bodyPr>
          <a:lstStyle/>
          <a:p>
            <a:pPr>
              <a:defRPr/>
            </a:pPr>
            <a:r>
              <a:rPr lang="en-US" sz="3600" dirty="0">
                <a:solidFill>
                  <a:srgbClr val="FF0000"/>
                </a:solidFill>
                <a:latin typeface="+mn-lt"/>
              </a:rPr>
              <a:t>Scaffold: Palms Up!</a:t>
            </a:r>
          </a:p>
          <a:p>
            <a:pPr>
              <a:defRPr/>
            </a:pPr>
            <a:endParaRPr lang="en-US" sz="1600" dirty="0"/>
          </a:p>
          <a:p>
            <a:pPr>
              <a:defRPr/>
            </a:pPr>
            <a:r>
              <a:rPr lang="en-US" sz="3600" dirty="0"/>
              <a:t>/</a:t>
            </a:r>
            <a:r>
              <a:rPr lang="en-US" sz="3600" dirty="0">
                <a:solidFill>
                  <a:srgbClr val="006600"/>
                </a:solidFill>
                <a:latin typeface="+mn-lt"/>
              </a:rPr>
              <a:t>cow</a:t>
            </a:r>
            <a:r>
              <a:rPr lang="en-US" sz="3600" dirty="0">
                <a:latin typeface="+mn-lt"/>
              </a:rPr>
              <a:t>/ /</a:t>
            </a:r>
            <a:r>
              <a:rPr lang="en-US" sz="3600" dirty="0">
                <a:solidFill>
                  <a:srgbClr val="006600"/>
                </a:solidFill>
                <a:latin typeface="+mn-lt"/>
              </a:rPr>
              <a:t>boy</a:t>
            </a:r>
            <a:r>
              <a:rPr lang="en-US" sz="3600" dirty="0">
                <a:latin typeface="+mn-lt"/>
              </a:rPr>
              <a:t>/ </a:t>
            </a:r>
          </a:p>
          <a:p>
            <a:pPr>
              <a:defRPr/>
            </a:pPr>
            <a:r>
              <a:rPr lang="en-US" sz="3600" dirty="0">
                <a:latin typeface="+mn-lt"/>
              </a:rPr>
              <a:t>“</a:t>
            </a:r>
            <a:r>
              <a:rPr lang="en-US" sz="3600" dirty="0">
                <a:solidFill>
                  <a:schemeClr val="accent2">
                    <a:lumMod val="75000"/>
                  </a:schemeClr>
                </a:solidFill>
                <a:latin typeface="+mn-lt"/>
              </a:rPr>
              <a:t>What is </a:t>
            </a:r>
            <a:r>
              <a:rPr lang="en-US" sz="3600" i="1" dirty="0">
                <a:solidFill>
                  <a:srgbClr val="006600"/>
                </a:solidFill>
                <a:latin typeface="+mn-lt"/>
              </a:rPr>
              <a:t>cowboy</a:t>
            </a:r>
            <a:r>
              <a:rPr lang="en-US" sz="3600" dirty="0">
                <a:latin typeface="+mn-lt"/>
              </a:rPr>
              <a:t> </a:t>
            </a:r>
            <a:r>
              <a:rPr lang="en-US" sz="3600" dirty="0">
                <a:solidFill>
                  <a:schemeClr val="accent2">
                    <a:lumMod val="75000"/>
                  </a:schemeClr>
                </a:solidFill>
                <a:latin typeface="+mn-lt"/>
              </a:rPr>
              <a:t>without the </a:t>
            </a:r>
            <a:r>
              <a:rPr lang="en-US" sz="3600" i="1" dirty="0" smtClean="0">
                <a:solidFill>
                  <a:srgbClr val="006600"/>
                </a:solidFill>
                <a:latin typeface="+mn-lt"/>
              </a:rPr>
              <a:t>boy</a:t>
            </a:r>
            <a:r>
              <a:rPr lang="en-US" sz="3600" dirty="0">
                <a:solidFill>
                  <a:schemeClr val="accent2">
                    <a:lumMod val="75000"/>
                  </a:schemeClr>
                </a:solidFill>
                <a:latin typeface="+mn-lt"/>
              </a:rPr>
              <a:t>?</a:t>
            </a:r>
            <a:r>
              <a:rPr lang="en-US" sz="3600" i="1" dirty="0" smtClean="0">
                <a:solidFill>
                  <a:schemeClr val="tx2"/>
                </a:solidFill>
                <a:latin typeface="+mn-lt"/>
              </a:rPr>
              <a:t>”</a:t>
            </a:r>
            <a:endParaRPr lang="en-US" sz="3600" i="1" dirty="0">
              <a:solidFill>
                <a:schemeClr val="tx2"/>
              </a:solidFill>
              <a:latin typeface="+mn-lt"/>
            </a:endParaRPr>
          </a:p>
          <a:p>
            <a:pPr>
              <a:defRPr/>
            </a:pPr>
            <a:endParaRPr lang="en-US" sz="3600" dirty="0">
              <a:latin typeface="+mn-lt"/>
            </a:endParaRPr>
          </a:p>
          <a:p>
            <a:pPr>
              <a:defRPr/>
            </a:pPr>
            <a:r>
              <a:rPr lang="en-US" sz="3600" dirty="0">
                <a:latin typeface="+mn-lt"/>
              </a:rPr>
              <a:t>/</a:t>
            </a:r>
            <a:r>
              <a:rPr lang="en-US" sz="3600" dirty="0">
                <a:solidFill>
                  <a:srgbClr val="006600"/>
                </a:solidFill>
                <a:latin typeface="+mn-lt"/>
              </a:rPr>
              <a:t>c</a:t>
            </a:r>
            <a:r>
              <a:rPr lang="en-US" sz="3600" dirty="0">
                <a:latin typeface="+mn-lt"/>
              </a:rPr>
              <a:t>/ /</a:t>
            </a:r>
            <a:r>
              <a:rPr lang="en-US" sz="3600" dirty="0">
                <a:solidFill>
                  <a:srgbClr val="006600"/>
                </a:solidFill>
                <a:latin typeface="+mn-lt"/>
              </a:rPr>
              <a:t>ape</a:t>
            </a:r>
            <a:r>
              <a:rPr lang="en-US" sz="3600" dirty="0">
                <a:latin typeface="+mn-lt"/>
              </a:rPr>
              <a:t>/ </a:t>
            </a:r>
          </a:p>
          <a:p>
            <a:pPr>
              <a:defRPr/>
            </a:pPr>
            <a:r>
              <a:rPr lang="en-US" sz="3600" dirty="0">
                <a:latin typeface="+mn-lt"/>
              </a:rPr>
              <a:t>“</a:t>
            </a:r>
            <a:r>
              <a:rPr lang="en-US" sz="3600" dirty="0">
                <a:solidFill>
                  <a:schemeClr val="accent2">
                    <a:lumMod val="75000"/>
                  </a:schemeClr>
                </a:solidFill>
                <a:latin typeface="+mn-lt"/>
              </a:rPr>
              <a:t>What is </a:t>
            </a:r>
            <a:r>
              <a:rPr lang="en-US" sz="3600" i="1" dirty="0">
                <a:solidFill>
                  <a:srgbClr val="006600"/>
                </a:solidFill>
                <a:latin typeface="+mn-lt"/>
              </a:rPr>
              <a:t>cape</a:t>
            </a:r>
            <a:r>
              <a:rPr lang="en-US" sz="3600" dirty="0">
                <a:latin typeface="+mn-lt"/>
              </a:rPr>
              <a:t> </a:t>
            </a:r>
            <a:r>
              <a:rPr lang="en-US" sz="3600" dirty="0">
                <a:solidFill>
                  <a:schemeClr val="accent2">
                    <a:lumMod val="75000"/>
                  </a:schemeClr>
                </a:solidFill>
                <a:latin typeface="+mn-lt"/>
              </a:rPr>
              <a:t>without the </a:t>
            </a:r>
            <a:r>
              <a:rPr lang="en-US" sz="3600" dirty="0">
                <a:latin typeface="+mn-lt"/>
              </a:rPr>
              <a:t>/</a:t>
            </a:r>
            <a:r>
              <a:rPr lang="en-US" sz="3600" i="1" dirty="0">
                <a:solidFill>
                  <a:srgbClr val="006600"/>
                </a:solidFill>
                <a:latin typeface="+mn-lt"/>
              </a:rPr>
              <a:t>k</a:t>
            </a:r>
            <a:r>
              <a:rPr lang="en-US" sz="3600" dirty="0" smtClean="0">
                <a:latin typeface="+mn-lt"/>
              </a:rPr>
              <a:t>/</a:t>
            </a:r>
            <a:r>
              <a:rPr lang="en-US" sz="3600" dirty="0">
                <a:solidFill>
                  <a:schemeClr val="accent2">
                    <a:lumMod val="75000"/>
                  </a:schemeClr>
                </a:solidFill>
                <a:latin typeface="+mn-lt"/>
              </a:rPr>
              <a:t>?</a:t>
            </a:r>
            <a:r>
              <a:rPr lang="en-US" sz="3600" dirty="0" smtClean="0">
                <a:latin typeface="+mn-lt"/>
              </a:rPr>
              <a:t>”</a:t>
            </a:r>
            <a:endParaRPr lang="en-US" sz="3600" dirty="0">
              <a:latin typeface="+mn-lt"/>
            </a:endParaRPr>
          </a:p>
        </p:txBody>
      </p:sp>
      <p:sp>
        <p:nvSpPr>
          <p:cNvPr id="99332" name="Rectangle 2"/>
          <p:cNvSpPr>
            <a:spLocks noChangeArrowheads="1"/>
          </p:cNvSpPr>
          <p:nvPr/>
        </p:nvSpPr>
        <p:spPr bwMode="auto">
          <a:xfrm>
            <a:off x="20193" y="964580"/>
            <a:ext cx="9144000" cy="1384300"/>
          </a:xfrm>
          <a:prstGeom prst="rect">
            <a:avLst/>
          </a:prstGeom>
          <a:noFill/>
          <a:ln>
            <a:noFill/>
          </a:ln>
        </p:spPr>
        <p:txBody>
          <a:bodyPr wrap="square">
            <a:spAutoFit/>
          </a:bodyPr>
          <a:lstStyle/>
          <a:p>
            <a:pPr algn="ctr"/>
            <a:r>
              <a:rPr lang="en-US" sz="2800" b="1" dirty="0">
                <a:solidFill>
                  <a:srgbClr val="92D050"/>
                </a:solidFill>
              </a:rPr>
              <a:t>Start by teaching students to manipulate compound words, then introduce syllable manipulation, then phoneme manipulation.</a:t>
            </a:r>
          </a:p>
        </p:txBody>
      </p:sp>
    </p:spTree>
    <p:extLst>
      <p:ext uri="{BB962C8B-B14F-4D97-AF65-F5344CB8AC3E}">
        <p14:creationId xmlns:p14="http://schemas.microsoft.com/office/powerpoint/2010/main" val="17922359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952500"/>
            <a:ext cx="8229600" cy="1143000"/>
          </a:xfrm>
          <a:prstGeom prst="rect">
            <a:avLst/>
          </a:prstGeom>
        </p:spPr>
        <p:txBody>
          <a:bodyPr/>
          <a:lstStyle/>
          <a:p>
            <a:pPr algn="ctr">
              <a:defRPr/>
            </a:pPr>
            <a:r>
              <a:rPr lang="en-US" sz="4400" kern="0" dirty="0">
                <a:solidFill>
                  <a:srgbClr val="92D050"/>
                </a:solidFill>
                <a:latin typeface="+mj-lt"/>
                <a:ea typeface="+mj-ea"/>
                <a:cs typeface="+mj-cs"/>
              </a:rPr>
              <a:t>Phoneme Deletion</a:t>
            </a:r>
          </a:p>
        </p:txBody>
      </p:sp>
      <p:sp>
        <p:nvSpPr>
          <p:cNvPr id="3" name="Rectangle 3"/>
          <p:cNvSpPr txBox="1">
            <a:spLocks noChangeArrowheads="1"/>
          </p:cNvSpPr>
          <p:nvPr/>
        </p:nvSpPr>
        <p:spPr>
          <a:xfrm>
            <a:off x="304800" y="1219200"/>
            <a:ext cx="8534400" cy="4830763"/>
          </a:xfrm>
          <a:prstGeom prst="rect">
            <a:avLst/>
          </a:prstGeom>
        </p:spPr>
        <p:txBody>
          <a:bodyPr/>
          <a:lstStyle/>
          <a:p>
            <a:pPr>
              <a:spcBef>
                <a:spcPct val="20000"/>
              </a:spcBef>
              <a:buClr>
                <a:srgbClr val="FF0000"/>
              </a:buClr>
              <a:defRPr/>
            </a:pPr>
            <a:endParaRPr lang="en-US" sz="3200" b="1" kern="0" dirty="0">
              <a:solidFill>
                <a:schemeClr val="accent2"/>
              </a:solidFill>
              <a:latin typeface="+mn-lt"/>
            </a:endParaRPr>
          </a:p>
        </p:txBody>
      </p:sp>
      <p:sp>
        <p:nvSpPr>
          <p:cNvPr id="100358" name="TextBox 7"/>
          <p:cNvSpPr txBox="1">
            <a:spLocks noChangeArrowheads="1"/>
          </p:cNvSpPr>
          <p:nvPr/>
        </p:nvSpPr>
        <p:spPr bwMode="auto">
          <a:xfrm>
            <a:off x="450151" y="1973153"/>
            <a:ext cx="81534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4000" dirty="0">
                <a:solidFill>
                  <a:srgbClr val="FF0000"/>
                </a:solidFill>
                <a:latin typeface="+mn-lt"/>
              </a:rPr>
              <a:t>Your turn!  </a:t>
            </a:r>
          </a:p>
          <a:p>
            <a:pPr eaLnBrk="1" hangingPunct="1"/>
            <a:endParaRPr lang="en-US" sz="3200" dirty="0">
              <a:latin typeface="+mn-lt"/>
            </a:endParaRPr>
          </a:p>
          <a:p>
            <a:pPr eaLnBrk="1" hangingPunct="1"/>
            <a:r>
              <a:rPr lang="en-US" sz="3200" dirty="0">
                <a:latin typeface="+mn-lt"/>
              </a:rPr>
              <a:t>mask        without the /m/; without the /k</a:t>
            </a:r>
            <a:r>
              <a:rPr lang="en-US" sz="3200" dirty="0" smtClean="0">
                <a:latin typeface="+mn-lt"/>
              </a:rPr>
              <a:t>/</a:t>
            </a:r>
          </a:p>
          <a:p>
            <a:pPr eaLnBrk="1" hangingPunct="1"/>
            <a:endParaRPr lang="en-US" sz="3200" dirty="0">
              <a:latin typeface="+mn-lt"/>
            </a:endParaRPr>
          </a:p>
          <a:p>
            <a:pPr eaLnBrk="1" hangingPunct="1"/>
            <a:r>
              <a:rPr lang="en-US" sz="3200" dirty="0">
                <a:latin typeface="+mn-lt"/>
              </a:rPr>
              <a:t>part           without the /p/; without the /t/</a:t>
            </a:r>
          </a:p>
          <a:p>
            <a:pPr eaLnBrk="1" hangingPunct="1"/>
            <a:endParaRPr lang="en-US" sz="3200" dirty="0"/>
          </a:p>
          <a:p>
            <a:pPr eaLnBrk="1" hangingPunct="1"/>
            <a:endParaRPr lang="en-US" sz="3200" dirty="0"/>
          </a:p>
          <a:p>
            <a:pPr eaLnBrk="1" hangingPunct="1"/>
            <a:endParaRPr lang="en-US" sz="3200" dirty="0"/>
          </a:p>
          <a:p>
            <a:pPr eaLnBrk="1" hangingPunct="1"/>
            <a:endParaRPr lang="en-US" sz="3200" dirty="0"/>
          </a:p>
          <a:p>
            <a:pPr eaLnBrk="1" hangingPunct="1"/>
            <a:endParaRPr lang="en-US" sz="3200" dirty="0"/>
          </a:p>
          <a:p>
            <a:pPr eaLnBrk="1" hangingPunct="1"/>
            <a:r>
              <a:rPr lang="en-US" sz="3200" dirty="0"/>
              <a:t>   </a:t>
            </a:r>
          </a:p>
        </p:txBody>
      </p:sp>
      <p:cxnSp>
        <p:nvCxnSpPr>
          <p:cNvPr id="10" name="Straight Arrow Connector 9"/>
          <p:cNvCxnSpPr/>
          <p:nvPr/>
        </p:nvCxnSpPr>
        <p:spPr>
          <a:xfrm>
            <a:off x="1537309" y="3427412"/>
            <a:ext cx="83820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1" name="Straight Arrow Connector 10"/>
          <p:cNvCxnSpPr/>
          <p:nvPr/>
        </p:nvCxnSpPr>
        <p:spPr>
          <a:xfrm>
            <a:off x="1384909" y="4363516"/>
            <a:ext cx="99060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3" name="Slide Number Placeholder 12"/>
          <p:cNvSpPr>
            <a:spLocks noGrp="1"/>
          </p:cNvSpPr>
          <p:nvPr>
            <p:ph type="sldNum" sz="quarter" idx="10"/>
          </p:nvPr>
        </p:nvSpPr>
        <p:spPr/>
        <p:txBody>
          <a:bodyPr/>
          <a:lstStyle/>
          <a:p>
            <a:pPr>
              <a:defRPr/>
            </a:pPr>
            <a:fld id="{916315E2-4310-450E-9780-271BB2ED79C7}" type="slidenum">
              <a:rPr lang="en-US" smtClean="0"/>
              <a:pPr>
                <a:defRPr/>
              </a:pPr>
              <a:t>44</a:t>
            </a:fld>
            <a:endParaRPr lang="en-US" dirty="0"/>
          </a:p>
        </p:txBody>
      </p:sp>
      <p:sp>
        <p:nvSpPr>
          <p:cNvPr id="9" name="Text Box 4"/>
          <p:cNvSpPr txBox="1">
            <a:spLocks noChangeArrowheads="1"/>
          </p:cNvSpPr>
          <p:nvPr/>
        </p:nvSpPr>
        <p:spPr bwMode="auto">
          <a:xfrm>
            <a:off x="5004048" y="5565215"/>
            <a:ext cx="342900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600" i="1" dirty="0" smtClean="0"/>
              <a:t>(</a:t>
            </a:r>
            <a:r>
              <a:rPr lang="en-US" sz="1600" dirty="0" smtClean="0"/>
              <a:t>Vaughn &amp; </a:t>
            </a:r>
            <a:r>
              <a:rPr lang="en-US" sz="1600" dirty="0" err="1" smtClean="0"/>
              <a:t>Linan</a:t>
            </a:r>
            <a:r>
              <a:rPr lang="en-US" sz="1600" dirty="0" smtClean="0"/>
              <a:t>-Thompson, 2004.)</a:t>
            </a:r>
            <a:endParaRPr lang="en-US" sz="1600" dirty="0"/>
          </a:p>
          <a:p>
            <a:pPr eaLnBrk="1" hangingPunct="1"/>
            <a:endParaRPr lang="en-US" sz="1400" dirty="0"/>
          </a:p>
          <a:p>
            <a:pPr eaLnBrk="1" hangingPunct="1">
              <a:spcBef>
                <a:spcPct val="50000"/>
              </a:spcBef>
            </a:pPr>
            <a:r>
              <a:rPr lang="en-US" dirty="0" smtClean="0"/>
              <a:t> </a:t>
            </a:r>
            <a:endParaRPr lang="en-US" dirty="0"/>
          </a:p>
        </p:txBody>
      </p:sp>
    </p:spTree>
    <p:extLst>
      <p:ext uri="{BB962C8B-B14F-4D97-AF65-F5344CB8AC3E}">
        <p14:creationId xmlns:p14="http://schemas.microsoft.com/office/powerpoint/2010/main" val="9361542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9050" y="908720"/>
            <a:ext cx="9144000" cy="1143000"/>
          </a:xfrm>
        </p:spPr>
        <p:txBody>
          <a:bodyPr>
            <a:normAutofit fontScale="90000"/>
          </a:bodyPr>
          <a:lstStyle/>
          <a:p>
            <a:pPr eaLnBrk="1" hangingPunct="1">
              <a:lnSpc>
                <a:spcPct val="80000"/>
              </a:lnSpc>
              <a:defRPr/>
            </a:pPr>
            <a:r>
              <a:rPr lang="en-US" sz="4000" dirty="0" smtClean="0">
                <a:effectLst>
                  <a:outerShdw blurRad="38100" dist="38100" dir="2700000" algn="tl">
                    <a:srgbClr val="FFFFFF"/>
                  </a:outerShdw>
                </a:effectLst>
              </a:rPr>
              <a:t/>
            </a:r>
            <a:br>
              <a:rPr lang="en-US" sz="4000" dirty="0" smtClean="0">
                <a:effectLst>
                  <a:outerShdw blurRad="38100" dist="38100" dir="2700000" algn="tl">
                    <a:srgbClr val="FFFFFF"/>
                  </a:outerShdw>
                </a:effectLst>
              </a:rPr>
            </a:br>
            <a:r>
              <a:rPr lang="en-US" sz="4000" dirty="0" smtClean="0">
                <a:effectLst>
                  <a:outerShdw blurRad="38100" dist="38100" dir="2700000" algn="tl">
                    <a:srgbClr val="FFFFFF"/>
                  </a:outerShdw>
                </a:effectLst>
              </a:rPr>
              <a:t/>
            </a:r>
            <a:br>
              <a:rPr lang="en-US" sz="4000" dirty="0" smtClean="0">
                <a:effectLst>
                  <a:outerShdw blurRad="38100" dist="38100" dir="2700000" algn="tl">
                    <a:srgbClr val="FFFFFF"/>
                  </a:outerShdw>
                </a:effectLst>
              </a:rPr>
            </a:br>
            <a:r>
              <a:rPr lang="en-US" sz="4800" dirty="0" smtClean="0"/>
              <a:t>Video:  Overview of </a:t>
            </a:r>
            <a:br>
              <a:rPr lang="en-US" sz="4800" dirty="0" smtClean="0"/>
            </a:br>
            <a:r>
              <a:rPr lang="en-US" sz="4800" dirty="0" smtClean="0"/>
              <a:t>Phonological Awareness</a:t>
            </a:r>
            <a:r>
              <a:rPr lang="en-US" sz="4000" dirty="0" smtClean="0">
                <a:effectLst>
                  <a:outerShdw blurRad="38100" dist="38100" dir="2700000" algn="tl">
                    <a:srgbClr val="FFFFFF"/>
                  </a:outerShdw>
                </a:effectLst>
              </a:rPr>
              <a:t/>
            </a:r>
            <a:br>
              <a:rPr lang="en-US" sz="4000" dirty="0" smtClean="0">
                <a:effectLst>
                  <a:outerShdw blurRad="38100" dist="38100" dir="2700000" algn="tl">
                    <a:srgbClr val="FFFFFF"/>
                  </a:outerShdw>
                </a:effectLst>
              </a:rPr>
            </a:br>
            <a:r>
              <a:rPr lang="en-US" sz="4000" dirty="0" smtClean="0">
                <a:effectLst>
                  <a:outerShdw blurRad="38100" dist="38100" dir="2700000" algn="tl">
                    <a:srgbClr val="FFFFFF"/>
                  </a:outerShdw>
                </a:effectLst>
              </a:rPr>
              <a:t/>
            </a:r>
            <a:br>
              <a:rPr lang="en-US" sz="4000" dirty="0" smtClean="0">
                <a:effectLst>
                  <a:outerShdw blurRad="38100" dist="38100" dir="2700000" algn="tl">
                    <a:srgbClr val="FFFFFF"/>
                  </a:outerShdw>
                </a:effectLst>
              </a:rPr>
            </a:br>
            <a:endParaRPr lang="en-US" sz="4000" dirty="0" smtClean="0">
              <a:effectLst>
                <a:outerShdw blurRad="38100" dist="38100" dir="2700000" algn="tl">
                  <a:srgbClr val="FFFFFF"/>
                </a:outerShdw>
              </a:effectLst>
            </a:endParaRPr>
          </a:p>
        </p:txBody>
      </p:sp>
      <p:sp>
        <p:nvSpPr>
          <p:cNvPr id="101379" name="Rectangle 3"/>
          <p:cNvSpPr>
            <a:spLocks noGrp="1" noChangeArrowheads="1"/>
          </p:cNvSpPr>
          <p:nvPr>
            <p:ph type="body" idx="4294967295"/>
          </p:nvPr>
        </p:nvSpPr>
        <p:spPr>
          <a:xfrm>
            <a:off x="609600" y="1927373"/>
            <a:ext cx="7924800" cy="4525963"/>
          </a:xfrm>
        </p:spPr>
        <p:txBody>
          <a:bodyPr/>
          <a:lstStyle/>
          <a:p>
            <a:pPr eaLnBrk="1" hangingPunct="1">
              <a:buFontTx/>
              <a:buNone/>
            </a:pPr>
            <a:r>
              <a:rPr lang="en-US" sz="1000" b="1" dirty="0" smtClean="0"/>
              <a:t>  </a:t>
            </a:r>
          </a:p>
          <a:p>
            <a:pPr algn="ctr" eaLnBrk="1" hangingPunct="1">
              <a:buFont typeface="Wingdings" pitchFamily="2" charset="2"/>
              <a:buNone/>
            </a:pPr>
            <a:r>
              <a:rPr lang="en-US" sz="3600" b="1" dirty="0" smtClean="0"/>
              <a:t>	</a:t>
            </a:r>
            <a:r>
              <a:rPr lang="en-US" dirty="0" smtClean="0">
                <a:latin typeface="+mj-lt"/>
              </a:rPr>
              <a:t>As you watch the video, note   </a:t>
            </a:r>
          </a:p>
          <a:p>
            <a:pPr algn="ctr" eaLnBrk="1" hangingPunct="1">
              <a:buFontTx/>
              <a:buNone/>
            </a:pPr>
            <a:r>
              <a:rPr lang="en-US" dirty="0" smtClean="0">
                <a:latin typeface="+mj-lt"/>
              </a:rPr>
              <a:t>    examples of each of the steps in  </a:t>
            </a:r>
          </a:p>
          <a:p>
            <a:pPr algn="ctr" eaLnBrk="1" hangingPunct="1">
              <a:buFontTx/>
              <a:buNone/>
            </a:pPr>
            <a:r>
              <a:rPr lang="en-US" dirty="0" smtClean="0">
                <a:latin typeface="+mj-lt"/>
              </a:rPr>
              <a:t>    the Phonological Awareness Continuum.</a:t>
            </a:r>
            <a:r>
              <a:rPr lang="en-US" sz="3600" dirty="0" smtClean="0">
                <a:latin typeface="+mj-lt"/>
              </a:rPr>
              <a:t>  </a:t>
            </a:r>
          </a:p>
          <a:p>
            <a:pPr eaLnBrk="1" hangingPunct="1"/>
            <a:endParaRPr lang="en-US" sz="3600" b="1" dirty="0" smtClean="0"/>
          </a:p>
          <a:p>
            <a:pPr eaLnBrk="1" hangingPunct="1"/>
            <a:endParaRPr lang="en-US" sz="3600" b="1" dirty="0" smtClean="0"/>
          </a:p>
        </p:txBody>
      </p:sp>
      <p:pic>
        <p:nvPicPr>
          <p:cNvPr id="5125" name="Picture 5" descr="j0316437"/>
          <p:cNvPicPr>
            <a:picLocks noChangeAspect="1" noChangeArrowheads="1"/>
          </p:cNvPicPr>
          <p:nvPr/>
        </p:nvPicPr>
        <p:blipFill>
          <a:blip r:embed="rId3" cstate="print"/>
          <a:srcRect/>
          <a:stretch>
            <a:fillRect/>
          </a:stretch>
        </p:blipFill>
        <p:spPr bwMode="auto">
          <a:xfrm>
            <a:off x="3524250" y="4660900"/>
            <a:ext cx="2057400" cy="1423486"/>
          </a:xfrm>
          <a:prstGeom prst="rect">
            <a:avLst/>
          </a:prstGeom>
          <a:noFill/>
          <a:effectLst>
            <a:innerShdw blurRad="190500">
              <a:prstClr val="black"/>
            </a:innerShdw>
          </a:effectLst>
          <a:scene3d>
            <a:camera prst="orthographicFront"/>
            <a:lightRig rig="threePt" dir="t"/>
          </a:scene3d>
          <a:sp3d>
            <a:bevelT/>
          </a:sp3d>
        </p:spPr>
      </p:pic>
      <p:sp>
        <p:nvSpPr>
          <p:cNvPr id="7" name="Slide Number Placeholder 6"/>
          <p:cNvSpPr>
            <a:spLocks noGrp="1"/>
          </p:cNvSpPr>
          <p:nvPr>
            <p:ph type="sldNum" sz="quarter" idx="10"/>
          </p:nvPr>
        </p:nvSpPr>
        <p:spPr/>
        <p:txBody>
          <a:bodyPr/>
          <a:lstStyle/>
          <a:p>
            <a:pPr>
              <a:defRPr/>
            </a:pPr>
            <a:fld id="{645F0BE7-72CE-4F36-A132-12D7E44836EC}" type="slidenum">
              <a:rPr lang="en-US" smtClean="0"/>
              <a:pPr>
                <a:defRPr/>
              </a:pPr>
              <a:t>45</a:t>
            </a:fld>
            <a:endParaRPr lang="en-US"/>
          </a:p>
        </p:txBody>
      </p:sp>
    </p:spTree>
    <p:extLst>
      <p:ext uri="{BB962C8B-B14F-4D97-AF65-F5344CB8AC3E}">
        <p14:creationId xmlns:p14="http://schemas.microsoft.com/office/powerpoint/2010/main" val="760289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21600000">
                                      <p:cBhvr>
                                        <p:cTn id="6" dur="2000" fill="hold"/>
                                        <p:tgtEl>
                                          <p:spTgt spid="51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906963"/>
          </a:xfrm>
        </p:spPr>
        <p:txBody>
          <a:bodyPr/>
          <a:lstStyle/>
          <a:p>
            <a:pPr marL="0" indent="0">
              <a:buFont typeface="Wingdings" pitchFamily="2" charset="2"/>
              <a:buChar char="v"/>
              <a:defRPr/>
            </a:pPr>
            <a:endParaRPr lang="en-US" dirty="0" smtClean="0"/>
          </a:p>
          <a:p>
            <a:pPr marL="0" indent="0">
              <a:buFont typeface="Wingdings" pitchFamily="2" charset="2"/>
              <a:buChar char="v"/>
              <a:defRPr/>
            </a:pPr>
            <a:endParaRPr lang="en-US" dirty="0" smtClean="0"/>
          </a:p>
          <a:p>
            <a:pPr>
              <a:defRPr/>
            </a:pPr>
            <a:r>
              <a:rPr lang="en-US" sz="2800" dirty="0" smtClean="0"/>
              <a:t>Give me a word that rhymes with cat.</a:t>
            </a:r>
          </a:p>
          <a:p>
            <a:pPr>
              <a:defRPr/>
            </a:pPr>
            <a:r>
              <a:rPr lang="en-US" sz="2800" dirty="0" smtClean="0"/>
              <a:t>/dog/ /house/  What’s the word?</a:t>
            </a:r>
          </a:p>
          <a:p>
            <a:pPr>
              <a:defRPr/>
            </a:pPr>
            <a:r>
              <a:rPr lang="en-US" sz="2800" dirty="0" smtClean="0"/>
              <a:t>/d/ /o/ /g/  What’s the word?</a:t>
            </a:r>
          </a:p>
          <a:p>
            <a:pPr>
              <a:defRPr/>
            </a:pPr>
            <a:r>
              <a:rPr lang="en-US" sz="2800" dirty="0" smtClean="0"/>
              <a:t>Peter Piper picked a peck of pickled peppers.</a:t>
            </a:r>
          </a:p>
          <a:p>
            <a:pPr>
              <a:defRPr/>
            </a:pPr>
            <a:r>
              <a:rPr lang="en-US" sz="2800" dirty="0" smtClean="0"/>
              <a:t>What’s “nice” without the /n/?</a:t>
            </a:r>
            <a:endParaRPr lang="en-US" sz="2800" dirty="0"/>
          </a:p>
        </p:txBody>
      </p:sp>
      <p:pic>
        <p:nvPicPr>
          <p:cNvPr id="102405" name="Picture 8" descr="C:\Documents and Settings\rbeegle\Local Settings\Temporary Internet Files\Content.IE5\Q58ZI1YL\MCj0424466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599" y="1037039"/>
            <a:ext cx="13287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Picture 9" descr="C:\Documents and Settings\rbeegle\Local Settings\Temporary Internet Files\Content.IE5\1TTJYVJL\MCj0424468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981476"/>
            <a:ext cx="13335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057400" y="1219200"/>
            <a:ext cx="5029200" cy="868363"/>
          </a:xfrm>
          <a:prstGeom prst="rect">
            <a:avLst/>
          </a:prstGeom>
          <a:noFill/>
          <a:ln w="9525">
            <a:noFill/>
            <a:miter lim="800000"/>
            <a:headEnd/>
            <a:tailEnd/>
          </a:ln>
        </p:spPr>
        <p:txBody>
          <a:bodyPr anchor="ctr"/>
          <a:lstStyle/>
          <a:p>
            <a:pPr algn="ctr" eaLnBrk="0" hangingPunct="0">
              <a:defRPr/>
            </a:pPr>
            <a:r>
              <a:rPr lang="en-US" sz="4000" kern="0" dirty="0" smtClean="0">
                <a:solidFill>
                  <a:srgbClr val="92D050"/>
                </a:solidFill>
                <a:latin typeface="+mj-lt"/>
                <a:ea typeface="+mj-ea"/>
                <a:cs typeface="+mj-cs"/>
              </a:rPr>
              <a:t>Phonological or Phonemic Awareness?</a:t>
            </a:r>
            <a:endParaRPr lang="en-US" sz="4000" kern="0" dirty="0">
              <a:solidFill>
                <a:srgbClr val="92D050"/>
              </a:solidFill>
              <a:latin typeface="+mj-lt"/>
              <a:ea typeface="+mj-ea"/>
              <a:cs typeface="+mj-cs"/>
            </a:endParaRPr>
          </a:p>
        </p:txBody>
      </p:sp>
      <p:sp>
        <p:nvSpPr>
          <p:cNvPr id="11" name="Slide Number Placeholder 10"/>
          <p:cNvSpPr>
            <a:spLocks noGrp="1"/>
          </p:cNvSpPr>
          <p:nvPr>
            <p:ph type="sldNum" sz="quarter" idx="10"/>
          </p:nvPr>
        </p:nvSpPr>
        <p:spPr/>
        <p:txBody>
          <a:bodyPr/>
          <a:lstStyle/>
          <a:p>
            <a:pPr>
              <a:defRPr/>
            </a:pPr>
            <a:fld id="{400E3C5E-DD8E-494F-B39C-DC1E3C652529}" type="slidenum">
              <a:rPr lang="en-US" smtClean="0"/>
              <a:pPr>
                <a:defRPr/>
              </a:pPr>
              <a:t>46</a:t>
            </a:fld>
            <a:endParaRPr lang="en-US" dirty="0"/>
          </a:p>
        </p:txBody>
      </p:sp>
    </p:spTree>
    <p:extLst>
      <p:ext uri="{BB962C8B-B14F-4D97-AF65-F5344CB8AC3E}">
        <p14:creationId xmlns:p14="http://schemas.microsoft.com/office/powerpoint/2010/main" val="3402741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lnSpc>
                <a:spcPct val="80000"/>
              </a:lnSpc>
            </a:pPr>
            <a:r>
              <a:rPr lang="en-US" dirty="0" smtClean="0"/>
              <a:t>Reminders …</a:t>
            </a:r>
          </a:p>
        </p:txBody>
      </p:sp>
      <p:sp>
        <p:nvSpPr>
          <p:cNvPr id="103427" name="Rectangle 3"/>
          <p:cNvSpPr>
            <a:spLocks noGrp="1" noChangeArrowheads="1"/>
          </p:cNvSpPr>
          <p:nvPr>
            <p:ph idx="1"/>
          </p:nvPr>
        </p:nvSpPr>
        <p:spPr/>
        <p:txBody>
          <a:bodyPr/>
          <a:lstStyle/>
          <a:p>
            <a:pPr eaLnBrk="1" hangingPunct="1">
              <a:lnSpc>
                <a:spcPct val="80000"/>
              </a:lnSpc>
              <a:buClrTx/>
              <a:buFont typeface="Arial" pitchFamily="34" charset="0"/>
              <a:buChar char="•"/>
            </a:pPr>
            <a:r>
              <a:rPr lang="en-US" sz="2800" dirty="0" smtClean="0"/>
              <a:t>Begin with </a:t>
            </a:r>
            <a:r>
              <a:rPr lang="en-US" sz="2800" i="1" dirty="0" smtClean="0"/>
              <a:t>phonological</a:t>
            </a:r>
            <a:r>
              <a:rPr lang="en-US" sz="2800" dirty="0" smtClean="0"/>
              <a:t> awareness; progress to </a:t>
            </a:r>
            <a:r>
              <a:rPr lang="en-US" sz="2800" i="1" dirty="0" smtClean="0"/>
              <a:t>phonemic</a:t>
            </a:r>
            <a:r>
              <a:rPr lang="en-US" sz="2800" dirty="0" smtClean="0"/>
              <a:t> awareness. </a:t>
            </a:r>
          </a:p>
          <a:p>
            <a:pPr eaLnBrk="1" hangingPunct="1">
              <a:lnSpc>
                <a:spcPct val="80000"/>
              </a:lnSpc>
              <a:buClrTx/>
              <a:buFont typeface="Arial" pitchFamily="34" charset="0"/>
              <a:buChar char="•"/>
            </a:pPr>
            <a:endParaRPr lang="en-US" sz="1000" dirty="0" smtClean="0"/>
          </a:p>
          <a:p>
            <a:pPr eaLnBrk="1" hangingPunct="1">
              <a:lnSpc>
                <a:spcPct val="80000"/>
              </a:lnSpc>
              <a:buClrTx/>
              <a:buFont typeface="Arial" pitchFamily="34" charset="0"/>
              <a:buChar char="•"/>
            </a:pPr>
            <a:r>
              <a:rPr lang="en-US" sz="2800" dirty="0" smtClean="0"/>
              <a:t>Proceed from less difficult to more difficult tasks.</a:t>
            </a:r>
          </a:p>
          <a:p>
            <a:pPr eaLnBrk="1" hangingPunct="1">
              <a:lnSpc>
                <a:spcPct val="80000"/>
              </a:lnSpc>
              <a:buClrTx/>
              <a:buFont typeface="Arial" pitchFamily="34" charset="0"/>
              <a:buChar char="•"/>
            </a:pPr>
            <a:endParaRPr lang="en-US" sz="1000" dirty="0" smtClean="0"/>
          </a:p>
          <a:p>
            <a:pPr eaLnBrk="1" hangingPunct="1">
              <a:lnSpc>
                <a:spcPct val="80000"/>
              </a:lnSpc>
              <a:buClrTx/>
              <a:buFont typeface="Arial" pitchFamily="34" charset="0"/>
              <a:buChar char="•"/>
            </a:pPr>
            <a:r>
              <a:rPr lang="en-US" sz="2800" dirty="0" smtClean="0"/>
              <a:t>Use data (from both formal and informal assessments) to determine the PA skills students need to develop or master.</a:t>
            </a:r>
          </a:p>
          <a:p>
            <a:pPr eaLnBrk="1" hangingPunct="1">
              <a:lnSpc>
                <a:spcPct val="80000"/>
              </a:lnSpc>
              <a:buClrTx/>
              <a:buFont typeface="Arial" pitchFamily="34" charset="0"/>
              <a:buChar char="•"/>
            </a:pPr>
            <a:endParaRPr lang="en-US" sz="1000" dirty="0" smtClean="0"/>
          </a:p>
          <a:p>
            <a:pPr eaLnBrk="1" hangingPunct="1">
              <a:lnSpc>
                <a:spcPct val="80000"/>
              </a:lnSpc>
              <a:buClrTx/>
              <a:buFont typeface="Arial" pitchFamily="34" charset="0"/>
              <a:buChar char="•"/>
            </a:pPr>
            <a:r>
              <a:rPr lang="en-US" sz="2800" dirty="0" smtClean="0"/>
              <a:t>Explicit instruction with teacher modeling and multiple opportunities for independent practice</a:t>
            </a:r>
          </a:p>
          <a:p>
            <a:pPr marL="0" indent="0" eaLnBrk="1" hangingPunct="1">
              <a:lnSpc>
                <a:spcPct val="80000"/>
              </a:lnSpc>
              <a:buFontTx/>
              <a:buNone/>
            </a:pPr>
            <a:endParaRPr lang="en-US" sz="2400" b="1" dirty="0" smtClean="0">
              <a:solidFill>
                <a:srgbClr val="222268"/>
              </a:solidFill>
            </a:endParaRPr>
          </a:p>
          <a:p>
            <a:pPr marL="0" indent="0" eaLnBrk="1" hangingPunct="1">
              <a:lnSpc>
                <a:spcPct val="80000"/>
              </a:lnSpc>
              <a:buFontTx/>
              <a:buNone/>
            </a:pPr>
            <a:endParaRPr lang="en-US" sz="2800" b="1" dirty="0" smtClean="0">
              <a:solidFill>
                <a:srgbClr val="222268"/>
              </a:solidFill>
            </a:endParaRPr>
          </a:p>
          <a:p>
            <a:pPr marL="0" indent="0" eaLnBrk="1" hangingPunct="1">
              <a:lnSpc>
                <a:spcPct val="80000"/>
              </a:lnSpc>
              <a:buFont typeface="Wingdings" pitchFamily="2" charset="2"/>
              <a:buChar char="v"/>
            </a:pPr>
            <a:endParaRPr lang="en-US" sz="1600" b="1" dirty="0" smtClean="0">
              <a:solidFill>
                <a:srgbClr val="222268"/>
              </a:solidFill>
            </a:endParaRPr>
          </a:p>
          <a:p>
            <a:pPr marL="0" indent="0" eaLnBrk="1" hangingPunct="1">
              <a:lnSpc>
                <a:spcPct val="80000"/>
              </a:lnSpc>
              <a:buFontTx/>
              <a:buNone/>
            </a:pPr>
            <a:endParaRPr lang="en-US" sz="2800" b="1" i="1" dirty="0" smtClean="0">
              <a:solidFill>
                <a:srgbClr val="222268"/>
              </a:solidFill>
              <a:latin typeface="Arial Narrow" pitchFamily="34" charset="0"/>
            </a:endParaRPr>
          </a:p>
        </p:txBody>
      </p:sp>
      <p:sp>
        <p:nvSpPr>
          <p:cNvPr id="9" name="Slide Number Placeholder 8"/>
          <p:cNvSpPr>
            <a:spLocks noGrp="1"/>
          </p:cNvSpPr>
          <p:nvPr>
            <p:ph type="sldNum" sz="quarter" idx="10"/>
          </p:nvPr>
        </p:nvSpPr>
        <p:spPr/>
        <p:txBody>
          <a:bodyPr/>
          <a:lstStyle/>
          <a:p>
            <a:pPr>
              <a:defRPr/>
            </a:pPr>
            <a:fld id="{24D28587-9F8A-4BA2-B38B-C3F683F4E0B9}" type="slidenum">
              <a:rPr lang="en-US" smtClean="0"/>
              <a:pPr>
                <a:defRPr/>
              </a:pPr>
              <a:t>47</a:t>
            </a:fld>
            <a:endParaRPr lang="en-US"/>
          </a:p>
        </p:txBody>
      </p:sp>
      <p:sp>
        <p:nvSpPr>
          <p:cNvPr id="103428" name="Text Box 4"/>
          <p:cNvSpPr txBox="1">
            <a:spLocks noChangeArrowheads="1"/>
          </p:cNvSpPr>
          <p:nvPr/>
        </p:nvSpPr>
        <p:spPr bwMode="auto">
          <a:xfrm>
            <a:off x="609600" y="6172200"/>
            <a:ext cx="716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p>
        </p:txBody>
      </p:sp>
      <p:sp>
        <p:nvSpPr>
          <p:cNvPr id="103429" name="Text Box 5"/>
          <p:cNvSpPr txBox="1">
            <a:spLocks noChangeArrowheads="1"/>
          </p:cNvSpPr>
          <p:nvPr/>
        </p:nvSpPr>
        <p:spPr bwMode="auto">
          <a:xfrm>
            <a:off x="2771800" y="5588996"/>
            <a:ext cx="5562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dirty="0" smtClean="0"/>
              <a:t>(</a:t>
            </a:r>
            <a:r>
              <a:rPr lang="en-US" sz="1600" dirty="0" err="1" smtClean="0"/>
              <a:t>Bos</a:t>
            </a:r>
            <a:r>
              <a:rPr lang="en-US" sz="1600" dirty="0" smtClean="0"/>
              <a:t> </a:t>
            </a:r>
            <a:r>
              <a:rPr lang="en-US" sz="1600" dirty="0"/>
              <a:t>&amp; Vaughn (2002) and Smith, Simmons, &amp; </a:t>
            </a:r>
            <a:r>
              <a:rPr lang="en-US" sz="1600" dirty="0" err="1"/>
              <a:t>Kame’enui</a:t>
            </a:r>
            <a:r>
              <a:rPr lang="en-US" sz="1600" dirty="0"/>
              <a:t> (1998) in </a:t>
            </a:r>
            <a:r>
              <a:rPr lang="en-US" sz="1600" dirty="0" smtClean="0"/>
              <a:t>Vaughn &amp; </a:t>
            </a:r>
            <a:r>
              <a:rPr lang="en-US" sz="1600" dirty="0" err="1" smtClean="0"/>
              <a:t>Linan</a:t>
            </a:r>
            <a:r>
              <a:rPr lang="en-US" sz="1600" dirty="0" smtClean="0"/>
              <a:t>-Thompson</a:t>
            </a:r>
            <a:r>
              <a:rPr lang="en-US" sz="1600" dirty="0"/>
              <a:t>,</a:t>
            </a:r>
            <a:r>
              <a:rPr lang="en-US" sz="1600" dirty="0" smtClean="0"/>
              <a:t> 2004.)</a:t>
            </a:r>
            <a:endParaRPr lang="en-US" sz="1600" dirty="0"/>
          </a:p>
        </p:txBody>
      </p:sp>
    </p:spTree>
    <p:extLst>
      <p:ext uri="{BB962C8B-B14F-4D97-AF65-F5344CB8AC3E}">
        <p14:creationId xmlns:p14="http://schemas.microsoft.com/office/powerpoint/2010/main" val="13618073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sz="4000" dirty="0" smtClean="0"/>
              <a:t>Reminders …</a:t>
            </a:r>
          </a:p>
        </p:txBody>
      </p:sp>
      <p:sp>
        <p:nvSpPr>
          <p:cNvPr id="96259" name="Rectangle 3"/>
          <p:cNvSpPr>
            <a:spLocks noGrp="1" noChangeArrowheads="1"/>
          </p:cNvSpPr>
          <p:nvPr>
            <p:ph idx="1"/>
          </p:nvPr>
        </p:nvSpPr>
        <p:spPr/>
        <p:txBody>
          <a:bodyPr/>
          <a:lstStyle/>
          <a:p>
            <a:pPr marL="400050" indent="-400050" eaLnBrk="1" hangingPunct="1">
              <a:lnSpc>
                <a:spcPct val="90000"/>
              </a:lnSpc>
              <a:buClrTx/>
              <a:buFont typeface="Arial" pitchFamily="34" charset="0"/>
              <a:buChar char="•"/>
              <a:defRPr/>
            </a:pPr>
            <a:r>
              <a:rPr lang="en-US" dirty="0" smtClean="0"/>
              <a:t>Use manipulatives, body movements, or  fingers to make auditory tasks more visible to students.</a:t>
            </a:r>
          </a:p>
          <a:p>
            <a:pPr marL="400050" indent="-400050" eaLnBrk="1" hangingPunct="1">
              <a:lnSpc>
                <a:spcPct val="90000"/>
              </a:lnSpc>
              <a:buClrTx/>
              <a:buFont typeface="Arial" pitchFamily="34" charset="0"/>
              <a:buChar char="•"/>
              <a:defRPr/>
            </a:pPr>
            <a:endParaRPr lang="en-US" sz="1000" dirty="0" smtClean="0"/>
          </a:p>
          <a:p>
            <a:pPr marL="400050" indent="-400050" eaLnBrk="1" hangingPunct="1">
              <a:lnSpc>
                <a:spcPct val="90000"/>
              </a:lnSpc>
              <a:buClrTx/>
              <a:buFont typeface="Arial" pitchFamily="34" charset="0"/>
              <a:buChar char="•"/>
              <a:defRPr/>
            </a:pPr>
            <a:r>
              <a:rPr lang="en-US" dirty="0" smtClean="0"/>
              <a:t>Provide positive &amp; corrective feedback with multiple opportunities for practice and review.</a:t>
            </a:r>
          </a:p>
          <a:p>
            <a:pPr marL="400050" indent="-400050" eaLnBrk="1" hangingPunct="1">
              <a:lnSpc>
                <a:spcPct val="90000"/>
              </a:lnSpc>
              <a:buClrTx/>
              <a:buFont typeface="Arial" pitchFamily="34" charset="0"/>
              <a:buChar char="•"/>
              <a:defRPr/>
            </a:pPr>
            <a:endParaRPr lang="en-US" sz="1000" dirty="0" smtClean="0"/>
          </a:p>
          <a:p>
            <a:pPr marL="400050" indent="-400050" eaLnBrk="1" hangingPunct="1">
              <a:lnSpc>
                <a:spcPct val="90000"/>
              </a:lnSpc>
              <a:buClrTx/>
              <a:buFont typeface="Arial" pitchFamily="34" charset="0"/>
              <a:buChar char="•"/>
              <a:defRPr/>
            </a:pPr>
            <a:r>
              <a:rPr lang="en-US" dirty="0" smtClean="0"/>
              <a:t>Connect PA instruction to print ASAP.</a:t>
            </a:r>
          </a:p>
          <a:p>
            <a:pPr marL="400050" indent="-400050" eaLnBrk="1" hangingPunct="1">
              <a:lnSpc>
                <a:spcPct val="90000"/>
              </a:lnSpc>
              <a:buFontTx/>
              <a:buNone/>
              <a:defRPr/>
            </a:pPr>
            <a:endParaRPr lang="en-US" dirty="0" smtClean="0"/>
          </a:p>
          <a:p>
            <a:pPr eaLnBrk="1" hangingPunct="1">
              <a:lnSpc>
                <a:spcPct val="90000"/>
              </a:lnSpc>
              <a:buFontTx/>
              <a:buNone/>
              <a:defRPr/>
            </a:pPr>
            <a:endParaRPr lang="en-US" sz="2800" b="1" dirty="0" smtClean="0">
              <a:solidFill>
                <a:schemeClr val="accent6">
                  <a:lumMod val="75000"/>
                </a:schemeClr>
              </a:solidFill>
            </a:endParaRPr>
          </a:p>
          <a:p>
            <a:pPr marL="0" indent="0" eaLnBrk="1" hangingPunct="1">
              <a:lnSpc>
                <a:spcPct val="90000"/>
              </a:lnSpc>
              <a:buFont typeface="Wingdings" pitchFamily="2" charset="2"/>
              <a:buChar char="v"/>
              <a:defRPr/>
            </a:pPr>
            <a:endParaRPr lang="en-US" sz="2800" b="1" i="1" dirty="0" smtClean="0">
              <a:solidFill>
                <a:schemeClr val="accent6">
                  <a:lumMod val="75000"/>
                </a:schemeClr>
              </a:solidFill>
              <a:latin typeface="Arial Narrow" pitchFamily="34" charset="0"/>
            </a:endParaRPr>
          </a:p>
        </p:txBody>
      </p:sp>
      <p:sp>
        <p:nvSpPr>
          <p:cNvPr id="9" name="Slide Number Placeholder 8"/>
          <p:cNvSpPr>
            <a:spLocks noGrp="1"/>
          </p:cNvSpPr>
          <p:nvPr>
            <p:ph type="sldNum" sz="quarter" idx="10"/>
          </p:nvPr>
        </p:nvSpPr>
        <p:spPr/>
        <p:txBody>
          <a:bodyPr/>
          <a:lstStyle/>
          <a:p>
            <a:pPr>
              <a:defRPr/>
            </a:pPr>
            <a:fld id="{6C21D16A-954A-4279-8E8A-8919C82D123C}" type="slidenum">
              <a:rPr lang="en-US" smtClean="0"/>
              <a:pPr>
                <a:defRPr/>
              </a:pPr>
              <a:t>48</a:t>
            </a:fld>
            <a:endParaRPr lang="en-US" dirty="0"/>
          </a:p>
        </p:txBody>
      </p:sp>
      <p:sp>
        <p:nvSpPr>
          <p:cNvPr id="104452" name="Text Box 4"/>
          <p:cNvSpPr txBox="1">
            <a:spLocks noChangeArrowheads="1"/>
          </p:cNvSpPr>
          <p:nvPr/>
        </p:nvSpPr>
        <p:spPr bwMode="auto">
          <a:xfrm>
            <a:off x="609600" y="6172200"/>
            <a:ext cx="716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p>
        </p:txBody>
      </p:sp>
      <p:sp>
        <p:nvSpPr>
          <p:cNvPr id="7" name="Text Box 5"/>
          <p:cNvSpPr txBox="1">
            <a:spLocks noChangeArrowheads="1"/>
          </p:cNvSpPr>
          <p:nvPr/>
        </p:nvSpPr>
        <p:spPr bwMode="auto">
          <a:xfrm>
            <a:off x="2843808" y="5638800"/>
            <a:ext cx="5562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dirty="0" smtClean="0"/>
              <a:t>(</a:t>
            </a:r>
            <a:r>
              <a:rPr lang="en-US" sz="1600" dirty="0" err="1" smtClean="0"/>
              <a:t>Bos</a:t>
            </a:r>
            <a:r>
              <a:rPr lang="en-US" sz="1600" dirty="0" smtClean="0"/>
              <a:t> </a:t>
            </a:r>
            <a:r>
              <a:rPr lang="en-US" sz="1600" dirty="0"/>
              <a:t>&amp; Vaughn (2002) and Smith, Simmons, &amp; </a:t>
            </a:r>
            <a:r>
              <a:rPr lang="en-US" sz="1600" dirty="0" err="1"/>
              <a:t>Kame’enui</a:t>
            </a:r>
            <a:r>
              <a:rPr lang="en-US" sz="1600" dirty="0"/>
              <a:t> (1998) in </a:t>
            </a:r>
            <a:r>
              <a:rPr lang="en-US" sz="1600" dirty="0" smtClean="0"/>
              <a:t>Vaughn &amp; </a:t>
            </a:r>
            <a:r>
              <a:rPr lang="en-US" sz="1600" dirty="0" err="1" smtClean="0"/>
              <a:t>Linan</a:t>
            </a:r>
            <a:r>
              <a:rPr lang="en-US" sz="1600" dirty="0" smtClean="0"/>
              <a:t>-Thompson</a:t>
            </a:r>
            <a:r>
              <a:rPr lang="en-US" sz="1600" dirty="0"/>
              <a:t>,</a:t>
            </a:r>
            <a:r>
              <a:rPr lang="en-US" sz="1600" dirty="0" smtClean="0"/>
              <a:t> 2004.)</a:t>
            </a:r>
            <a:endParaRPr lang="en-US" sz="1600" dirty="0"/>
          </a:p>
        </p:txBody>
      </p:sp>
    </p:spTree>
    <p:extLst>
      <p:ext uri="{BB962C8B-B14F-4D97-AF65-F5344CB8AC3E}">
        <p14:creationId xmlns:p14="http://schemas.microsoft.com/office/powerpoint/2010/main" val="19873518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87985" y="908720"/>
            <a:ext cx="8458200" cy="1143000"/>
          </a:xfrm>
          <a:prstGeom prst="rect">
            <a:avLst/>
          </a:prstGeom>
          <a:noFill/>
          <a:ln w="9525">
            <a:noFill/>
            <a:miter lim="800000"/>
            <a:headEnd/>
            <a:tailEnd/>
          </a:ln>
        </p:spPr>
        <p:txBody>
          <a:bodyPr anchor="ctr"/>
          <a:lstStyle/>
          <a:p>
            <a:pPr>
              <a:defRPr/>
            </a:pPr>
            <a:r>
              <a:rPr lang="en-US" sz="3600" i="1" kern="0" dirty="0">
                <a:solidFill>
                  <a:srgbClr val="92D050"/>
                </a:solidFill>
                <a:latin typeface="+mj-lt"/>
                <a:ea typeface="+mj-ea"/>
                <a:cs typeface="+mj-cs"/>
              </a:rPr>
              <a:t>Make Phonological and </a:t>
            </a:r>
          </a:p>
          <a:p>
            <a:pPr>
              <a:defRPr/>
            </a:pPr>
            <a:r>
              <a:rPr lang="en-US" sz="3600" i="1" kern="0" dirty="0">
                <a:solidFill>
                  <a:srgbClr val="92D050"/>
                </a:solidFill>
                <a:latin typeface="+mj-lt"/>
                <a:ea typeface="+mj-ea"/>
                <a:cs typeface="+mj-cs"/>
              </a:rPr>
              <a:t>Phonemic Awareness Lessons… </a:t>
            </a:r>
          </a:p>
        </p:txBody>
      </p:sp>
      <p:sp>
        <p:nvSpPr>
          <p:cNvPr id="105475" name="Rectangle 2"/>
          <p:cNvSpPr>
            <a:spLocks noChangeArrowheads="1"/>
          </p:cNvSpPr>
          <p:nvPr/>
        </p:nvSpPr>
        <p:spPr bwMode="auto">
          <a:xfrm>
            <a:off x="683568" y="2524814"/>
            <a:ext cx="74676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endParaRPr lang="en-US" sz="2400" b="1" dirty="0"/>
          </a:p>
          <a:p>
            <a:pPr marL="457200" indent="-457200">
              <a:lnSpc>
                <a:spcPct val="90000"/>
              </a:lnSpc>
              <a:spcAft>
                <a:spcPts val="600"/>
              </a:spcAft>
              <a:buFont typeface="Arial" pitchFamily="34" charset="0"/>
              <a:buChar char="•"/>
            </a:pPr>
            <a:r>
              <a:rPr lang="en-US" sz="3200" dirty="0" smtClean="0">
                <a:latin typeface="+mn-lt"/>
              </a:rPr>
              <a:t>purposeful</a:t>
            </a:r>
            <a:endParaRPr lang="en-US" sz="3200" dirty="0">
              <a:latin typeface="+mn-lt"/>
            </a:endParaRPr>
          </a:p>
          <a:p>
            <a:pPr marL="457200" indent="-457200">
              <a:lnSpc>
                <a:spcPct val="90000"/>
              </a:lnSpc>
              <a:spcAft>
                <a:spcPts val="600"/>
              </a:spcAft>
              <a:buFont typeface="Arial" pitchFamily="34" charset="0"/>
              <a:buChar char="•"/>
            </a:pPr>
            <a:r>
              <a:rPr lang="en-US" sz="3200" dirty="0" smtClean="0">
                <a:latin typeface="+mn-lt"/>
              </a:rPr>
              <a:t>fun</a:t>
            </a:r>
            <a:endParaRPr lang="en-US" sz="3200" dirty="0">
              <a:latin typeface="+mn-lt"/>
            </a:endParaRPr>
          </a:p>
          <a:p>
            <a:pPr marL="457200" indent="-457200">
              <a:lnSpc>
                <a:spcPct val="90000"/>
              </a:lnSpc>
              <a:spcAft>
                <a:spcPts val="600"/>
              </a:spcAft>
              <a:buFont typeface="Arial" pitchFamily="34" charset="0"/>
              <a:buChar char="•"/>
            </a:pPr>
            <a:r>
              <a:rPr lang="en-US" sz="3200" dirty="0" smtClean="0">
                <a:latin typeface="+mn-lt"/>
              </a:rPr>
              <a:t>short </a:t>
            </a:r>
            <a:r>
              <a:rPr lang="en-US" sz="3200" dirty="0">
                <a:latin typeface="+mn-lt"/>
              </a:rPr>
              <a:t>&amp; </a:t>
            </a:r>
            <a:r>
              <a:rPr lang="en-US" sz="3200" dirty="0" smtClean="0">
                <a:latin typeface="+mn-lt"/>
              </a:rPr>
              <a:t>sweet</a:t>
            </a:r>
            <a:endParaRPr lang="en-US" sz="3200" dirty="0">
              <a:latin typeface="+mn-lt"/>
            </a:endParaRPr>
          </a:p>
          <a:p>
            <a:pPr marL="457200" indent="-457200">
              <a:lnSpc>
                <a:spcPct val="90000"/>
              </a:lnSpc>
              <a:spcAft>
                <a:spcPts val="600"/>
              </a:spcAft>
              <a:buFont typeface="Arial" pitchFamily="34" charset="0"/>
              <a:buChar char="•"/>
            </a:pPr>
            <a:r>
              <a:rPr lang="en-US" sz="3200" dirty="0" smtClean="0">
                <a:latin typeface="+mn-lt"/>
              </a:rPr>
              <a:t>frequent</a:t>
            </a:r>
            <a:endParaRPr lang="en-US" sz="3200" dirty="0">
              <a:latin typeface="+mn-lt"/>
            </a:endParaRPr>
          </a:p>
          <a:p>
            <a:pPr>
              <a:lnSpc>
                <a:spcPct val="90000"/>
              </a:lnSpc>
            </a:pPr>
            <a:endParaRPr lang="en-US" sz="2400" i="1" dirty="0"/>
          </a:p>
          <a:p>
            <a:pPr>
              <a:lnSpc>
                <a:spcPct val="90000"/>
              </a:lnSpc>
            </a:pPr>
            <a:endParaRPr lang="en-US" sz="2400" b="1" dirty="0">
              <a:solidFill>
                <a:schemeClr val="accent2"/>
              </a:solidFill>
            </a:endParaRPr>
          </a:p>
        </p:txBody>
      </p:sp>
      <p:sp>
        <p:nvSpPr>
          <p:cNvPr id="8" name="Slide Number Placeholder 7"/>
          <p:cNvSpPr>
            <a:spLocks noGrp="1"/>
          </p:cNvSpPr>
          <p:nvPr>
            <p:ph type="sldNum" sz="quarter" idx="10"/>
          </p:nvPr>
        </p:nvSpPr>
        <p:spPr/>
        <p:txBody>
          <a:bodyPr/>
          <a:lstStyle/>
          <a:p>
            <a:pPr>
              <a:defRPr/>
            </a:pPr>
            <a:fld id="{4DA4CBBB-3BED-4A79-8F39-4A1687F19897}" type="slidenum">
              <a:rPr lang="en-US" smtClean="0"/>
              <a:pPr>
                <a:defRPr/>
              </a:pPr>
              <a:t>49</a:t>
            </a:fld>
            <a:endParaRPr lang="en-US" dirty="0"/>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1035" y="2204864"/>
            <a:ext cx="3810000"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3801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9324"/>
            <a:ext cx="8229600" cy="1039515"/>
          </a:xfrm>
        </p:spPr>
        <p:txBody>
          <a:bodyPr/>
          <a:lstStyle/>
          <a:p>
            <a:r>
              <a:rPr lang="en-US" dirty="0" smtClean="0"/>
              <a:t>Phonological Awareness vs. </a:t>
            </a:r>
            <a:br>
              <a:rPr lang="en-US" dirty="0" smtClean="0"/>
            </a:br>
            <a:r>
              <a:rPr lang="en-US" dirty="0" smtClean="0"/>
              <a:t>Phonemic Awareness</a:t>
            </a:r>
            <a:endParaRPr lang="en-US" dirty="0"/>
          </a:p>
        </p:txBody>
      </p:sp>
      <p:sp>
        <p:nvSpPr>
          <p:cNvPr id="3" name="Content Placeholder 2"/>
          <p:cNvSpPr>
            <a:spLocks noGrp="1"/>
          </p:cNvSpPr>
          <p:nvPr>
            <p:ph idx="1"/>
          </p:nvPr>
        </p:nvSpPr>
        <p:spPr>
          <a:xfrm>
            <a:off x="457200" y="2276872"/>
            <a:ext cx="8229600" cy="3849291"/>
          </a:xfrm>
        </p:spPr>
        <p:txBody>
          <a:bodyPr/>
          <a:lstStyle/>
          <a:p>
            <a:pPr>
              <a:buClrTx/>
            </a:pPr>
            <a:r>
              <a:rPr lang="en-US" sz="3600" dirty="0" smtClean="0"/>
              <a:t>Phonological Awareness includes:</a:t>
            </a:r>
          </a:p>
          <a:p>
            <a:pPr lvl="1">
              <a:buClrTx/>
            </a:pPr>
            <a:r>
              <a:rPr lang="en-US" sz="2400" dirty="0" smtClean="0"/>
              <a:t>Listening</a:t>
            </a:r>
          </a:p>
          <a:p>
            <a:pPr lvl="1">
              <a:buClrTx/>
            </a:pPr>
            <a:r>
              <a:rPr lang="en-US" sz="2400" dirty="0" smtClean="0"/>
              <a:t>Rhyming / Alliteration</a:t>
            </a:r>
          </a:p>
          <a:p>
            <a:pPr lvl="1">
              <a:buClrTx/>
            </a:pPr>
            <a:r>
              <a:rPr lang="en-US" sz="2400" dirty="0" smtClean="0"/>
              <a:t>Sentence Segmentation</a:t>
            </a:r>
          </a:p>
          <a:p>
            <a:pPr lvl="1">
              <a:buClrTx/>
            </a:pPr>
            <a:r>
              <a:rPr lang="en-US" sz="2400" dirty="0" smtClean="0"/>
              <a:t>Syllable Blending and Segmentation</a:t>
            </a:r>
          </a:p>
          <a:p>
            <a:pPr lvl="1">
              <a:buClrTx/>
            </a:pPr>
            <a:r>
              <a:rPr lang="en-US" sz="2400" dirty="0" smtClean="0"/>
              <a:t>Onset-Rime Blending and Segmentation</a:t>
            </a:r>
          </a:p>
          <a:p>
            <a:pPr lvl="1">
              <a:buClrTx/>
            </a:pPr>
            <a:r>
              <a:rPr lang="en-US" sz="2400" dirty="0" smtClean="0"/>
              <a:t>Phoneme Blending, Segmentation and Manipulation</a:t>
            </a:r>
          </a:p>
          <a:p>
            <a:pPr lvl="1"/>
            <a:endParaRPr lang="en-US" dirty="0"/>
          </a:p>
        </p:txBody>
      </p:sp>
      <p:sp>
        <p:nvSpPr>
          <p:cNvPr id="7" name="Slide Number Placeholder 6"/>
          <p:cNvSpPr>
            <a:spLocks noGrp="1"/>
          </p:cNvSpPr>
          <p:nvPr>
            <p:ph type="sldNum" sz="quarter" idx="10"/>
          </p:nvPr>
        </p:nvSpPr>
        <p:spPr/>
        <p:txBody>
          <a:bodyPr/>
          <a:lstStyle/>
          <a:p>
            <a:pPr>
              <a:defRPr/>
            </a:pPr>
            <a:fld id="{2305F9D9-39CC-43A1-BB28-4A7DC61F4FA4}" type="slidenum">
              <a:rPr lang="en-US" smtClean="0"/>
              <a:pPr>
                <a:defRPr/>
              </a:pPr>
              <a:t>5</a:t>
            </a:fld>
            <a:endParaRPr lang="en-US"/>
          </a:p>
        </p:txBody>
      </p:sp>
    </p:spTree>
    <p:extLst>
      <p:ext uri="{BB962C8B-B14F-4D97-AF65-F5344CB8AC3E}">
        <p14:creationId xmlns:p14="http://schemas.microsoft.com/office/powerpoint/2010/main" val="21329310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Planning for Implementation</a:t>
            </a:r>
            <a:endParaRPr lang="en-US" dirty="0"/>
          </a:p>
        </p:txBody>
      </p:sp>
      <p:sp>
        <p:nvSpPr>
          <p:cNvPr id="2" name="Slide Number Placeholder 1"/>
          <p:cNvSpPr>
            <a:spLocks noGrp="1"/>
          </p:cNvSpPr>
          <p:nvPr>
            <p:ph type="sldNum" sz="quarter" idx="10"/>
          </p:nvPr>
        </p:nvSpPr>
        <p:spPr/>
        <p:txBody>
          <a:bodyPr/>
          <a:lstStyle/>
          <a:p>
            <a:pPr>
              <a:defRPr/>
            </a:pPr>
            <a:fld id="{3C4F43D3-F5E1-4516-B8D5-4ABD58E62B07}" type="slidenum">
              <a:rPr lang="en-US" smtClean="0"/>
              <a:pPr>
                <a:defRPr/>
              </a:pPr>
              <a:t>50</a:t>
            </a:fld>
            <a:endParaRPr lang="en-US" dirty="0"/>
          </a:p>
        </p:txBody>
      </p:sp>
    </p:spTree>
    <p:extLst>
      <p:ext uri="{BB962C8B-B14F-4D97-AF65-F5344CB8AC3E}">
        <p14:creationId xmlns:p14="http://schemas.microsoft.com/office/powerpoint/2010/main" val="19898456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Next Steps</a:t>
            </a:r>
            <a:endParaRPr lang="en-US" dirty="0"/>
          </a:p>
        </p:txBody>
      </p:sp>
      <p:sp>
        <p:nvSpPr>
          <p:cNvPr id="6" name="Content Placeholder 5"/>
          <p:cNvSpPr>
            <a:spLocks noGrp="1"/>
          </p:cNvSpPr>
          <p:nvPr>
            <p:ph idx="1"/>
          </p:nvPr>
        </p:nvSpPr>
        <p:spPr/>
        <p:txBody>
          <a:bodyPr/>
          <a:lstStyle/>
          <a:p>
            <a:r>
              <a:rPr lang="en-US" dirty="0" smtClean="0"/>
              <a:t>Middle-of-Year TPRI administration (MOY)</a:t>
            </a:r>
          </a:p>
          <a:p>
            <a:r>
              <a:rPr lang="en-US" dirty="0" smtClean="0"/>
              <a:t>Grade level data meetings to analyze data and plan targeted instruction</a:t>
            </a:r>
          </a:p>
          <a:p>
            <a:r>
              <a:rPr lang="en-US" dirty="0" smtClean="0"/>
              <a:t>Link to IAG and FCRR</a:t>
            </a:r>
          </a:p>
          <a:p>
            <a:r>
              <a:rPr lang="en-US" dirty="0" smtClean="0"/>
              <a:t>Sharing information with other staff members</a:t>
            </a:r>
          </a:p>
          <a:p>
            <a:endParaRPr lang="en-US" dirty="0"/>
          </a:p>
        </p:txBody>
      </p:sp>
      <p:sp>
        <p:nvSpPr>
          <p:cNvPr id="4" name="Slide Number Placeholder 3"/>
          <p:cNvSpPr>
            <a:spLocks noGrp="1"/>
          </p:cNvSpPr>
          <p:nvPr>
            <p:ph type="sldNum" sz="quarter" idx="10"/>
          </p:nvPr>
        </p:nvSpPr>
        <p:spPr/>
        <p:txBody>
          <a:bodyPr/>
          <a:lstStyle/>
          <a:p>
            <a:pPr>
              <a:defRPr/>
            </a:pPr>
            <a:fld id="{F1EB89FC-7A59-469A-BC0A-54D84DF2AD9B}" type="slidenum">
              <a:rPr lang="en-US" smtClean="0"/>
              <a:pPr>
                <a:defRPr/>
              </a:pPr>
              <a:t>51</a:t>
            </a:fld>
            <a:endParaRPr lang="en-US" dirty="0"/>
          </a:p>
        </p:txBody>
      </p:sp>
    </p:spTree>
    <p:extLst>
      <p:ext uri="{BB962C8B-B14F-4D97-AF65-F5344CB8AC3E}">
        <p14:creationId xmlns:p14="http://schemas.microsoft.com/office/powerpoint/2010/main" val="14644229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Guiding Questions</a:t>
            </a:r>
            <a:endParaRPr lang="en-US" dirty="0"/>
          </a:p>
        </p:txBody>
      </p:sp>
      <p:sp>
        <p:nvSpPr>
          <p:cNvPr id="6" name="Content Placeholder 5"/>
          <p:cNvSpPr>
            <a:spLocks noGrp="1"/>
          </p:cNvSpPr>
          <p:nvPr>
            <p:ph idx="1"/>
          </p:nvPr>
        </p:nvSpPr>
        <p:spPr/>
        <p:txBody>
          <a:bodyPr/>
          <a:lstStyle/>
          <a:p>
            <a:r>
              <a:rPr lang="en-US" sz="2600" dirty="0" smtClean="0"/>
              <a:t>With which staff members will you share this information?</a:t>
            </a:r>
          </a:p>
          <a:p>
            <a:r>
              <a:rPr lang="en-US" sz="2600" dirty="0" smtClean="0"/>
              <a:t>How will you share this information with identified staff?  </a:t>
            </a:r>
          </a:p>
          <a:p>
            <a:r>
              <a:rPr lang="en-US" sz="2600" dirty="0" smtClean="0"/>
              <a:t>Who will be responsible for training other staff members and creating the necessary materials?</a:t>
            </a:r>
          </a:p>
          <a:p>
            <a:r>
              <a:rPr lang="en-US" sz="2600" dirty="0" smtClean="0"/>
              <a:t>When will training occur?  </a:t>
            </a:r>
          </a:p>
          <a:p>
            <a:r>
              <a:rPr lang="en-US" sz="2600" dirty="0" smtClean="0"/>
              <a:t>Who will follow-up? </a:t>
            </a:r>
          </a:p>
          <a:p>
            <a:r>
              <a:rPr lang="en-US" sz="2600" dirty="0" smtClean="0"/>
              <a:t>How will progress be monitored?</a:t>
            </a:r>
          </a:p>
          <a:p>
            <a:endParaRPr lang="en-US" dirty="0"/>
          </a:p>
        </p:txBody>
      </p:sp>
      <p:sp>
        <p:nvSpPr>
          <p:cNvPr id="4" name="Slide Number Placeholder 3"/>
          <p:cNvSpPr>
            <a:spLocks noGrp="1"/>
          </p:cNvSpPr>
          <p:nvPr>
            <p:ph type="sldNum" sz="quarter" idx="10"/>
          </p:nvPr>
        </p:nvSpPr>
        <p:spPr/>
        <p:txBody>
          <a:bodyPr/>
          <a:lstStyle/>
          <a:p>
            <a:pPr>
              <a:defRPr/>
            </a:pPr>
            <a:fld id="{F1EB89FC-7A59-469A-BC0A-54D84DF2AD9B}" type="slidenum">
              <a:rPr lang="en-US" smtClean="0"/>
              <a:pPr>
                <a:defRPr/>
              </a:pPr>
              <a:t>52</a:t>
            </a:fld>
            <a:endParaRPr lang="en-US" dirty="0"/>
          </a:p>
        </p:txBody>
      </p:sp>
    </p:spTree>
    <p:extLst>
      <p:ext uri="{BB962C8B-B14F-4D97-AF65-F5344CB8AC3E}">
        <p14:creationId xmlns:p14="http://schemas.microsoft.com/office/powerpoint/2010/main" val="30554837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79512" y="1052736"/>
            <a:ext cx="883920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4000" dirty="0">
                <a:latin typeface="+mn-lt"/>
              </a:rPr>
              <a:t>/</a:t>
            </a:r>
            <a:r>
              <a:rPr lang="en-US" sz="4000" dirty="0" err="1">
                <a:latin typeface="+mn-lt"/>
              </a:rPr>
              <a:t>th</a:t>
            </a:r>
            <a:r>
              <a:rPr lang="en-US" sz="4000" dirty="0">
                <a:latin typeface="+mn-lt"/>
              </a:rPr>
              <a:t>/ /a/ /</a:t>
            </a:r>
            <a:r>
              <a:rPr lang="en-US" sz="4000" dirty="0" err="1">
                <a:latin typeface="+mn-lt"/>
              </a:rPr>
              <a:t>ng</a:t>
            </a:r>
            <a:r>
              <a:rPr lang="en-US" sz="4000" dirty="0">
                <a:latin typeface="+mn-lt"/>
              </a:rPr>
              <a:t>/ /k/   /y/ /</a:t>
            </a:r>
            <a:r>
              <a:rPr lang="en-US" sz="4000" dirty="0" err="1">
                <a:latin typeface="+mn-lt"/>
              </a:rPr>
              <a:t>oo</a:t>
            </a:r>
            <a:r>
              <a:rPr lang="en-US" sz="4000" dirty="0">
                <a:latin typeface="+mn-lt"/>
              </a:rPr>
              <a:t>/  </a:t>
            </a:r>
          </a:p>
          <a:p>
            <a:pPr algn="ctr" eaLnBrk="1" hangingPunct="1"/>
            <a:r>
              <a:rPr lang="en-US" sz="4000" dirty="0">
                <a:latin typeface="+mn-lt"/>
              </a:rPr>
              <a:t>/f/ /or/  /y/ /</a:t>
            </a:r>
            <a:r>
              <a:rPr lang="en-US" sz="4000" dirty="0" err="1">
                <a:latin typeface="+mn-lt"/>
              </a:rPr>
              <a:t>oo</a:t>
            </a:r>
            <a:r>
              <a:rPr lang="en-US" sz="4000" dirty="0">
                <a:latin typeface="+mn-lt"/>
              </a:rPr>
              <a:t>/ /r/</a:t>
            </a:r>
          </a:p>
          <a:p>
            <a:pPr algn="ctr" eaLnBrk="1" hangingPunct="1"/>
            <a:r>
              <a:rPr lang="en-US" sz="4000" dirty="0">
                <a:latin typeface="+mn-lt"/>
              </a:rPr>
              <a:t>/p/ /</a:t>
            </a:r>
            <a:r>
              <a:rPr lang="en-US" sz="4000" dirty="0" err="1">
                <a:latin typeface="+mn-lt"/>
              </a:rPr>
              <a:t>ar</a:t>
            </a:r>
            <a:r>
              <a:rPr lang="en-US" sz="4000" dirty="0">
                <a:latin typeface="+mn-lt"/>
              </a:rPr>
              <a:t>/ /t/ /i/ /s/ /u/ /p/ /ā/ /</a:t>
            </a:r>
            <a:r>
              <a:rPr lang="en-US" sz="4000" dirty="0" err="1">
                <a:latin typeface="+mn-lt"/>
              </a:rPr>
              <a:t>sh</a:t>
            </a:r>
            <a:r>
              <a:rPr lang="en-US" sz="4000" dirty="0">
                <a:latin typeface="+mn-lt"/>
              </a:rPr>
              <a:t>/ /u/ /n/</a:t>
            </a:r>
            <a:r>
              <a:rPr lang="en-US" sz="4400" dirty="0"/>
              <a:t>              </a:t>
            </a:r>
          </a:p>
        </p:txBody>
      </p:sp>
      <p:sp>
        <p:nvSpPr>
          <p:cNvPr id="3" name="Rectangle 2"/>
          <p:cNvSpPr/>
          <p:nvPr/>
        </p:nvSpPr>
        <p:spPr>
          <a:xfrm>
            <a:off x="1295400" y="3176811"/>
            <a:ext cx="6781800" cy="2954655"/>
          </a:xfrm>
          <a:prstGeom prst="rect">
            <a:avLst/>
          </a:prstGeom>
          <a:noFill/>
        </p:spPr>
        <p:txBody>
          <a:bodyPr>
            <a:spAutoFit/>
          </a:bodyPr>
          <a:lstStyle/>
          <a:p>
            <a:pPr algn="ctr">
              <a:defRPr/>
            </a:pPr>
            <a:r>
              <a:rPr lang="en-US" sz="6200" dirty="0">
                <a:ln w="18415" cmpd="sng">
                  <a:noFill/>
                  <a:prstDash val="solid"/>
                </a:ln>
                <a:solidFill>
                  <a:srgbClr val="92D050"/>
                </a:solidFill>
                <a:effectLst>
                  <a:outerShdw blurRad="63500" dir="3600000" algn="tl" rotWithShape="0">
                    <a:srgbClr val="000000">
                      <a:alpha val="70000"/>
                    </a:srgbClr>
                  </a:outerShdw>
                </a:effectLst>
              </a:rPr>
              <a:t>Thank you</a:t>
            </a:r>
          </a:p>
          <a:p>
            <a:pPr algn="ctr">
              <a:defRPr/>
            </a:pPr>
            <a:r>
              <a:rPr lang="en-US" sz="6200" dirty="0">
                <a:ln w="18415" cmpd="sng">
                  <a:noFill/>
                  <a:prstDash val="solid"/>
                </a:ln>
                <a:solidFill>
                  <a:srgbClr val="92D050"/>
                </a:solidFill>
                <a:effectLst>
                  <a:outerShdw blurRad="63500" dir="3600000" algn="tl" rotWithShape="0">
                    <a:srgbClr val="000000">
                      <a:alpha val="70000"/>
                    </a:srgbClr>
                  </a:outerShdw>
                </a:effectLst>
              </a:rPr>
              <a:t>for your</a:t>
            </a:r>
          </a:p>
          <a:p>
            <a:pPr algn="ctr">
              <a:defRPr/>
            </a:pPr>
            <a:r>
              <a:rPr lang="en-US" sz="6200" dirty="0">
                <a:ln w="18415" cmpd="sng">
                  <a:noFill/>
                  <a:prstDash val="solid"/>
                </a:ln>
                <a:solidFill>
                  <a:srgbClr val="92D050"/>
                </a:solidFill>
                <a:effectLst>
                  <a:outerShdw blurRad="63500" dir="3600000" algn="tl" rotWithShape="0">
                    <a:srgbClr val="000000">
                      <a:alpha val="70000"/>
                    </a:srgbClr>
                  </a:outerShdw>
                </a:effectLst>
              </a:rPr>
              <a:t>participation!</a:t>
            </a:r>
          </a:p>
        </p:txBody>
      </p:sp>
      <p:sp>
        <p:nvSpPr>
          <p:cNvPr id="7" name="Slide Number Placeholder 6"/>
          <p:cNvSpPr>
            <a:spLocks noGrp="1"/>
          </p:cNvSpPr>
          <p:nvPr>
            <p:ph type="sldNum" sz="quarter" idx="10"/>
          </p:nvPr>
        </p:nvSpPr>
        <p:spPr/>
        <p:txBody>
          <a:bodyPr/>
          <a:lstStyle/>
          <a:p>
            <a:pPr>
              <a:defRPr/>
            </a:pPr>
            <a:fld id="{0F546F08-10BC-43D0-89B4-9E10276F0618}" type="slidenum">
              <a:rPr lang="en-US" smtClean="0"/>
              <a:pPr>
                <a:defRPr/>
              </a:pPr>
              <a:t>53</a:t>
            </a:fld>
            <a:endParaRPr lang="en-US"/>
          </a:p>
        </p:txBody>
      </p:sp>
    </p:spTree>
    <p:extLst>
      <p:ext uri="{BB962C8B-B14F-4D97-AF65-F5344CB8AC3E}">
        <p14:creationId xmlns:p14="http://schemas.microsoft.com/office/powerpoint/2010/main" val="3706663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2">
                                            <p:txEl>
                                              <p:pRg st="0" end="0"/>
                                            </p:txEl>
                                          </p:spTgt>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2000"/>
                                        <p:tgtEl>
                                          <p:spTgt spid="2">
                                            <p:txEl>
                                              <p:pRg st="1" end="1"/>
                                            </p:txEl>
                                          </p:spTgt>
                                        </p:tgtEl>
                                      </p:cBhvr>
                                    </p:animEffect>
                                    <p:anim calcmode="lin" valueType="num">
                                      <p:cBhvr>
                                        <p:cTn id="14" dur="2000" fill="hold"/>
                                        <p:tgtEl>
                                          <p:spTgt spid="2">
                                            <p:txEl>
                                              <p:pRg st="1" end="1"/>
                                            </p:txEl>
                                          </p:spTgt>
                                        </p:tgtEl>
                                        <p:attrNameLst>
                                          <p:attrName>style.rotation</p:attrName>
                                        </p:attrNameLst>
                                      </p:cBhvr>
                                      <p:tavLst>
                                        <p:tav tm="0">
                                          <p:val>
                                            <p:fltVal val="720"/>
                                          </p:val>
                                        </p:tav>
                                        <p:tav tm="100000">
                                          <p:val>
                                            <p:fltVal val="0"/>
                                          </p:val>
                                        </p:tav>
                                      </p:tavLst>
                                    </p:anim>
                                    <p:anim calcmode="lin" valueType="num">
                                      <p:cBhvr>
                                        <p:cTn id="15" dur="2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6" dur="2000" fill="hold"/>
                                        <p:tgtEl>
                                          <p:spTgt spid="2">
                                            <p:txEl>
                                              <p:pRg st="1" end="1"/>
                                            </p:txEl>
                                          </p:spTgt>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2000"/>
                                        <p:tgtEl>
                                          <p:spTgt spid="2">
                                            <p:txEl>
                                              <p:pRg st="2" end="2"/>
                                            </p:txEl>
                                          </p:spTgt>
                                        </p:tgtEl>
                                      </p:cBhvr>
                                    </p:animEffect>
                                    <p:anim calcmode="lin" valueType="num">
                                      <p:cBhvr>
                                        <p:cTn id="20" dur="2000" fill="hold"/>
                                        <p:tgtEl>
                                          <p:spTgt spid="2">
                                            <p:txEl>
                                              <p:pRg st="2" end="2"/>
                                            </p:txEl>
                                          </p:spTgt>
                                        </p:tgtEl>
                                        <p:attrNameLst>
                                          <p:attrName>style.rotation</p:attrName>
                                        </p:attrNameLst>
                                      </p:cBhvr>
                                      <p:tavLst>
                                        <p:tav tm="0">
                                          <p:val>
                                            <p:fltVal val="720"/>
                                          </p:val>
                                        </p:tav>
                                        <p:tav tm="100000">
                                          <p:val>
                                            <p:fltVal val="0"/>
                                          </p:val>
                                        </p:tav>
                                      </p:tavLst>
                                    </p:anim>
                                    <p:anim calcmode="lin" valueType="num">
                                      <p:cBhvr>
                                        <p:cTn id="21" dur="2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2" dur="2000" fill="hold"/>
                                        <p:tgtEl>
                                          <p:spTgt spid="2">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References</a:t>
            </a:r>
            <a:endParaRPr lang="en-US" dirty="0"/>
          </a:p>
        </p:txBody>
      </p:sp>
      <p:sp>
        <p:nvSpPr>
          <p:cNvPr id="6" name="Text Box 4"/>
          <p:cNvSpPr txBox="1">
            <a:spLocks noGrp="1" noChangeArrowheads="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eaLnBrk="1" hangingPunct="1">
              <a:buNone/>
            </a:pPr>
            <a:r>
              <a:rPr lang="en-US" sz="1400" dirty="0"/>
              <a:t>Cunningham, P. M. (1999</a:t>
            </a:r>
            <a:r>
              <a:rPr lang="en-US" sz="1400" i="1" dirty="0"/>
              <a:t>). Phonics thy use: Words for reading and writing </a:t>
            </a:r>
            <a:r>
              <a:rPr lang="en-US" sz="1400" dirty="0"/>
              <a:t>(3</a:t>
            </a:r>
            <a:r>
              <a:rPr lang="en-US" sz="1400" baseline="30000" dirty="0"/>
              <a:t>rd</a:t>
            </a:r>
            <a:r>
              <a:rPr lang="en-US" sz="1400" dirty="0"/>
              <a:t> ed.). Boston, MA: </a:t>
            </a:r>
            <a:r>
              <a:rPr lang="en-US" sz="1400" dirty="0" smtClean="0"/>
              <a:t>Addison-Wesley.</a:t>
            </a:r>
          </a:p>
          <a:p>
            <a:pPr marL="0" indent="0" eaLnBrk="1" hangingPunct="1">
              <a:buNone/>
            </a:pPr>
            <a:endParaRPr lang="en-US" sz="1400" i="1" dirty="0"/>
          </a:p>
          <a:p>
            <a:pPr marL="0" indent="0" eaLnBrk="1" hangingPunct="1">
              <a:buNone/>
            </a:pPr>
            <a:r>
              <a:rPr lang="en-US" sz="1400" dirty="0"/>
              <a:t>The Children’s Learning </a:t>
            </a:r>
            <a:r>
              <a:rPr lang="en-US" sz="1400" dirty="0" smtClean="0"/>
              <a:t>Institute, </a:t>
            </a:r>
            <a:r>
              <a:rPr lang="en-US" sz="1400" dirty="0"/>
              <a:t>(2009). From Phonological to </a:t>
            </a:r>
            <a:r>
              <a:rPr lang="en-US" sz="1400" dirty="0" smtClean="0"/>
              <a:t>Phonemic. </a:t>
            </a:r>
            <a:r>
              <a:rPr lang="en-US" sz="1400" dirty="0"/>
              <a:t>Houston, TX: University of Texas Health Science Center at Houston, The University of Texas System &amp; Texas Education Agency.</a:t>
            </a:r>
          </a:p>
          <a:p>
            <a:pPr marL="0" indent="0" eaLnBrk="1" hangingPunct="1">
              <a:buNone/>
            </a:pPr>
            <a:endParaRPr lang="en-US" sz="1400" dirty="0"/>
          </a:p>
          <a:p>
            <a:pPr marL="0" indent="0" eaLnBrk="1" hangingPunct="1">
              <a:buNone/>
            </a:pPr>
            <a:r>
              <a:rPr lang="en-US" sz="1400" dirty="0"/>
              <a:t>The Children’s Learning </a:t>
            </a:r>
            <a:r>
              <a:rPr lang="en-US" sz="1400" dirty="0" smtClean="0"/>
              <a:t>Institute, </a:t>
            </a:r>
            <a:r>
              <a:rPr lang="en-US" sz="1400" dirty="0"/>
              <a:t>(2009). </a:t>
            </a:r>
            <a:r>
              <a:rPr lang="en-US" sz="1400" i="1" dirty="0"/>
              <a:t>PA … All Day! </a:t>
            </a:r>
            <a:r>
              <a:rPr lang="en-US" sz="1400" dirty="0"/>
              <a:t>Houston, TX: University of Texas Health Science Center at Houston, The University of Texas System &amp; Texas Education Agency.</a:t>
            </a:r>
          </a:p>
          <a:p>
            <a:pPr marL="0" indent="0" eaLnBrk="1" hangingPunct="1">
              <a:buNone/>
            </a:pPr>
            <a:endParaRPr lang="en-US" sz="1400" dirty="0" smtClean="0"/>
          </a:p>
          <a:p>
            <a:pPr marL="0" indent="0" eaLnBrk="1" hangingPunct="1">
              <a:buNone/>
            </a:pPr>
            <a:r>
              <a:rPr lang="en-US" sz="1400" dirty="0" smtClean="0"/>
              <a:t>University </a:t>
            </a:r>
            <a:r>
              <a:rPr lang="en-US" sz="1400" dirty="0"/>
              <a:t>of Texas Health Science Center at Houston, (2002). </a:t>
            </a:r>
            <a:r>
              <a:rPr lang="en-US" sz="1400" i="1" dirty="0"/>
              <a:t>CIRCLE: National Head Start Literacy: Train the trainer manual. Houston, TX: Author.</a:t>
            </a:r>
          </a:p>
          <a:p>
            <a:pPr marL="0" indent="0" eaLnBrk="1" hangingPunct="1">
              <a:buNone/>
            </a:pPr>
            <a:endParaRPr lang="en-US" sz="1400" dirty="0" smtClean="0"/>
          </a:p>
          <a:p>
            <a:pPr marL="0" indent="0">
              <a:buNone/>
            </a:pPr>
            <a:r>
              <a:rPr lang="en-US" sz="1400" dirty="0"/>
              <a:t>Vaughn Gross Center for Reading and Language Arts, (2009). </a:t>
            </a:r>
            <a:r>
              <a:rPr lang="en-US" sz="1400" i="1" dirty="0"/>
              <a:t>Kindergarten teacher reading academy,</a:t>
            </a:r>
            <a:r>
              <a:rPr lang="en-US" sz="1400" dirty="0"/>
              <a:t> Austin, TX: Author</a:t>
            </a:r>
          </a:p>
          <a:p>
            <a:pPr marL="0" indent="0" eaLnBrk="1" hangingPunct="1">
              <a:buNone/>
            </a:pPr>
            <a:endParaRPr lang="en-US" sz="1400" i="1" dirty="0"/>
          </a:p>
          <a:p>
            <a:pPr marL="0" indent="0" eaLnBrk="1" hangingPunct="1">
              <a:buNone/>
            </a:pPr>
            <a:r>
              <a:rPr lang="en-US" sz="1400" dirty="0"/>
              <a:t>Vaughn, S., &amp; </a:t>
            </a:r>
            <a:r>
              <a:rPr lang="en-US" sz="1400" dirty="0" err="1"/>
              <a:t>Linan</a:t>
            </a:r>
            <a:r>
              <a:rPr lang="en-US" sz="1400" dirty="0"/>
              <a:t>-Thompson, S. (2004). </a:t>
            </a:r>
            <a:r>
              <a:rPr lang="en-US" sz="1400" i="1" dirty="0"/>
              <a:t>Research-based methods of reading instruction, grades K-3. </a:t>
            </a:r>
            <a:r>
              <a:rPr lang="en-US" sz="1400" dirty="0"/>
              <a:t>Alexandria, VA: ASCD</a:t>
            </a:r>
            <a:r>
              <a:rPr lang="en-US" sz="1400" dirty="0" smtClean="0"/>
              <a:t>.</a:t>
            </a:r>
          </a:p>
          <a:p>
            <a:pPr marL="0" indent="0" eaLnBrk="1" hangingPunct="1">
              <a:buNone/>
            </a:pPr>
            <a:endParaRPr lang="en-US" sz="1100" dirty="0"/>
          </a:p>
          <a:p>
            <a:pPr marL="0" indent="0" eaLnBrk="1" hangingPunct="1">
              <a:buNone/>
            </a:pPr>
            <a:endParaRPr lang="en-US" sz="1100" dirty="0" smtClean="0"/>
          </a:p>
          <a:p>
            <a:pPr marL="0" indent="0" eaLnBrk="1" hangingPunct="1">
              <a:buNone/>
            </a:pPr>
            <a:endParaRPr lang="en-US" sz="1600" dirty="0" smtClean="0"/>
          </a:p>
          <a:p>
            <a:pPr marL="0" indent="0" eaLnBrk="1" hangingPunct="1">
              <a:buNone/>
            </a:pPr>
            <a:endParaRPr lang="en-US" sz="1100" i="1" dirty="0" smtClean="0"/>
          </a:p>
          <a:p>
            <a:pPr marL="0" indent="0" eaLnBrk="1" hangingPunct="1">
              <a:buNone/>
            </a:pPr>
            <a:endParaRPr lang="en-US" sz="1100" i="1" dirty="0"/>
          </a:p>
          <a:p>
            <a:pPr marL="0" indent="0" eaLnBrk="1" hangingPunct="1">
              <a:buNone/>
            </a:pPr>
            <a:r>
              <a:rPr lang="en-US" sz="1100" i="1" dirty="0" smtClean="0"/>
              <a:t>.</a:t>
            </a:r>
            <a:endParaRPr lang="en-US" sz="1100" dirty="0">
              <a:solidFill>
                <a:schemeClr val="accent2"/>
              </a:solidFill>
            </a:endParaRPr>
          </a:p>
        </p:txBody>
      </p:sp>
      <p:sp>
        <p:nvSpPr>
          <p:cNvPr id="2" name="Slide Number Placeholder 1"/>
          <p:cNvSpPr>
            <a:spLocks noGrp="1"/>
          </p:cNvSpPr>
          <p:nvPr>
            <p:ph type="sldNum" sz="quarter" idx="10"/>
          </p:nvPr>
        </p:nvSpPr>
        <p:spPr/>
        <p:txBody>
          <a:bodyPr/>
          <a:lstStyle/>
          <a:p>
            <a:pPr>
              <a:defRPr/>
            </a:pPr>
            <a:fld id="{3C4F43D3-F5E1-4516-B8D5-4ABD58E62B07}" type="slidenum">
              <a:rPr lang="en-US" smtClean="0"/>
              <a:pPr>
                <a:defRPr/>
              </a:pPr>
              <a:t>54</a:t>
            </a:fld>
            <a:endParaRPr lang="en-US" dirty="0"/>
          </a:p>
        </p:txBody>
      </p:sp>
    </p:spTree>
    <p:extLst>
      <p:ext uri="{BB962C8B-B14F-4D97-AF65-F5344CB8AC3E}">
        <p14:creationId xmlns:p14="http://schemas.microsoft.com/office/powerpoint/2010/main" val="4062267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Phonemic Awareness is …</a:t>
            </a:r>
            <a:endParaRPr lang="en-US" dirty="0"/>
          </a:p>
        </p:txBody>
      </p:sp>
      <p:sp>
        <p:nvSpPr>
          <p:cNvPr id="15363" name="Rectangle 3"/>
          <p:cNvSpPr>
            <a:spLocks noGrp="1" noChangeArrowheads="1"/>
          </p:cNvSpPr>
          <p:nvPr>
            <p:ph idx="1"/>
          </p:nvPr>
        </p:nvSpPr>
        <p:spPr/>
        <p:txBody>
          <a:bodyPr/>
          <a:lstStyle/>
          <a:p>
            <a:pPr eaLnBrk="1" hangingPunct="1">
              <a:spcBef>
                <a:spcPct val="50000"/>
              </a:spcBef>
              <a:buClrTx/>
              <a:buFont typeface="Arial" pitchFamily="34" charset="0"/>
              <a:buChar char="•"/>
              <a:defRPr/>
            </a:pPr>
            <a:r>
              <a:rPr lang="en-US" sz="2800" dirty="0" smtClean="0"/>
              <a:t>an awareness of</a:t>
            </a:r>
            <a:r>
              <a:rPr lang="en-US" sz="2800" dirty="0" smtClean="0">
                <a:solidFill>
                  <a:srgbClr val="0070C0"/>
                </a:solidFill>
              </a:rPr>
              <a:t> </a:t>
            </a:r>
            <a:r>
              <a:rPr lang="en-US" sz="2800" dirty="0" smtClean="0">
                <a:solidFill>
                  <a:srgbClr val="339933"/>
                </a:solidFill>
              </a:rPr>
              <a:t>individual sounds in spoken words.</a:t>
            </a:r>
          </a:p>
          <a:p>
            <a:pPr eaLnBrk="1" hangingPunct="1">
              <a:spcBef>
                <a:spcPts val="0"/>
              </a:spcBef>
              <a:buClrTx/>
              <a:buFont typeface="Arial" pitchFamily="34" charset="0"/>
              <a:buChar char="•"/>
              <a:defRPr/>
            </a:pPr>
            <a:r>
              <a:rPr lang="en-US" sz="2800" dirty="0" smtClean="0"/>
              <a:t>an understanding that </a:t>
            </a:r>
            <a:r>
              <a:rPr lang="en-US" sz="2800" dirty="0" smtClean="0">
                <a:solidFill>
                  <a:srgbClr val="339933"/>
                </a:solidFill>
              </a:rPr>
              <a:t>words are made </a:t>
            </a:r>
          </a:p>
          <a:p>
            <a:pPr marL="0" indent="339725" eaLnBrk="1" hangingPunct="1">
              <a:spcBef>
                <a:spcPts val="0"/>
              </a:spcBef>
              <a:buClrTx/>
              <a:buNone/>
              <a:defRPr/>
            </a:pPr>
            <a:r>
              <a:rPr lang="en-US" sz="2800" dirty="0" smtClean="0">
                <a:solidFill>
                  <a:srgbClr val="339933"/>
                </a:solidFill>
              </a:rPr>
              <a:t>up of speech sounds</a:t>
            </a:r>
            <a:r>
              <a:rPr lang="en-US" sz="2800" dirty="0" smtClean="0"/>
              <a:t>, or phonemes.</a:t>
            </a:r>
          </a:p>
          <a:p>
            <a:pPr eaLnBrk="1" hangingPunct="1">
              <a:spcBef>
                <a:spcPts val="0"/>
              </a:spcBef>
              <a:buClrTx/>
              <a:buFont typeface="Arial" pitchFamily="34" charset="0"/>
              <a:buChar char="•"/>
              <a:defRPr/>
            </a:pPr>
            <a:r>
              <a:rPr lang="en-US" sz="2800" dirty="0" smtClean="0"/>
              <a:t>the ability to identify and work with </a:t>
            </a:r>
          </a:p>
          <a:p>
            <a:pPr marL="0" indent="339725" eaLnBrk="1" hangingPunct="1">
              <a:spcBef>
                <a:spcPts val="0"/>
              </a:spcBef>
              <a:buClrTx/>
              <a:buNone/>
              <a:defRPr/>
            </a:pPr>
            <a:r>
              <a:rPr lang="en-US" sz="2800" dirty="0" smtClean="0"/>
              <a:t>the </a:t>
            </a:r>
            <a:r>
              <a:rPr lang="en-US" sz="2800" dirty="0" smtClean="0">
                <a:solidFill>
                  <a:srgbClr val="339933"/>
                </a:solidFill>
              </a:rPr>
              <a:t>individual sounds </a:t>
            </a:r>
            <a:r>
              <a:rPr lang="en-US" sz="2800" dirty="0" smtClean="0"/>
              <a:t>in spoken words.</a:t>
            </a:r>
          </a:p>
          <a:p>
            <a:pPr eaLnBrk="1" hangingPunct="1">
              <a:spcBef>
                <a:spcPts val="0"/>
              </a:spcBef>
              <a:buClrTx/>
              <a:buFont typeface="Arial" pitchFamily="34" charset="0"/>
              <a:buChar char="•"/>
              <a:defRPr/>
            </a:pPr>
            <a:r>
              <a:rPr lang="en-US" sz="2800" dirty="0" smtClean="0">
                <a:solidFill>
                  <a:srgbClr val="339933"/>
                </a:solidFill>
              </a:rPr>
              <a:t>auditory</a:t>
            </a:r>
            <a:r>
              <a:rPr lang="en-US" sz="2800" i="1" dirty="0" smtClean="0">
                <a:effectLst>
                  <a:outerShdw blurRad="38100" dist="38100" dir="2700000" algn="tl">
                    <a:srgbClr val="FFFFFF"/>
                  </a:outerShdw>
                </a:effectLst>
              </a:rPr>
              <a:t>,</a:t>
            </a:r>
            <a:r>
              <a:rPr lang="en-US" sz="2800" i="1" dirty="0" smtClean="0">
                <a:solidFill>
                  <a:srgbClr val="0070C0"/>
                </a:solidFill>
                <a:effectLst>
                  <a:outerShdw blurRad="38100" dist="38100" dir="2700000" algn="tl">
                    <a:srgbClr val="000000"/>
                  </a:outerShdw>
                </a:effectLst>
              </a:rPr>
              <a:t> </a:t>
            </a:r>
            <a:r>
              <a:rPr lang="en-US" sz="2800" dirty="0" smtClean="0"/>
              <a:t>but should be connected </a:t>
            </a:r>
          </a:p>
          <a:p>
            <a:pPr marL="339725" indent="0" eaLnBrk="1" hangingPunct="1">
              <a:spcBef>
                <a:spcPts val="0"/>
              </a:spcBef>
              <a:buClrTx/>
              <a:buNone/>
              <a:defRPr/>
            </a:pPr>
            <a:r>
              <a:rPr lang="en-US" sz="2800" dirty="0" smtClean="0"/>
              <a:t>to print as soon as possible.</a:t>
            </a:r>
          </a:p>
          <a:p>
            <a:pPr eaLnBrk="1" hangingPunct="1">
              <a:lnSpc>
                <a:spcPct val="90000"/>
              </a:lnSpc>
              <a:buClrTx/>
              <a:buFont typeface="Arial" pitchFamily="34" charset="0"/>
              <a:buChar char="•"/>
              <a:defRPr/>
            </a:pPr>
            <a:endParaRPr lang="en-US" sz="2800" b="1" dirty="0" smtClean="0"/>
          </a:p>
          <a:p>
            <a:pPr marL="576263" indent="-576263" eaLnBrk="1" hangingPunct="1">
              <a:lnSpc>
                <a:spcPct val="90000"/>
              </a:lnSpc>
              <a:buFont typeface="Wingdings" pitchFamily="2" charset="2"/>
              <a:buChar char="v"/>
              <a:defRPr/>
            </a:pPr>
            <a:endParaRPr lang="en-US" sz="1800" b="1" dirty="0" smtClean="0">
              <a:solidFill>
                <a:schemeClr val="accent2"/>
              </a:solidFill>
            </a:endParaRPr>
          </a:p>
          <a:p>
            <a:pPr marL="576263" indent="-576263" eaLnBrk="1" hangingPunct="1">
              <a:lnSpc>
                <a:spcPct val="90000"/>
              </a:lnSpc>
              <a:buFont typeface="Wingdings" pitchFamily="2" charset="2"/>
              <a:buChar char="v"/>
              <a:defRPr/>
            </a:pPr>
            <a:endParaRPr lang="en-US" sz="1800" dirty="0" smtClean="0">
              <a:solidFill>
                <a:srgbClr val="FF0000"/>
              </a:solidFill>
            </a:endParaRPr>
          </a:p>
        </p:txBody>
      </p:sp>
      <p:sp>
        <p:nvSpPr>
          <p:cNvPr id="7" name="Slide Number Placeholder 6"/>
          <p:cNvSpPr>
            <a:spLocks noGrp="1"/>
          </p:cNvSpPr>
          <p:nvPr>
            <p:ph type="sldNum" sz="quarter" idx="10"/>
          </p:nvPr>
        </p:nvSpPr>
        <p:spPr/>
        <p:txBody>
          <a:bodyPr/>
          <a:lstStyle/>
          <a:p>
            <a:pPr>
              <a:defRPr/>
            </a:pPr>
            <a:fld id="{8BCE5734-C60F-44CB-B6EF-86687DE43ACA}" type="slidenum">
              <a:rPr lang="en-US" smtClean="0"/>
              <a:pPr>
                <a:defRPr/>
              </a:pPr>
              <a:t>6</a:t>
            </a:fld>
            <a:endParaRPr lang="en-US" dirty="0"/>
          </a:p>
        </p:txBody>
      </p:sp>
      <p:sp>
        <p:nvSpPr>
          <p:cNvPr id="36868" name="Text Box 4"/>
          <p:cNvSpPr txBox="1">
            <a:spLocks noChangeArrowheads="1"/>
          </p:cNvSpPr>
          <p:nvPr/>
        </p:nvSpPr>
        <p:spPr bwMode="auto">
          <a:xfrm>
            <a:off x="2915816" y="5301208"/>
            <a:ext cx="5791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dirty="0"/>
              <a:t>(Vaughn Gross Center for Reading and Language Arts, 2009.)</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2636912"/>
            <a:ext cx="1949087" cy="190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1732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Phonemic Awareness is Important</a:t>
            </a:r>
            <a:endParaRPr lang="en-US" sz="3600" dirty="0"/>
          </a:p>
        </p:txBody>
      </p:sp>
      <p:sp>
        <p:nvSpPr>
          <p:cNvPr id="4" name="Content Placeholder 3"/>
          <p:cNvSpPr>
            <a:spLocks noGrp="1"/>
          </p:cNvSpPr>
          <p:nvPr>
            <p:ph idx="1"/>
          </p:nvPr>
        </p:nvSpPr>
        <p:spPr/>
        <p:txBody>
          <a:bodyPr/>
          <a:lstStyle/>
          <a:p>
            <a:r>
              <a:rPr lang="en-US" dirty="0" smtClean="0"/>
              <a:t>“One of the best predictors of how well students will learn to read during their first two years of school is phonemic awareness.” </a:t>
            </a:r>
            <a:r>
              <a:rPr lang="en-US" sz="1600" dirty="0"/>
              <a:t>(Vaughn &amp; </a:t>
            </a:r>
            <a:r>
              <a:rPr lang="en-US" sz="1600" dirty="0" err="1"/>
              <a:t>Linan</a:t>
            </a:r>
            <a:r>
              <a:rPr lang="en-US" sz="1600" dirty="0"/>
              <a:t>-Thompson, 2004, p. 9)</a:t>
            </a:r>
          </a:p>
          <a:p>
            <a:r>
              <a:rPr lang="en-US" dirty="0" smtClean="0"/>
              <a:t>“Those with poor phonemic awareness skills at the end of their kindergarten year are more likely to become poor readers than those with well-developed phonemic awareness skills</a:t>
            </a:r>
            <a:r>
              <a:rPr lang="en-US" dirty="0"/>
              <a:t>.” </a:t>
            </a:r>
            <a:r>
              <a:rPr lang="en-US" sz="1600" dirty="0" smtClean="0"/>
              <a:t>(Vaughn &amp; </a:t>
            </a:r>
            <a:r>
              <a:rPr lang="en-US" sz="1600" dirty="0" err="1" smtClean="0"/>
              <a:t>Linan</a:t>
            </a:r>
            <a:r>
              <a:rPr lang="en-US" sz="1600" dirty="0" smtClean="0"/>
              <a:t>-Thompson, 2004, p</a:t>
            </a:r>
            <a:r>
              <a:rPr lang="en-US" sz="1600" dirty="0"/>
              <a:t>. 9</a:t>
            </a:r>
            <a:r>
              <a:rPr lang="en-US" sz="1600" dirty="0" smtClean="0"/>
              <a:t>)</a:t>
            </a:r>
            <a:endParaRPr lang="en-US" dirty="0" smtClean="0"/>
          </a:p>
          <a:p>
            <a:endParaRPr lang="en-US" dirty="0"/>
          </a:p>
        </p:txBody>
      </p:sp>
      <p:sp>
        <p:nvSpPr>
          <p:cNvPr id="2" name="Slide Number Placeholder 1"/>
          <p:cNvSpPr>
            <a:spLocks noGrp="1"/>
          </p:cNvSpPr>
          <p:nvPr>
            <p:ph type="sldNum" sz="quarter" idx="10"/>
          </p:nvPr>
        </p:nvSpPr>
        <p:spPr/>
        <p:txBody>
          <a:bodyPr/>
          <a:lstStyle/>
          <a:p>
            <a:pPr>
              <a:defRPr/>
            </a:pPr>
            <a:fld id="{3C4F43D3-F5E1-4516-B8D5-4ABD58E62B07}" type="slidenum">
              <a:rPr lang="en-US" smtClean="0"/>
              <a:pPr>
                <a:defRPr/>
              </a:pPr>
              <a:t>7</a:t>
            </a:fld>
            <a:endParaRPr lang="en-US" dirty="0"/>
          </a:p>
        </p:txBody>
      </p:sp>
    </p:spTree>
    <p:extLst>
      <p:ext uri="{BB962C8B-B14F-4D97-AF65-F5344CB8AC3E}">
        <p14:creationId xmlns:p14="http://schemas.microsoft.com/office/powerpoint/2010/main" val="24016338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Phonemic Awareness is Important</a:t>
            </a:r>
            <a:endParaRPr lang="en-US" sz="3600" dirty="0"/>
          </a:p>
        </p:txBody>
      </p:sp>
      <p:sp>
        <p:nvSpPr>
          <p:cNvPr id="95235" name="Rectangle 3"/>
          <p:cNvSpPr>
            <a:spLocks noGrp="1" noChangeArrowheads="1"/>
          </p:cNvSpPr>
          <p:nvPr>
            <p:ph idx="1"/>
          </p:nvPr>
        </p:nvSpPr>
        <p:spPr/>
        <p:txBody>
          <a:bodyPr/>
          <a:lstStyle/>
          <a:p>
            <a:pPr marL="800100" indent="-457200" eaLnBrk="1" hangingPunct="1">
              <a:spcBef>
                <a:spcPts val="0"/>
              </a:spcBef>
              <a:spcAft>
                <a:spcPts val="600"/>
              </a:spcAft>
              <a:buClrTx/>
            </a:pPr>
            <a:r>
              <a:rPr lang="en-US" sz="3000" dirty="0" smtClean="0"/>
              <a:t>“Children who enter school with phonemic awareness have a very HIGH likelihood of learning to read successfully.  </a:t>
            </a:r>
          </a:p>
          <a:p>
            <a:pPr marL="800100" indent="-457200" eaLnBrk="1" hangingPunct="1">
              <a:spcBef>
                <a:spcPts val="0"/>
              </a:spcBef>
              <a:spcAft>
                <a:spcPts val="600"/>
              </a:spcAft>
              <a:buClrTx/>
            </a:pPr>
            <a:r>
              <a:rPr lang="en-US" sz="3000" dirty="0" smtClean="0"/>
              <a:t>Children who lack phonemic awareness have a great deal of difficulty learning to read.  </a:t>
            </a:r>
          </a:p>
          <a:p>
            <a:pPr marL="800100" eaLnBrk="1" hangingPunct="1">
              <a:spcBef>
                <a:spcPts val="0"/>
              </a:spcBef>
            </a:pPr>
            <a:r>
              <a:rPr lang="en-US" sz="3000" dirty="0" smtClean="0"/>
              <a:t>Obviously, children who come </a:t>
            </a:r>
            <a:r>
              <a:rPr lang="en-US" sz="3000" dirty="0"/>
              <a:t> </a:t>
            </a:r>
            <a:r>
              <a:rPr lang="en-US" sz="3000" dirty="0" smtClean="0"/>
              <a:t>without phonemic awareness need to develop it!</a:t>
            </a:r>
            <a:r>
              <a:rPr lang="en-US" sz="3000" dirty="0" smtClean="0">
                <a:solidFill>
                  <a:schemeClr val="accent2"/>
                </a:solidFill>
              </a:rPr>
              <a:t>  </a:t>
            </a:r>
            <a:r>
              <a:rPr lang="en-US" sz="3000" dirty="0"/>
              <a:t>The question is not if but how</a:t>
            </a:r>
            <a:r>
              <a:rPr lang="en-US" sz="3000" dirty="0" smtClean="0"/>
              <a:t>.” </a:t>
            </a:r>
          </a:p>
          <a:p>
            <a:pPr marL="342900" indent="0" eaLnBrk="1" hangingPunct="1">
              <a:spcBef>
                <a:spcPts val="0"/>
              </a:spcBef>
              <a:buClrTx/>
              <a:buNone/>
            </a:pPr>
            <a:r>
              <a:rPr lang="en-US" sz="1600" i="1" dirty="0" smtClean="0"/>
              <a:t>                                                                                        </a:t>
            </a:r>
          </a:p>
          <a:p>
            <a:pPr marL="342900" indent="0" eaLnBrk="1" hangingPunct="1">
              <a:spcBef>
                <a:spcPts val="0"/>
              </a:spcBef>
              <a:buClrTx/>
              <a:buNone/>
            </a:pPr>
            <a:r>
              <a:rPr lang="en-US" sz="1600" i="1" dirty="0" smtClean="0"/>
              <a:t>   						</a:t>
            </a:r>
            <a:r>
              <a:rPr lang="en-US" sz="1600" dirty="0" smtClean="0"/>
              <a:t>(Cunningham, 1999, p. 69)</a:t>
            </a:r>
            <a:endParaRPr lang="en-US" sz="1600" dirty="0"/>
          </a:p>
          <a:p>
            <a:pPr indent="0" eaLnBrk="1" hangingPunct="1">
              <a:buFontTx/>
              <a:buNone/>
            </a:pPr>
            <a:endParaRPr lang="en-US" sz="1200" b="1" dirty="0" smtClean="0">
              <a:solidFill>
                <a:schemeClr val="accent2"/>
              </a:solidFill>
            </a:endParaRPr>
          </a:p>
          <a:p>
            <a:pPr indent="0" algn="ctr" eaLnBrk="1" hangingPunct="1">
              <a:spcBef>
                <a:spcPct val="0"/>
              </a:spcBef>
              <a:buFontTx/>
              <a:buNone/>
            </a:pPr>
            <a:r>
              <a:rPr lang="en-US" sz="2000" dirty="0" smtClean="0"/>
              <a:t>                                                            </a:t>
            </a:r>
          </a:p>
        </p:txBody>
      </p:sp>
      <p:sp>
        <p:nvSpPr>
          <p:cNvPr id="7" name="Slide Number Placeholder 6"/>
          <p:cNvSpPr>
            <a:spLocks noGrp="1"/>
          </p:cNvSpPr>
          <p:nvPr>
            <p:ph type="sldNum" sz="quarter" idx="10"/>
          </p:nvPr>
        </p:nvSpPr>
        <p:spPr/>
        <p:txBody>
          <a:bodyPr/>
          <a:lstStyle/>
          <a:p>
            <a:pPr>
              <a:defRPr/>
            </a:pPr>
            <a:fld id="{71313A9A-D6E3-4F11-AA48-8C5BCF2CEF07}" type="slidenum">
              <a:rPr lang="en-US" smtClean="0"/>
              <a:pPr>
                <a:defRPr/>
              </a:pPr>
              <a:t>8</a:t>
            </a:fld>
            <a:endParaRPr lang="en-US" dirty="0"/>
          </a:p>
        </p:txBody>
      </p:sp>
    </p:spTree>
    <p:extLst>
      <p:ext uri="{BB962C8B-B14F-4D97-AF65-F5344CB8AC3E}">
        <p14:creationId xmlns:p14="http://schemas.microsoft.com/office/powerpoint/2010/main" val="34986347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fill="hold" nodeType="withEffect">
                                  <p:stCondLst>
                                    <p:cond delay="0"/>
                                  </p:stCondLst>
                                  <p:childTnLst>
                                    <p:animClr clrSpc="rgb" dir="cw">
                                      <p:cBhvr override="childStyle">
                                        <p:cTn id="6" dur="2000" fill="hold"/>
                                        <p:tgtEl>
                                          <p:spTgt spid="95235">
                                            <p:txEl>
                                              <p:pRg st="6" end="6"/>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457200" y="2438399"/>
            <a:ext cx="4040188" cy="2286001"/>
          </a:xfrm>
        </p:spPr>
        <p:txBody>
          <a:bodyPr/>
          <a:lstStyle/>
          <a:p>
            <a:pPr>
              <a:buClrTx/>
            </a:pPr>
            <a:r>
              <a:rPr lang="en-US" dirty="0" smtClean="0"/>
              <a:t>Preschoolers</a:t>
            </a:r>
          </a:p>
          <a:p>
            <a:pPr>
              <a:buClrTx/>
            </a:pPr>
            <a:r>
              <a:rPr lang="en-US" dirty="0" smtClean="0"/>
              <a:t>Kindergarteners</a:t>
            </a:r>
          </a:p>
          <a:p>
            <a:pPr>
              <a:buClrTx/>
            </a:pPr>
            <a:r>
              <a:rPr lang="en-US" dirty="0" smtClean="0"/>
              <a:t>English Language Learners</a:t>
            </a:r>
          </a:p>
          <a:p>
            <a:endParaRPr lang="en-US" dirty="0"/>
          </a:p>
        </p:txBody>
      </p:sp>
      <p:sp>
        <p:nvSpPr>
          <p:cNvPr id="8" name="Text Placeholder 7"/>
          <p:cNvSpPr>
            <a:spLocks noGrp="1"/>
          </p:cNvSpPr>
          <p:nvPr>
            <p:ph type="body" sz="quarter" idx="3"/>
          </p:nvPr>
        </p:nvSpPr>
        <p:spPr>
          <a:xfrm>
            <a:off x="381000" y="1066800"/>
            <a:ext cx="8534400" cy="1447800"/>
          </a:xfrm>
        </p:spPr>
        <p:txBody>
          <a:bodyPr/>
          <a:lstStyle/>
          <a:p>
            <a:pPr eaLnBrk="1" hangingPunct="1">
              <a:lnSpc>
                <a:spcPct val="90000"/>
              </a:lnSpc>
            </a:pPr>
            <a:r>
              <a:rPr lang="en-US" sz="2800" b="0" dirty="0"/>
              <a:t>Instruction in phonological and </a:t>
            </a:r>
            <a:r>
              <a:rPr lang="en-US" sz="2800" b="0" dirty="0" smtClean="0"/>
              <a:t>phonemic awareness </a:t>
            </a:r>
            <a:r>
              <a:rPr lang="en-US" sz="2800" b="0" dirty="0"/>
              <a:t>helps ALL students learn to </a:t>
            </a:r>
            <a:r>
              <a:rPr lang="en-US" sz="2800" b="0" dirty="0" smtClean="0"/>
              <a:t>read, including</a:t>
            </a:r>
            <a:r>
              <a:rPr lang="en-US" sz="2800" b="0" dirty="0"/>
              <a:t>…</a:t>
            </a:r>
          </a:p>
          <a:p>
            <a:endParaRPr lang="en-US" dirty="0"/>
          </a:p>
        </p:txBody>
      </p:sp>
      <p:sp>
        <p:nvSpPr>
          <p:cNvPr id="9" name="Content Placeholder 8"/>
          <p:cNvSpPr>
            <a:spLocks noGrp="1"/>
          </p:cNvSpPr>
          <p:nvPr>
            <p:ph sz="quarter" idx="4"/>
          </p:nvPr>
        </p:nvSpPr>
        <p:spPr>
          <a:xfrm>
            <a:off x="4645025" y="2438399"/>
            <a:ext cx="4041775" cy="2286001"/>
          </a:xfrm>
        </p:spPr>
        <p:txBody>
          <a:bodyPr/>
          <a:lstStyle/>
          <a:p>
            <a:pPr>
              <a:buClrTx/>
            </a:pPr>
            <a:r>
              <a:rPr lang="en-US" dirty="0" smtClean="0"/>
              <a:t>Students with reading difficulties</a:t>
            </a:r>
          </a:p>
          <a:p>
            <a:pPr>
              <a:buClrTx/>
            </a:pPr>
            <a:r>
              <a:rPr lang="en-US" dirty="0" smtClean="0"/>
              <a:t>Students with learning disabilities</a:t>
            </a:r>
          </a:p>
          <a:p>
            <a:pPr>
              <a:buClrTx/>
            </a:pPr>
            <a:r>
              <a:rPr lang="en-US" dirty="0" smtClean="0"/>
              <a:t>All socioeconomic groups</a:t>
            </a:r>
            <a:endParaRPr lang="en-US" dirty="0"/>
          </a:p>
        </p:txBody>
      </p:sp>
      <p:sp>
        <p:nvSpPr>
          <p:cNvPr id="4" name="Slide Number Placeholder 3"/>
          <p:cNvSpPr>
            <a:spLocks noGrp="1"/>
          </p:cNvSpPr>
          <p:nvPr>
            <p:ph type="sldNum" sz="quarter" idx="4294967295"/>
          </p:nvPr>
        </p:nvSpPr>
        <p:spPr>
          <a:xfrm>
            <a:off x="8077200" y="6245225"/>
            <a:ext cx="609600" cy="476250"/>
          </a:xfrm>
          <a:prstGeom prst="rect">
            <a:avLst/>
          </a:prstGeom>
        </p:spPr>
        <p:txBody>
          <a:bodyPr/>
          <a:lstStyle/>
          <a:p>
            <a:pPr>
              <a:defRPr/>
            </a:pPr>
            <a:fld id="{08D94AD8-8094-4946-A33A-969F97395B32}" type="slidenum">
              <a:rPr lang="en-US" smtClean="0"/>
              <a:pPr>
                <a:defRPr/>
              </a:pPr>
              <a:t>9</a:t>
            </a:fld>
            <a:endParaRPr lang="en-US" dirty="0"/>
          </a:p>
        </p:txBody>
      </p:sp>
      <p:sp>
        <p:nvSpPr>
          <p:cNvPr id="10" name="Title 9"/>
          <p:cNvSpPr>
            <a:spLocks noGrp="1"/>
          </p:cNvSpPr>
          <p:nvPr>
            <p:ph type="title"/>
          </p:nvPr>
        </p:nvSpPr>
        <p:spPr>
          <a:xfrm>
            <a:off x="609600" y="0"/>
            <a:ext cx="8229600" cy="1143000"/>
          </a:xfrm>
        </p:spPr>
        <p:txBody>
          <a:bodyPr/>
          <a:lstStyle/>
          <a:p>
            <a:r>
              <a:rPr lang="en-US" dirty="0" smtClean="0"/>
              <a:t>Instruction for All</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794250"/>
            <a:ext cx="7162799" cy="1530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93904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9121</TotalTime>
  <Words>5987</Words>
  <Application>Microsoft Office PowerPoint</Application>
  <PresentationFormat>On-screen Show (4:3)</PresentationFormat>
  <Paragraphs>735</Paragraphs>
  <Slides>54</Slides>
  <Notes>54</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Phonological &amp;  Phonemic  Awareness</vt:lpstr>
      <vt:lpstr>Session Handouts</vt:lpstr>
      <vt:lpstr>Training Goals</vt:lpstr>
      <vt:lpstr>What is PA and Why is it so important?</vt:lpstr>
      <vt:lpstr>Phonological Awareness vs.  Phonemic Awareness</vt:lpstr>
      <vt:lpstr>Phonemic Awareness is …</vt:lpstr>
      <vt:lpstr>Phonemic Awareness is Important</vt:lpstr>
      <vt:lpstr>Phonemic Awareness is Important</vt:lpstr>
      <vt:lpstr>Instruction for All</vt:lpstr>
      <vt:lpstr>How Do we Effectively  Teach PA?</vt:lpstr>
      <vt:lpstr>Effective PA Instruction is…</vt:lpstr>
      <vt:lpstr>Effective PA Instruction is…</vt:lpstr>
      <vt:lpstr>PowerPoint Presentation</vt:lpstr>
      <vt:lpstr>PowerPoint Presentation</vt:lpstr>
      <vt:lpstr>PowerPoint Presentation</vt:lpstr>
      <vt:lpstr>PowerPoint Presentation</vt:lpstr>
      <vt:lpstr>Listening</vt:lpstr>
      <vt:lpstr>PowerPoint Presentation</vt:lpstr>
      <vt:lpstr>PowerPoint Presentation</vt:lpstr>
      <vt:lpstr>Rhyming</vt:lpstr>
      <vt:lpstr>PowerPoint Presentation</vt:lpstr>
      <vt:lpstr>Alliteration</vt:lpstr>
      <vt:lpstr>PowerPoint Presentation</vt:lpstr>
      <vt:lpstr>PowerPoint Presentation</vt:lpstr>
      <vt:lpstr>Sentence Segmentation</vt:lpstr>
      <vt:lpstr>Sentence Segmentation</vt:lpstr>
      <vt:lpstr>Scaffold for Sentence Segmenting</vt:lpstr>
      <vt:lpstr>PowerPoint Presentation</vt:lpstr>
      <vt:lpstr>PowerPoint Presentation</vt:lpstr>
      <vt:lpstr>The dog ran after the butterfly.  </vt:lpstr>
      <vt:lpstr>PowerPoint Presentation</vt:lpstr>
      <vt:lpstr>PowerPoint Presentation</vt:lpstr>
      <vt:lpstr>PowerPoint Presentation</vt:lpstr>
      <vt:lpstr>Onset and Rime Instruction</vt:lpstr>
      <vt:lpstr>PowerPoint Presentation</vt:lpstr>
      <vt:lpstr>PowerPoint Presentation</vt:lpstr>
      <vt:lpstr>PowerPoint Presentation</vt:lpstr>
      <vt:lpstr>Phonemes</vt:lpstr>
      <vt:lpstr>Scaffold for Phoneme Blending</vt:lpstr>
      <vt:lpstr>PowerPoint Presentation</vt:lpstr>
      <vt:lpstr>PowerPoint Presentation</vt:lpstr>
      <vt:lpstr>PowerPoint Presentation</vt:lpstr>
      <vt:lpstr>PowerPoint Presentation</vt:lpstr>
      <vt:lpstr>PowerPoint Presentation</vt:lpstr>
      <vt:lpstr>  Video:  Overview of  Phonological Awareness  </vt:lpstr>
      <vt:lpstr>PowerPoint Presentation</vt:lpstr>
      <vt:lpstr>Reminders …</vt:lpstr>
      <vt:lpstr>Reminders …</vt:lpstr>
      <vt:lpstr>PowerPoint Presentation</vt:lpstr>
      <vt:lpstr>Planning for Implementation</vt:lpstr>
      <vt:lpstr>Next Steps</vt:lpstr>
      <vt:lpstr>Guiding Questions</vt:lpstr>
      <vt:lpstr>PowerPoint Presentation</vt:lpstr>
      <vt:lpstr>References</vt:lpstr>
    </vt:vector>
  </TitlesOfParts>
  <Company>UT Medical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Graphophonemic Knowledge: Routines and Teaching Tools</dc:title>
  <dc:creator>rbeegle</dc:creator>
  <cp:lastModifiedBy>Dycha, Darcy</cp:lastModifiedBy>
  <cp:revision>400</cp:revision>
  <cp:lastPrinted>2013-12-05T15:55:36Z</cp:lastPrinted>
  <dcterms:created xsi:type="dcterms:W3CDTF">2010-01-04T18:01:38Z</dcterms:created>
  <dcterms:modified xsi:type="dcterms:W3CDTF">2013-12-05T18:24:42Z</dcterms:modified>
</cp:coreProperties>
</file>